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82" r:id="rId2"/>
    <p:sldId id="269" r:id="rId3"/>
    <p:sldId id="277" r:id="rId4"/>
    <p:sldId id="270" r:id="rId5"/>
    <p:sldId id="332" r:id="rId6"/>
    <p:sldId id="318" r:id="rId7"/>
    <p:sldId id="316" r:id="rId8"/>
    <p:sldId id="317" r:id="rId9"/>
    <p:sldId id="315" r:id="rId10"/>
    <p:sldId id="321" r:id="rId11"/>
    <p:sldId id="322" r:id="rId12"/>
    <p:sldId id="319" r:id="rId13"/>
    <p:sldId id="323" r:id="rId14"/>
    <p:sldId id="324" r:id="rId15"/>
    <p:sldId id="325" r:id="rId16"/>
    <p:sldId id="306" r:id="rId17"/>
    <p:sldId id="326" r:id="rId18"/>
    <p:sldId id="264" r:id="rId19"/>
    <p:sldId id="327" r:id="rId20"/>
    <p:sldId id="328" r:id="rId21"/>
    <p:sldId id="329" r:id="rId22"/>
    <p:sldId id="330" r:id="rId23"/>
    <p:sldId id="3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C69D"/>
    <a:srgbClr val="29C7F7"/>
    <a:srgbClr val="185244"/>
    <a:srgbClr val="267F68"/>
    <a:srgbClr val="31A182"/>
    <a:srgbClr val="1EA5CE"/>
    <a:srgbClr val="073443"/>
    <a:srgbClr val="082934"/>
    <a:srgbClr val="0D5065"/>
    <a:srgbClr val="1485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71" autoAdjust="0"/>
    <p:restoredTop sz="45950" autoAdjust="0"/>
  </p:normalViewPr>
  <p:slideViewPr>
    <p:cSldViewPr snapToGrid="0" snapToObjects="1">
      <p:cViewPr varScale="1">
        <p:scale>
          <a:sx n="47" d="100"/>
          <a:sy n="47" d="100"/>
        </p:scale>
        <p:origin x="22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EBA42-123E-7440-A084-97C3B3CE33E6}" type="datetimeFigureOut">
              <a:rPr lang="en-US" smtClean="0"/>
              <a:t>7/28/22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2DC29-6A32-C04A-8E18-E68AD80FEF2C}" type="slidenum">
              <a:rPr lang="en-US" smtClean="0"/>
              <a:t>‹#›</a:t>
            </a:fld>
            <a:endParaRPr lang="en-US"/>
          </a:p>
        </p:txBody>
      </p:sp>
    </p:spTree>
    <p:extLst>
      <p:ext uri="{BB962C8B-B14F-4D97-AF65-F5344CB8AC3E}">
        <p14:creationId xmlns:p14="http://schemas.microsoft.com/office/powerpoint/2010/main" val="262136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1</a:t>
            </a:fld>
            <a:endParaRPr lang="en-US"/>
          </a:p>
        </p:txBody>
      </p:sp>
    </p:spTree>
    <p:extLst>
      <p:ext uri="{BB962C8B-B14F-4D97-AF65-F5344CB8AC3E}">
        <p14:creationId xmlns:p14="http://schemas.microsoft.com/office/powerpoint/2010/main" val="3943461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pPr fontAlgn="base"/>
            <a:r>
              <a:rPr lang="en-US" sz="1200" b="0" i="0" kern="1200" dirty="0">
                <a:solidFill>
                  <a:schemeClr val="tx1"/>
                </a:solidFill>
                <a:effectLst/>
                <a:latin typeface="+mn-lt"/>
                <a:ea typeface="+mn-ea"/>
                <a:cs typeface="+mn-cs"/>
              </a:rPr>
              <a:t>The Sustainable Development Goals (SDGs), also known as the Global Goals, were adopted by the United Nations in 2015 as a universal call to action to end poverty, protect the planet, and ensure that by 2030 all people enjoy peace and prosperity. 193 countries together have committed to prioritize progress for those who are furthest behind. The SDGs are designed to end poverty, hunger, AIDS, and discrimination against women and girls. The creativity, knowhow, technology and financial resources from all of society is necessary to achieve the SDGs in every context.</a:t>
            </a:r>
          </a:p>
          <a:p>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11</a:t>
            </a:fld>
            <a:endParaRPr lang="en-US"/>
          </a:p>
        </p:txBody>
      </p:sp>
    </p:spTree>
    <p:extLst>
      <p:ext uri="{BB962C8B-B14F-4D97-AF65-F5344CB8AC3E}">
        <p14:creationId xmlns:p14="http://schemas.microsoft.com/office/powerpoint/2010/main" val="530307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dirty="0"/>
              <a:t>Each of the 17 SDGs falls into one of the </a:t>
            </a:r>
            <a:r>
              <a:rPr lang="en-US" b="1" dirty="0"/>
              <a:t>five</a:t>
            </a:r>
            <a:r>
              <a:rPr lang="en-US" sz="1200" b="1" i="0" kern="1200" dirty="0">
                <a:solidFill>
                  <a:schemeClr val="tx1"/>
                </a:solidFill>
                <a:effectLst/>
                <a:latin typeface="+mn-lt"/>
                <a:ea typeface="+mn-ea"/>
                <a:cs typeface="+mn-cs"/>
              </a:rPr>
              <a:t> pillars </a:t>
            </a:r>
            <a:r>
              <a:rPr lang="en-US" sz="1200" b="0" i="0" kern="1200" dirty="0">
                <a:solidFill>
                  <a:schemeClr val="tx1"/>
                </a:solidFill>
                <a:effectLst/>
                <a:latin typeface="+mn-lt"/>
                <a:ea typeface="+mn-ea"/>
                <a:cs typeface="+mn-cs"/>
              </a:rPr>
              <a:t>of Agenda 2030 – people, prosperity, planet, peace, and partnership. These are the 5 P’s of the SDGs.</a:t>
            </a:r>
          </a:p>
          <a:p>
            <a:endParaRPr lang="en-US" dirty="0"/>
          </a:p>
          <a:p>
            <a:pPr fontAlgn="base"/>
            <a:r>
              <a:rPr lang="en-US" sz="1200" b="1" i="0" kern="1200" dirty="0">
                <a:solidFill>
                  <a:schemeClr val="tx1"/>
                </a:solidFill>
                <a:effectLst/>
                <a:latin typeface="+mn-lt"/>
                <a:ea typeface="+mn-ea"/>
                <a:cs typeface="+mn-cs"/>
              </a:rPr>
              <a:t>People</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We are determined to end poverty and hunger, in all their forms and dimensions, and to ensure that all human beings can fulfil their potential in dignity, equality and in a healthy environment.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Planet</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We are determined to protect the planet from degradation, including through sustainable consumption and production, sustainably managing its natural resources and taking urgent action on climate change, so that it can support the needs of the present and future generations.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Prosperity</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We are determined to ensure that all human beings can enjoy prosperous and fulfilling lives and that economic, social, and technological progress occurs in harmony with nature.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Peace</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We are determined to foster peaceful, just and inclusive societies which are free from fear and violence. There can be no sustainable development without peace and no peace without sustainable development.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Partnership</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We are determined to mobilize the means required to implement this Agenda through a revitalized Global Partnership for Sustainable Development, based on a spirit of strengthened global solidarity, focused on the needs of the poorest and most vulnerable and with the participation of all countries, all stakeholders and all people.</a:t>
            </a:r>
          </a:p>
          <a:p>
            <a:br>
              <a:rPr lang="en-US" dirty="0"/>
            </a:br>
            <a:endParaRPr lang="en-US" dirty="0"/>
          </a:p>
          <a:p>
            <a:endParaRPr lang="en-US" b="1" dirty="0"/>
          </a:p>
        </p:txBody>
      </p:sp>
      <p:sp>
        <p:nvSpPr>
          <p:cNvPr id="4" name="Slide Number Placeholder 3"/>
          <p:cNvSpPr>
            <a:spLocks noGrp="1"/>
          </p:cNvSpPr>
          <p:nvPr>
            <p:ph type="sldNum" sz="quarter" idx="5"/>
          </p:nvPr>
        </p:nvSpPr>
        <p:spPr/>
        <p:txBody>
          <a:bodyPr/>
          <a:lstStyle/>
          <a:p>
            <a:fld id="{6AE2DC29-6A32-C04A-8E18-E68AD80FEF2C}" type="slidenum">
              <a:rPr lang="en-US" smtClean="0"/>
              <a:t>12</a:t>
            </a:fld>
            <a:endParaRPr lang="en-US"/>
          </a:p>
        </p:txBody>
      </p:sp>
    </p:spTree>
    <p:extLst>
      <p:ext uri="{BB962C8B-B14F-4D97-AF65-F5344CB8AC3E}">
        <p14:creationId xmlns:p14="http://schemas.microsoft.com/office/powerpoint/2010/main" val="1702137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2 minutes)</a:t>
            </a:r>
          </a:p>
          <a:p>
            <a:endParaRPr lang="en-US" b="1" dirty="0"/>
          </a:p>
          <a:p>
            <a:r>
              <a:rPr lang="en-US" b="1" dirty="0"/>
              <a:t>Tell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real power of the SDGs lies in the details that sit beneath the 17 headline goals. The SDGs are underpinned by 169 specific targets and over 200 indicators that provide highly prescriptive guidance on how to put the world onto a more sustainable path.</a:t>
            </a:r>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13</a:t>
            </a:fld>
            <a:endParaRPr lang="en-US"/>
          </a:p>
        </p:txBody>
      </p:sp>
    </p:spTree>
    <p:extLst>
      <p:ext uri="{BB962C8B-B14F-4D97-AF65-F5344CB8AC3E}">
        <p14:creationId xmlns:p14="http://schemas.microsoft.com/office/powerpoint/2010/main" val="814567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dirty="0"/>
              <a:t>Let's examine one of the SDGs, #14 “Life Below Water”.</a:t>
            </a:r>
          </a:p>
          <a:p>
            <a:endParaRPr lang="en-US" dirty="0"/>
          </a:p>
          <a:p>
            <a:r>
              <a:rPr lang="en-US" dirty="0"/>
              <a:t>There are 10 targets for Goal #14 that include specific, measurable, achievable, relevant, and time-based criteria to guide the overall achievement of the goal to improve “Life Below Water”.</a:t>
            </a:r>
          </a:p>
          <a:p>
            <a:br>
              <a:rPr lang="en-US" dirty="0"/>
            </a:br>
            <a:endParaRPr lang="en-US" dirty="0"/>
          </a:p>
          <a:p>
            <a:endParaRPr lang="en-US" b="1" dirty="0"/>
          </a:p>
        </p:txBody>
      </p:sp>
      <p:sp>
        <p:nvSpPr>
          <p:cNvPr id="4" name="Slide Number Placeholder 3"/>
          <p:cNvSpPr>
            <a:spLocks noGrp="1"/>
          </p:cNvSpPr>
          <p:nvPr>
            <p:ph type="sldNum" sz="quarter" idx="5"/>
          </p:nvPr>
        </p:nvSpPr>
        <p:spPr/>
        <p:txBody>
          <a:bodyPr/>
          <a:lstStyle/>
          <a:p>
            <a:fld id="{6AE2DC29-6A32-C04A-8E18-E68AD80FEF2C}" type="slidenum">
              <a:rPr lang="en-US" smtClean="0"/>
              <a:t>14</a:t>
            </a:fld>
            <a:endParaRPr lang="en-US"/>
          </a:p>
        </p:txBody>
      </p:sp>
    </p:spTree>
    <p:extLst>
      <p:ext uri="{BB962C8B-B14F-4D97-AF65-F5344CB8AC3E}">
        <p14:creationId xmlns:p14="http://schemas.microsoft.com/office/powerpoint/2010/main" val="379866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2 minutes)</a:t>
            </a:r>
          </a:p>
          <a:p>
            <a:endParaRPr lang="en-US" b="1" dirty="0"/>
          </a:p>
          <a:p>
            <a:r>
              <a:rPr lang="en-US" b="1" dirty="0"/>
              <a:t>Tell students:</a:t>
            </a:r>
          </a:p>
          <a:p>
            <a:r>
              <a:rPr lang="en-US" sz="1200" b="0" i="0" kern="1200" dirty="0">
                <a:solidFill>
                  <a:schemeClr val="tx1"/>
                </a:solidFill>
                <a:effectLst/>
                <a:latin typeface="+mn-lt"/>
                <a:ea typeface="+mn-ea"/>
                <a:cs typeface="+mn-cs"/>
              </a:rPr>
              <a:t>To ensure that the targets are being met to achieve SDG #14, a framework of indicators and statistical data are highlighted to monitor progress, inform policy, and ensure accountability of all stakeholders.</a:t>
            </a:r>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15</a:t>
            </a:fld>
            <a:endParaRPr lang="en-US"/>
          </a:p>
        </p:txBody>
      </p:sp>
    </p:spTree>
    <p:extLst>
      <p:ext uri="{BB962C8B-B14F-4D97-AF65-F5344CB8AC3E}">
        <p14:creationId xmlns:p14="http://schemas.microsoft.com/office/powerpoint/2010/main" val="3609416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SDGs are deeply interconnected – a lack of progress on one goal hinders progress on others. The 17 goals, which collectively aim to “end poverty, and ensure prosperity for all” cannot be tackled one-by-one or in a piecemeal fashion. We cannot ensure the health and wellbeing (SDG 3) of all the world’s citizens without eliminating poverty (SDG 1) and hunger (SDG 2), for example. We cannot achieve gender equality (SDG 5) without decent work and economic growth for all (SDG 8). And we cannot take climate action (SDG 13) without delivering affordable and clean energy (SDG 7).</a:t>
            </a:r>
          </a:p>
        </p:txBody>
      </p:sp>
      <p:sp>
        <p:nvSpPr>
          <p:cNvPr id="4" name="Slide Number Placeholder 3"/>
          <p:cNvSpPr>
            <a:spLocks noGrp="1"/>
          </p:cNvSpPr>
          <p:nvPr>
            <p:ph type="sldNum" sz="quarter" idx="5"/>
          </p:nvPr>
        </p:nvSpPr>
        <p:spPr/>
        <p:txBody>
          <a:bodyPr/>
          <a:lstStyle/>
          <a:p>
            <a:fld id="{6AE2DC29-6A32-C04A-8E18-E68AD80FEF2C}" type="slidenum">
              <a:rPr lang="en-US" smtClean="0"/>
              <a:t>16</a:t>
            </a:fld>
            <a:endParaRPr lang="en-US"/>
          </a:p>
        </p:txBody>
      </p:sp>
    </p:spTree>
    <p:extLst>
      <p:ext uri="{BB962C8B-B14F-4D97-AF65-F5344CB8AC3E}">
        <p14:creationId xmlns:p14="http://schemas.microsoft.com/office/powerpoint/2010/main" val="4032998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sz="1200" b="0" i="0" kern="1200" dirty="0">
                <a:solidFill>
                  <a:schemeClr val="tx1"/>
                </a:solidFill>
                <a:effectLst/>
                <a:latin typeface="+mn-lt"/>
                <a:ea typeface="+mn-ea"/>
                <a:cs typeface="+mn-cs"/>
              </a:rPr>
              <a:t>Sustainable development is a balance between social, environmental and economic objectives. All the 17 SGDs live in one of the regions of the three aspects of development or at the intersection of them. </a:t>
            </a:r>
            <a:endParaRPr lang="en-US" b="1" dirty="0"/>
          </a:p>
        </p:txBody>
      </p:sp>
      <p:sp>
        <p:nvSpPr>
          <p:cNvPr id="4" name="Slide Number Placeholder 3"/>
          <p:cNvSpPr>
            <a:spLocks noGrp="1"/>
          </p:cNvSpPr>
          <p:nvPr>
            <p:ph type="sldNum" sz="quarter" idx="5"/>
          </p:nvPr>
        </p:nvSpPr>
        <p:spPr/>
        <p:txBody>
          <a:bodyPr/>
          <a:lstStyle/>
          <a:p>
            <a:fld id="{6AE2DC29-6A32-C04A-8E18-E68AD80FEF2C}" type="slidenum">
              <a:rPr lang="en-US" smtClean="0"/>
              <a:t>17</a:t>
            </a:fld>
            <a:endParaRPr lang="en-US"/>
          </a:p>
        </p:txBody>
      </p:sp>
    </p:spTree>
    <p:extLst>
      <p:ext uri="{BB962C8B-B14F-4D97-AF65-F5344CB8AC3E}">
        <p14:creationId xmlns:p14="http://schemas.microsoft.com/office/powerpoint/2010/main" val="1380494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2 minutes)</a:t>
            </a:r>
          </a:p>
          <a:p>
            <a:endParaRPr lang="en-US" b="1" dirty="0"/>
          </a:p>
          <a:p>
            <a:r>
              <a:rPr lang="en-US" b="1" dirty="0"/>
              <a:t>Tell students:</a:t>
            </a:r>
          </a:p>
          <a:p>
            <a:r>
              <a:rPr lang="en-US" dirty="0"/>
              <a:t>So how do we reach these goals and achieve a more sustainable future? </a:t>
            </a:r>
          </a:p>
          <a:p>
            <a:endParaRPr lang="en-US" dirty="0"/>
          </a:p>
          <a:p>
            <a:r>
              <a:rPr lang="en-US" dirty="0"/>
              <a:t>We need to rethink the problems, solutions, and systems that currently exist in order to deeply and meaningfully understand the nature of the problems and the context of our current situation before we can begin implementing solutions. </a:t>
            </a:r>
          </a:p>
          <a:p>
            <a:endParaRPr lang="en-US" dirty="0"/>
          </a:p>
          <a:p>
            <a:r>
              <a:rPr lang="en-US" dirty="0"/>
              <a:t>Mapping tools are a great way to frame the causes and effects of problems, and how certain activities and objectives can help lead us to solutions. Let's examine the problem/solution tree and begin analyzing problems and their potential solutions.  </a:t>
            </a:r>
          </a:p>
        </p:txBody>
      </p:sp>
      <p:sp>
        <p:nvSpPr>
          <p:cNvPr id="4" name="Slide Number Placeholder 3"/>
          <p:cNvSpPr>
            <a:spLocks noGrp="1"/>
          </p:cNvSpPr>
          <p:nvPr>
            <p:ph type="sldNum" sz="quarter" idx="5"/>
          </p:nvPr>
        </p:nvSpPr>
        <p:spPr/>
        <p:txBody>
          <a:bodyPr/>
          <a:lstStyle/>
          <a:p>
            <a:fld id="{6AE2DC29-6A32-C04A-8E18-E68AD80FEF2C}" type="slidenum">
              <a:rPr lang="en-US" smtClean="0"/>
              <a:t>18</a:t>
            </a:fld>
            <a:endParaRPr lang="en-US"/>
          </a:p>
        </p:txBody>
      </p:sp>
    </p:spTree>
    <p:extLst>
      <p:ext uri="{BB962C8B-B14F-4D97-AF65-F5344CB8AC3E}">
        <p14:creationId xmlns:p14="http://schemas.microsoft.com/office/powerpoint/2010/main" val="3976569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dirty="0"/>
              <a:t>The problem/solution tree analysis is a tool which helps to understand complex challenges and to find appropriate solutions by mapping out the cause and effect of each particular issue in detail. </a:t>
            </a:r>
          </a:p>
          <a:p>
            <a:endParaRPr lang="en-US" dirty="0"/>
          </a:p>
          <a:p>
            <a:r>
              <a:rPr lang="en-US" dirty="0"/>
              <a:t>What is a problem/solution tree? A problem tree provides an overview of the known causes and effects of an identified problem. The analysis is structured so that causes and effects are laid out visually, showing linkages between different factors. </a:t>
            </a:r>
            <a:r>
              <a:rPr lang="en-US" b="1" dirty="0"/>
              <a:t>Causes</a:t>
            </a:r>
            <a:r>
              <a:rPr lang="en-US" dirty="0"/>
              <a:t> form the roots of the tree, the core </a:t>
            </a:r>
            <a:r>
              <a:rPr lang="en-US" b="1" dirty="0"/>
              <a:t>problem</a:t>
            </a:r>
            <a:r>
              <a:rPr lang="en-US" dirty="0"/>
              <a:t> is the trunk, and the </a:t>
            </a:r>
            <a:r>
              <a:rPr lang="en-US" b="1" dirty="0"/>
              <a:t>consequences/effects</a:t>
            </a:r>
            <a:r>
              <a:rPr lang="en-US" dirty="0"/>
              <a:t> are the branches of the tree. A solution tree outlines </a:t>
            </a:r>
            <a:r>
              <a:rPr lang="en-US" b="1" dirty="0"/>
              <a:t>the initiatives, actions, and projects </a:t>
            </a:r>
            <a:r>
              <a:rPr lang="en-US" dirty="0"/>
              <a:t>which develop as logical solutions in response to the initial problem tree.</a:t>
            </a:r>
          </a:p>
        </p:txBody>
      </p:sp>
      <p:sp>
        <p:nvSpPr>
          <p:cNvPr id="4" name="Slide Number Placeholder 3"/>
          <p:cNvSpPr>
            <a:spLocks noGrp="1"/>
          </p:cNvSpPr>
          <p:nvPr>
            <p:ph type="sldNum" sz="quarter" idx="5"/>
          </p:nvPr>
        </p:nvSpPr>
        <p:spPr/>
        <p:txBody>
          <a:bodyPr/>
          <a:lstStyle/>
          <a:p>
            <a:fld id="{6AE2DC29-6A32-C04A-8E18-E68AD80FEF2C}" type="slidenum">
              <a:rPr lang="en-US" smtClean="0"/>
              <a:t>19</a:t>
            </a:fld>
            <a:endParaRPr lang="en-US"/>
          </a:p>
        </p:txBody>
      </p:sp>
    </p:spTree>
    <p:extLst>
      <p:ext uri="{BB962C8B-B14F-4D97-AF65-F5344CB8AC3E}">
        <p14:creationId xmlns:p14="http://schemas.microsoft.com/office/powerpoint/2010/main" val="2087683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 minutes)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Tell students:</a:t>
            </a:r>
          </a:p>
          <a:p>
            <a:r>
              <a:rPr lang="en-US" sz="1200" b="0" i="0" kern="1200" dirty="0">
                <a:solidFill>
                  <a:schemeClr val="tx1"/>
                </a:solidFill>
                <a:effectLst/>
                <a:latin typeface="+mn-lt"/>
                <a:ea typeface="+mn-ea"/>
                <a:cs typeface="+mn-cs"/>
              </a:rPr>
              <a:t>A problem tree provides an overview of all the known causes and effect to an identified problem. This is important in planning community engagement or a behavior change project as it establishes the context in which a project is to occur. A problem tree involves mapping out the causes of the problem we have identified and want to solve, as well as identifying the effects the problem, and how it causes more problems.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first step is to discuss and agree the problem or issue to be analyzed. This will be your </a:t>
            </a:r>
            <a:r>
              <a:rPr lang="en-US" sz="1200" b="1" i="0" kern="1200" dirty="0">
                <a:solidFill>
                  <a:schemeClr val="tx1"/>
                </a:solidFill>
                <a:effectLst/>
                <a:latin typeface="+mn-lt"/>
                <a:ea typeface="+mn-ea"/>
                <a:cs typeface="+mn-cs"/>
              </a:rPr>
              <a:t>“problem statement”. </a:t>
            </a:r>
            <a:r>
              <a:rPr lang="en-US" sz="1200" b="0" i="0" kern="1200" dirty="0">
                <a:solidFill>
                  <a:schemeClr val="tx1"/>
                </a:solidFill>
                <a:effectLst/>
                <a:latin typeface="+mn-lt"/>
                <a:ea typeface="+mn-ea"/>
                <a:cs typeface="+mn-cs"/>
              </a:rPr>
              <a:t>Try to make your problem statement as specific as possible, as this will help make your problem tree as actionable as possible. The problem or issue is written in the center of the diagram and becomes the 'trunk' of the tree. This becomes the 'focal problem'. The wording does not need to be exact as the roots and branches will further define it, but it should describe an actual issue that everyone feels passionately about.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Next, the group identifies the causes of the focal problem - these become the roots - and then identify the consequences, which become the branches. These causes and consequences can be created on post-it notes or cards, perhaps individually or in pairs, so that they can be arranged in a cause-and-effect logic.</a:t>
            </a:r>
          </a:p>
        </p:txBody>
      </p:sp>
      <p:sp>
        <p:nvSpPr>
          <p:cNvPr id="4" name="Slide Number Placeholder 3"/>
          <p:cNvSpPr>
            <a:spLocks noGrp="1"/>
          </p:cNvSpPr>
          <p:nvPr>
            <p:ph type="sldNum" sz="quarter" idx="5"/>
          </p:nvPr>
        </p:nvSpPr>
        <p:spPr/>
        <p:txBody>
          <a:bodyPr/>
          <a:lstStyle/>
          <a:p>
            <a:fld id="{6AE2DC29-6A32-C04A-8E18-E68AD80FEF2C}" type="slidenum">
              <a:rPr lang="en-US" smtClean="0"/>
              <a:t>20</a:t>
            </a:fld>
            <a:endParaRPr lang="en-US"/>
          </a:p>
        </p:txBody>
      </p:sp>
    </p:spTree>
    <p:extLst>
      <p:ext uri="{BB962C8B-B14F-4D97-AF65-F5344CB8AC3E}">
        <p14:creationId xmlns:p14="http://schemas.microsoft.com/office/powerpoint/2010/main" val="71413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548B3-7C32-D04A-9912-77168BDC7C59}" type="slidenum">
              <a:rPr lang="en-US" smtClean="0"/>
              <a:t>2</a:t>
            </a:fld>
            <a:endParaRPr lang="en-US"/>
          </a:p>
        </p:txBody>
      </p:sp>
    </p:spTree>
    <p:extLst>
      <p:ext uri="{BB962C8B-B14F-4D97-AF65-F5344CB8AC3E}">
        <p14:creationId xmlns:p14="http://schemas.microsoft.com/office/powerpoint/2010/main" val="2416297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 minutes)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Tell students:</a:t>
            </a:r>
          </a:p>
          <a:p>
            <a:r>
              <a:rPr lang="en-US" sz="1200" b="0" i="0" kern="1200" dirty="0">
                <a:solidFill>
                  <a:schemeClr val="tx1"/>
                </a:solidFill>
                <a:effectLst/>
                <a:latin typeface="+mn-lt"/>
                <a:ea typeface="+mn-ea"/>
                <a:cs typeface="+mn-cs"/>
              </a:rPr>
              <a:t>A solution (also called objectives) tree is developed by reversing the negative statements that form the problem tree into positive ones. For example, a cause (problem tree) such as “lack of knowledge” would become a means such as “increased knowledge”. The objectives tree demonstrates the means-end relationship between objectives.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Step 1:</a:t>
            </a:r>
            <a:r>
              <a:rPr lang="en-US" sz="1200" b="0" i="0" kern="1200" dirty="0">
                <a:solidFill>
                  <a:schemeClr val="tx1"/>
                </a:solidFill>
                <a:effectLst/>
                <a:latin typeface="+mn-lt"/>
                <a:ea typeface="+mn-ea"/>
                <a:cs typeface="+mn-cs"/>
              </a:rPr>
              <a:t> Reformulate all negative statements of the problem analysis into positive statements that are desirable and realistically achievable.</a:t>
            </a:r>
          </a:p>
          <a:p>
            <a:r>
              <a:rPr lang="en-US" sz="1200" b="1" i="0" kern="1200" dirty="0">
                <a:solidFill>
                  <a:schemeClr val="tx1"/>
                </a:solidFill>
                <a:effectLst/>
                <a:latin typeface="+mn-lt"/>
                <a:ea typeface="+mn-ea"/>
                <a:cs typeface="+mn-cs"/>
              </a:rPr>
              <a:t>Step 2:</a:t>
            </a:r>
            <a:r>
              <a:rPr lang="en-US" sz="1200" b="0" i="0" kern="1200" dirty="0">
                <a:solidFill>
                  <a:schemeClr val="tx1"/>
                </a:solidFill>
                <a:effectLst/>
                <a:latin typeface="+mn-lt"/>
                <a:ea typeface="+mn-ea"/>
                <a:cs typeface="+mn-cs"/>
              </a:rPr>
              <a:t> Check the means-ends relationships to ensure the validity and completeness of the hierarchy; cause-effect relationships in the problem tree are turned into means-ends linkages in the objective tree.</a:t>
            </a:r>
          </a:p>
          <a:p>
            <a:r>
              <a:rPr lang="en-US" sz="1200" b="1" i="0" kern="1200" dirty="0">
                <a:solidFill>
                  <a:schemeClr val="tx1"/>
                </a:solidFill>
                <a:effectLst/>
                <a:latin typeface="+mn-lt"/>
                <a:ea typeface="+mn-ea"/>
                <a:cs typeface="+mn-cs"/>
              </a:rPr>
              <a:t>Step 3:</a:t>
            </a:r>
            <a:r>
              <a:rPr lang="en-US" sz="1200" b="0" i="0" kern="1200" dirty="0">
                <a:solidFill>
                  <a:schemeClr val="tx1"/>
                </a:solidFill>
                <a:effectLst/>
                <a:latin typeface="+mn-lt"/>
                <a:ea typeface="+mn-ea"/>
                <a:cs typeface="+mn-cs"/>
              </a:rPr>
              <a:t> If necessary, revise statements and add new statements if these seem to be relevant and necessary to achieve the objective at the next higher level or delete objectives which are not apparently suitable or necessary.</a:t>
            </a:r>
          </a:p>
        </p:txBody>
      </p:sp>
      <p:sp>
        <p:nvSpPr>
          <p:cNvPr id="4" name="Slide Number Placeholder 3"/>
          <p:cNvSpPr>
            <a:spLocks noGrp="1"/>
          </p:cNvSpPr>
          <p:nvPr>
            <p:ph type="sldNum" sz="quarter" idx="5"/>
          </p:nvPr>
        </p:nvSpPr>
        <p:spPr/>
        <p:txBody>
          <a:bodyPr/>
          <a:lstStyle/>
          <a:p>
            <a:fld id="{6AE2DC29-6A32-C04A-8E18-E68AD80FEF2C}" type="slidenum">
              <a:rPr lang="en-US" smtClean="0"/>
              <a:t>21</a:t>
            </a:fld>
            <a:endParaRPr lang="en-US"/>
          </a:p>
        </p:txBody>
      </p:sp>
    </p:spTree>
    <p:extLst>
      <p:ext uri="{BB962C8B-B14F-4D97-AF65-F5344CB8AC3E}">
        <p14:creationId xmlns:p14="http://schemas.microsoft.com/office/powerpoint/2010/main" val="3241838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(Slide duration: 5 minutes)</a:t>
            </a:r>
          </a:p>
          <a:p>
            <a:endParaRPr lang="en-US" b="1" dirty="0"/>
          </a:p>
          <a:p>
            <a:r>
              <a:rPr lang="en-US" b="1" dirty="0"/>
              <a:t>Tell students: </a:t>
            </a:r>
          </a:p>
          <a:p>
            <a:r>
              <a:rPr lang="en-US" sz="1200" b="0" i="0" kern="1200" dirty="0">
                <a:solidFill>
                  <a:schemeClr val="tx1"/>
                </a:solidFill>
                <a:effectLst/>
                <a:latin typeface="+mn-lt"/>
                <a:ea typeface="+mn-ea"/>
                <a:cs typeface="+mn-cs"/>
              </a:rPr>
              <a:t>Reformulating the problems into objectives should be done very carefully. If a statement makes no sense after rewording, write a replacement statement, or delete it, or leave the problem unchanged. It is important to review the formulated objectives and the resulting objective tree.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Problem statement: </a:t>
            </a:r>
            <a:r>
              <a:rPr lang="en-US" sz="1200" b="0" i="1" kern="1200" dirty="0">
                <a:solidFill>
                  <a:schemeClr val="tx1"/>
                </a:solidFill>
                <a:effectLst/>
                <a:latin typeface="+mn-lt"/>
                <a:ea typeface="+mn-ea"/>
                <a:cs typeface="+mn-cs"/>
              </a:rPr>
              <a:t>“river water quality is deteriorating”</a:t>
            </a:r>
            <a:r>
              <a:rPr lang="en-US" sz="1200" b="0" i="0" kern="1200" dirty="0">
                <a:solidFill>
                  <a:schemeClr val="tx1"/>
                </a:solidFill>
                <a:effectLst/>
                <a:latin typeface="+mn-lt"/>
                <a:ea typeface="+mn-ea"/>
                <a:cs typeface="+mn-cs"/>
              </a:rPr>
              <a:t> can be reformulated into </a:t>
            </a:r>
            <a:r>
              <a:rPr lang="en-US" sz="1200" b="0" i="1" kern="1200" dirty="0">
                <a:solidFill>
                  <a:schemeClr val="tx1"/>
                </a:solidFill>
                <a:effectLst/>
                <a:latin typeface="+mn-lt"/>
                <a:ea typeface="+mn-ea"/>
                <a:cs typeface="+mn-cs"/>
              </a:rPr>
              <a:t>“quality of river water is improved”</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Problem statement: </a:t>
            </a:r>
            <a:r>
              <a:rPr lang="en-US" sz="1200" b="0" i="1" kern="1200" dirty="0">
                <a:solidFill>
                  <a:schemeClr val="tx1"/>
                </a:solidFill>
                <a:effectLst/>
                <a:latin typeface="+mn-lt"/>
                <a:ea typeface="+mn-ea"/>
                <a:cs typeface="+mn-cs"/>
              </a:rPr>
              <a:t>“loss of confidence in public services”</a:t>
            </a:r>
            <a:r>
              <a:rPr lang="en-US" sz="1200" b="0" i="0" kern="1200" dirty="0">
                <a:solidFill>
                  <a:schemeClr val="tx1"/>
                </a:solidFill>
                <a:effectLst/>
                <a:latin typeface="+mn-lt"/>
                <a:ea typeface="+mn-ea"/>
                <a:cs typeface="+mn-cs"/>
              </a:rPr>
              <a:t> can be transformed into </a:t>
            </a:r>
            <a:r>
              <a:rPr lang="en-US" sz="1200" b="0" i="1" kern="1200" dirty="0">
                <a:solidFill>
                  <a:schemeClr val="tx1"/>
                </a:solidFill>
                <a:effectLst/>
                <a:latin typeface="+mn-lt"/>
                <a:ea typeface="+mn-ea"/>
                <a:cs typeface="+mn-cs"/>
              </a:rPr>
              <a:t>“people’s confidence in public services is restored”.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Problem statement: </a:t>
            </a:r>
            <a:r>
              <a:rPr lang="en-US" sz="1200" b="0" i="1" kern="1200" dirty="0">
                <a:solidFill>
                  <a:schemeClr val="tx1"/>
                </a:solidFill>
                <a:effectLst/>
                <a:latin typeface="+mn-lt"/>
                <a:ea typeface="+mn-ea"/>
                <a:cs typeface="+mn-cs"/>
              </a:rPr>
              <a:t>“public transportation is in a bad condition”</a:t>
            </a:r>
            <a:r>
              <a:rPr lang="en-US" sz="1200" b="0" i="0" kern="1200" dirty="0">
                <a:solidFill>
                  <a:schemeClr val="tx1"/>
                </a:solidFill>
                <a:effectLst/>
                <a:latin typeface="+mn-lt"/>
                <a:ea typeface="+mn-ea"/>
                <a:cs typeface="+mn-cs"/>
              </a:rPr>
              <a:t> can be reformulated into </a:t>
            </a:r>
            <a:r>
              <a:rPr lang="en-US" sz="1200" b="0" i="1" kern="1200" dirty="0">
                <a:solidFill>
                  <a:schemeClr val="tx1"/>
                </a:solidFill>
                <a:effectLst/>
                <a:latin typeface="+mn-lt"/>
                <a:ea typeface="+mn-ea"/>
                <a:cs typeface="+mn-cs"/>
              </a:rPr>
              <a:t>“public transportation is kept in good condition”.</a:t>
            </a:r>
            <a:endParaRPr lang="en-US" sz="1200" b="0" i="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6AE2DC29-6A32-C04A-8E18-E68AD80FEF2C}" type="slidenum">
              <a:rPr lang="en-US" smtClean="0"/>
              <a:t>22</a:t>
            </a:fld>
            <a:endParaRPr lang="en-US"/>
          </a:p>
        </p:txBody>
      </p:sp>
    </p:spTree>
    <p:extLst>
      <p:ext uri="{BB962C8B-B14F-4D97-AF65-F5344CB8AC3E}">
        <p14:creationId xmlns:p14="http://schemas.microsoft.com/office/powerpoint/2010/main" val="1962895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a:t>
            </a:r>
          </a:p>
          <a:p>
            <a:r>
              <a:rPr lang="en-US" b="1" dirty="0"/>
              <a:t>For the group activity follow the next steps:</a:t>
            </a:r>
          </a:p>
          <a:p>
            <a:endParaRPr lang="en-US" b="0" dirty="0"/>
          </a:p>
          <a:p>
            <a:r>
              <a:rPr lang="en-US" b="1" dirty="0"/>
              <a:t>Step 1 </a:t>
            </a:r>
            <a:r>
              <a:rPr lang="en-US" b="0" dirty="0"/>
              <a:t>Choose a sustainability challenge and identify the SDGs connected to the challenge. </a:t>
            </a:r>
          </a:p>
          <a:p>
            <a:r>
              <a:rPr lang="en-US" b="1" dirty="0"/>
              <a:t>Step 2 </a:t>
            </a:r>
            <a:r>
              <a:rPr lang="en-US" b="0" dirty="0"/>
              <a:t>Create a problem tree analyzing the causes and effects of the challenge.</a:t>
            </a:r>
          </a:p>
          <a:p>
            <a:r>
              <a:rPr lang="en-US" b="1" dirty="0"/>
              <a:t>Step 3 </a:t>
            </a:r>
            <a:r>
              <a:rPr lang="en-US" b="0" dirty="0"/>
              <a:t>Create an objective tree and identify a solution pathway to overcome </a:t>
            </a:r>
            <a:r>
              <a:rPr lang="en-US" b="0"/>
              <a:t>the challenge.</a:t>
            </a:r>
            <a:endParaRPr lang="en-US" b="0" dirty="0"/>
          </a:p>
          <a:p>
            <a:r>
              <a:rPr lang="en-US" b="1" dirty="0"/>
              <a:t>Step 4 </a:t>
            </a:r>
            <a:r>
              <a:rPr lang="en-US" b="0" dirty="0"/>
              <a:t>Select the preferred intervention, create a (Problem Statement &amp; Solutions Statement) and link your statement to the SDGs. Try to connect your statements to SDG targets and indicators.</a:t>
            </a:r>
          </a:p>
          <a:p>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23</a:t>
            </a:fld>
            <a:endParaRPr lang="en-US"/>
          </a:p>
        </p:txBody>
      </p:sp>
    </p:spTree>
    <p:extLst>
      <p:ext uri="{BB962C8B-B14F-4D97-AF65-F5344CB8AC3E}">
        <p14:creationId xmlns:p14="http://schemas.microsoft.com/office/powerpoint/2010/main" val="42514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3</a:t>
            </a:fld>
            <a:endParaRPr lang="en-US"/>
          </a:p>
        </p:txBody>
      </p:sp>
    </p:spTree>
    <p:extLst>
      <p:ext uri="{BB962C8B-B14F-4D97-AF65-F5344CB8AC3E}">
        <p14:creationId xmlns:p14="http://schemas.microsoft.com/office/powerpoint/2010/main" val="35078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4</a:t>
            </a:fld>
            <a:endParaRPr lang="en-TH"/>
          </a:p>
        </p:txBody>
      </p:sp>
    </p:spTree>
    <p:extLst>
      <p:ext uri="{BB962C8B-B14F-4D97-AF65-F5344CB8AC3E}">
        <p14:creationId xmlns:p14="http://schemas.microsoft.com/office/powerpoint/2010/main" val="387480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duration: 3 minutes)</a:t>
            </a:r>
          </a:p>
          <a:p>
            <a:endParaRPr lang="en-US" b="1" dirty="0"/>
          </a:p>
          <a:p>
            <a:r>
              <a:rPr lang="en-US" b="1" dirty="0"/>
              <a:t>Tell students:</a:t>
            </a:r>
          </a:p>
          <a:p>
            <a:r>
              <a:rPr lang="en-US" sz="1200" b="0" i="0" kern="1200" dirty="0">
                <a:solidFill>
                  <a:schemeClr val="tx1"/>
                </a:solidFill>
                <a:effectLst/>
                <a:latin typeface="+mn-lt"/>
                <a:ea typeface="+mn-ea"/>
                <a:cs typeface="+mn-cs"/>
              </a:rPr>
              <a:t>We live in an increasingly complex world. While recent decades have seen us achieve unprecedented economic growth and make real progress on a number of key development issues, these successes have masked major fault lines in our current development model. These faults are giving rise to a swelling list of environmental and social burdens; burdens that pose increasing threats to our way of life and are turning the world into a much less viable place in which to live and make a living. We only have one planet. There is no “Planet B”.</a:t>
            </a:r>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6</a:t>
            </a:fld>
            <a:endParaRPr lang="en-US"/>
          </a:p>
        </p:txBody>
      </p:sp>
    </p:spTree>
    <p:extLst>
      <p:ext uri="{BB962C8B-B14F-4D97-AF65-F5344CB8AC3E}">
        <p14:creationId xmlns:p14="http://schemas.microsoft.com/office/powerpoint/2010/main" val="371508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sz="1200" b="0" i="0" kern="1200" dirty="0">
                <a:solidFill>
                  <a:schemeClr val="tx1"/>
                </a:solidFill>
                <a:effectLst/>
                <a:latin typeface="+mn-lt"/>
                <a:ea typeface="+mn-ea"/>
                <a:cs typeface="+mn-cs"/>
              </a:rPr>
              <a:t>The climate crisis continues unabated. For the first time ever, the Brazilian portion of the Amazon Rainforest, the world’s largest forest, now emits more CO2 than it captures, due to human activities such as logging. Concentrations of greenhouse gases continued to increase in 2020, reaching new record highs. It was one of the three warmest years on record, with the global average temperature about 1.2°C above the 1850–1900 baseline. The world remains woefully off track in meeting the Paris Agreement target of limiting global warming to 2°C above pre-industrial levels and reaching net-zero carbon dioxide CO</a:t>
            </a:r>
            <a:r>
              <a:rPr lang="en-US" sz="1200" b="1"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emissions globally by 2050.</a:t>
            </a:r>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7</a:t>
            </a:fld>
            <a:endParaRPr lang="en-US"/>
          </a:p>
        </p:txBody>
      </p:sp>
    </p:spTree>
    <p:extLst>
      <p:ext uri="{BB962C8B-B14F-4D97-AF65-F5344CB8AC3E}">
        <p14:creationId xmlns:p14="http://schemas.microsoft.com/office/powerpoint/2010/main" val="3997921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sz="1200" b="0" i="0" kern="1200" dirty="0">
                <a:solidFill>
                  <a:schemeClr val="tx1"/>
                </a:solidFill>
                <a:effectLst/>
                <a:latin typeface="+mn-lt"/>
                <a:ea typeface="+mn-ea"/>
                <a:cs typeface="+mn-cs"/>
              </a:rPr>
              <a:t>The share of the world’s population living in extreme poverty fell from 10.1 per cent in 2015 to 9.3 per cent in 2017. This means that the number of people living on less than $1.90 per day dropped from 741 million to 689 million.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However, the rate of reduction had slowed to less than half a percentage point annually between 2015 and 2017, compared with one percentage point annually between 1990 and 2015. Estimates suggest that 2020 saw an increase of between 119 million and 124 million global poor, of whom 60 per cent are in Southern Asia.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Based on current projections, the global poverty rate is expected to be 7 per cent (around 600 million people) in 2030, missing the target of eradicating poverty.</a:t>
            </a:r>
          </a:p>
          <a:p>
            <a:endParaRPr lang="en-US" b="1" dirty="0"/>
          </a:p>
        </p:txBody>
      </p:sp>
      <p:sp>
        <p:nvSpPr>
          <p:cNvPr id="4" name="Slide Number Placeholder 3"/>
          <p:cNvSpPr>
            <a:spLocks noGrp="1"/>
          </p:cNvSpPr>
          <p:nvPr>
            <p:ph type="sldNum" sz="quarter" idx="5"/>
          </p:nvPr>
        </p:nvSpPr>
        <p:spPr/>
        <p:txBody>
          <a:bodyPr/>
          <a:lstStyle/>
          <a:p>
            <a:fld id="{6AE2DC29-6A32-C04A-8E18-E68AD80FEF2C}" type="slidenum">
              <a:rPr lang="en-US" smtClean="0"/>
              <a:t>8</a:t>
            </a:fld>
            <a:endParaRPr lang="en-US"/>
          </a:p>
        </p:txBody>
      </p:sp>
    </p:spTree>
    <p:extLst>
      <p:ext uri="{BB962C8B-B14F-4D97-AF65-F5344CB8AC3E}">
        <p14:creationId xmlns:p14="http://schemas.microsoft.com/office/powerpoint/2010/main" val="1489827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sz="1200" b="0" i="0" kern="1200" dirty="0">
                <a:solidFill>
                  <a:schemeClr val="tx1"/>
                </a:solidFill>
                <a:effectLst/>
                <a:latin typeface="+mn-lt"/>
                <a:ea typeface="+mn-ea"/>
                <a:cs typeface="+mn-cs"/>
              </a:rPr>
              <a:t>Nearly one in three women (736 million) have been subjected to physical and/or sexual violence at least once since the age of 15, usually by an intimate partner. Intimate partner violence starts early. Among girls and women who have ever been married or had a partner, nearly 24 per cent of those aged 15 to 19 years have been subjected to such violence, as have 26 per cent of those aged 20 to 24.</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Disparities in intimate partner violence are found across regions, with consistently higher prevalence in low- and lower-middle-income regions compared with high-income regions. These variations are likely to reflect the challenges that women often face in leaving abusive relationships, such as insufficient economic resources, limited availability and access to formal support services, weak social support networks, and fear of repercussions associated with social stigma. </a:t>
            </a:r>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9</a:t>
            </a:fld>
            <a:endParaRPr lang="en-US"/>
          </a:p>
        </p:txBody>
      </p:sp>
    </p:spTree>
    <p:extLst>
      <p:ext uri="{BB962C8B-B14F-4D97-AF65-F5344CB8AC3E}">
        <p14:creationId xmlns:p14="http://schemas.microsoft.com/office/powerpoint/2010/main" val="393437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2 minutes)</a:t>
            </a:r>
          </a:p>
          <a:p>
            <a:endParaRPr lang="en-US" b="1" dirty="0"/>
          </a:p>
          <a:p>
            <a:r>
              <a:rPr lang="en-US" b="1" dirty="0"/>
              <a:t>Ask students:</a:t>
            </a:r>
          </a:p>
          <a:p>
            <a:r>
              <a:rPr lang="en-US" dirty="0"/>
              <a:t>How do we as global citizens create the needed change for a more sustainable future?</a:t>
            </a:r>
          </a:p>
          <a:p>
            <a:endParaRPr lang="en-TH" dirty="0"/>
          </a:p>
        </p:txBody>
      </p:sp>
      <p:sp>
        <p:nvSpPr>
          <p:cNvPr id="4" name="Slide Number Placeholder 3"/>
          <p:cNvSpPr>
            <a:spLocks noGrp="1"/>
          </p:cNvSpPr>
          <p:nvPr>
            <p:ph type="sldNum" sz="quarter" idx="5"/>
          </p:nvPr>
        </p:nvSpPr>
        <p:spPr/>
        <p:txBody>
          <a:bodyPr/>
          <a:lstStyle/>
          <a:p>
            <a:fld id="{6AE2DC29-6A32-C04A-8E18-E68AD80FEF2C}" type="slidenum">
              <a:rPr lang="en-US" smtClean="0"/>
              <a:t>10</a:t>
            </a:fld>
            <a:endParaRPr lang="en-US"/>
          </a:p>
        </p:txBody>
      </p:sp>
    </p:spTree>
    <p:extLst>
      <p:ext uri="{BB962C8B-B14F-4D97-AF65-F5344CB8AC3E}">
        <p14:creationId xmlns:p14="http://schemas.microsoft.com/office/powerpoint/2010/main" val="412101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A34FB-C73F-AA99-0E60-357280BAC4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15EFA6-F09F-9232-1883-D85EC1F7D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726E0D-6803-BF88-2A94-5BDE07E3929B}"/>
              </a:ext>
            </a:extLst>
          </p:cNvPr>
          <p:cNvSpPr>
            <a:spLocks noGrp="1"/>
          </p:cNvSpPr>
          <p:nvPr>
            <p:ph type="dt" sz="half" idx="10"/>
          </p:nvPr>
        </p:nvSpPr>
        <p:spPr/>
        <p:txBody>
          <a:bodyPr/>
          <a:lstStyle/>
          <a:p>
            <a:fld id="{6CD09763-9E97-BE4C-9868-B13EB9BF203F}" type="datetime1">
              <a:rPr lang="en-US" smtClean="0"/>
              <a:t>7/28/22</a:t>
            </a:fld>
            <a:endParaRPr lang="en-US"/>
          </a:p>
        </p:txBody>
      </p:sp>
      <p:sp>
        <p:nvSpPr>
          <p:cNvPr id="5" name="Footer Placeholder 4">
            <a:extLst>
              <a:ext uri="{FF2B5EF4-FFF2-40B4-BE49-F238E27FC236}">
                <a16:creationId xmlns:a16="http://schemas.microsoft.com/office/drawing/2014/main" id="{7598EE03-F7DA-D5B8-E1D4-5EECA2E0A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006B6-9756-72F7-B164-B787EB29CD09}"/>
              </a:ext>
            </a:extLst>
          </p:cNvPr>
          <p:cNvSpPr>
            <a:spLocks noGrp="1"/>
          </p:cNvSpPr>
          <p:nvPr>
            <p:ph type="sldNum" sz="quarter" idx="12"/>
          </p:nvPr>
        </p:nvSpPr>
        <p:spPr/>
        <p:txBody>
          <a:bodyPr/>
          <a:lstStyle/>
          <a:p>
            <a:fld id="{61DC75F0-D3FD-D841-8FDB-E454B9D17276}" type="slidenum">
              <a:rPr lang="en-US" smtClean="0"/>
              <a:t>‹#›</a:t>
            </a:fld>
            <a:endParaRPr lang="en-US"/>
          </a:p>
        </p:txBody>
      </p:sp>
    </p:spTree>
    <p:extLst>
      <p:ext uri="{BB962C8B-B14F-4D97-AF65-F5344CB8AC3E}">
        <p14:creationId xmlns:p14="http://schemas.microsoft.com/office/powerpoint/2010/main" val="242874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D295-66C2-8172-6200-6965A0A254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4FD25A-EDE1-CAAC-A174-25E989DDF9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6D655-DB7E-DB08-7E41-0356C339ECD1}"/>
              </a:ext>
            </a:extLst>
          </p:cNvPr>
          <p:cNvSpPr>
            <a:spLocks noGrp="1"/>
          </p:cNvSpPr>
          <p:nvPr>
            <p:ph type="dt" sz="half" idx="10"/>
          </p:nvPr>
        </p:nvSpPr>
        <p:spPr/>
        <p:txBody>
          <a:bodyPr/>
          <a:lstStyle/>
          <a:p>
            <a:fld id="{22E62D1B-1227-6F43-B465-B5DD9CD1E386}" type="datetime1">
              <a:rPr lang="en-US" smtClean="0"/>
              <a:t>7/28/22</a:t>
            </a:fld>
            <a:endParaRPr lang="en-US"/>
          </a:p>
        </p:txBody>
      </p:sp>
      <p:sp>
        <p:nvSpPr>
          <p:cNvPr id="5" name="Footer Placeholder 4">
            <a:extLst>
              <a:ext uri="{FF2B5EF4-FFF2-40B4-BE49-F238E27FC236}">
                <a16:creationId xmlns:a16="http://schemas.microsoft.com/office/drawing/2014/main" id="{DD02E3D1-FF75-C9D8-F3C2-CC8D5DC68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6EC96-1516-ED67-D092-C6620EAA2601}"/>
              </a:ext>
            </a:extLst>
          </p:cNvPr>
          <p:cNvSpPr>
            <a:spLocks noGrp="1"/>
          </p:cNvSpPr>
          <p:nvPr>
            <p:ph type="sldNum" sz="quarter" idx="12"/>
          </p:nvPr>
        </p:nvSpPr>
        <p:spPr/>
        <p:txBody>
          <a:bodyPr/>
          <a:lstStyle/>
          <a:p>
            <a:fld id="{61DC75F0-D3FD-D841-8FDB-E454B9D17276}" type="slidenum">
              <a:rPr lang="en-US" smtClean="0"/>
              <a:t>‹#›</a:t>
            </a:fld>
            <a:endParaRPr lang="en-US"/>
          </a:p>
        </p:txBody>
      </p:sp>
    </p:spTree>
    <p:extLst>
      <p:ext uri="{BB962C8B-B14F-4D97-AF65-F5344CB8AC3E}">
        <p14:creationId xmlns:p14="http://schemas.microsoft.com/office/powerpoint/2010/main" val="3365633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071BCC-8CD2-F9FC-CEC1-333F0A98DD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5C29E3-7F37-231C-5C30-69D26BB164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14366-6E89-EE08-3FE8-3A6859D99DBE}"/>
              </a:ext>
            </a:extLst>
          </p:cNvPr>
          <p:cNvSpPr>
            <a:spLocks noGrp="1"/>
          </p:cNvSpPr>
          <p:nvPr>
            <p:ph type="dt" sz="half" idx="10"/>
          </p:nvPr>
        </p:nvSpPr>
        <p:spPr/>
        <p:txBody>
          <a:bodyPr/>
          <a:lstStyle/>
          <a:p>
            <a:fld id="{928F9216-B530-8C44-A06F-B7216227D4F9}" type="datetime1">
              <a:rPr lang="en-US" smtClean="0"/>
              <a:t>7/28/22</a:t>
            </a:fld>
            <a:endParaRPr lang="en-US"/>
          </a:p>
        </p:txBody>
      </p:sp>
      <p:sp>
        <p:nvSpPr>
          <p:cNvPr id="5" name="Footer Placeholder 4">
            <a:extLst>
              <a:ext uri="{FF2B5EF4-FFF2-40B4-BE49-F238E27FC236}">
                <a16:creationId xmlns:a16="http://schemas.microsoft.com/office/drawing/2014/main" id="{8C38F055-F17C-D076-E59F-74674E1B6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6665E-1ED0-2482-F67C-3101B6CCB401}"/>
              </a:ext>
            </a:extLst>
          </p:cNvPr>
          <p:cNvSpPr>
            <a:spLocks noGrp="1"/>
          </p:cNvSpPr>
          <p:nvPr>
            <p:ph type="sldNum" sz="quarter" idx="12"/>
          </p:nvPr>
        </p:nvSpPr>
        <p:spPr/>
        <p:txBody>
          <a:bodyPr/>
          <a:lstStyle/>
          <a:p>
            <a:fld id="{61DC75F0-D3FD-D841-8FDB-E454B9D17276}" type="slidenum">
              <a:rPr lang="en-US" smtClean="0"/>
              <a:t>‹#›</a:t>
            </a:fld>
            <a:endParaRPr lang="en-US"/>
          </a:p>
        </p:txBody>
      </p:sp>
    </p:spTree>
    <p:extLst>
      <p:ext uri="{BB962C8B-B14F-4D97-AF65-F5344CB8AC3E}">
        <p14:creationId xmlns:p14="http://schemas.microsoft.com/office/powerpoint/2010/main" val="93490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910D-7331-4CEF-9826-6ADC3B7DE3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64C73-EFB6-5062-C554-E6B6192B55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28685-F964-6903-B822-6DD30B76297C}"/>
              </a:ext>
            </a:extLst>
          </p:cNvPr>
          <p:cNvSpPr>
            <a:spLocks noGrp="1"/>
          </p:cNvSpPr>
          <p:nvPr>
            <p:ph type="dt" sz="half" idx="10"/>
          </p:nvPr>
        </p:nvSpPr>
        <p:spPr/>
        <p:txBody>
          <a:bodyPr/>
          <a:lstStyle/>
          <a:p>
            <a:fld id="{E9565DA7-235E-BB49-8A78-7B04B8EB40A9}" type="datetime1">
              <a:rPr lang="en-US" smtClean="0"/>
              <a:t>7/28/22</a:t>
            </a:fld>
            <a:endParaRPr lang="en-US"/>
          </a:p>
        </p:txBody>
      </p:sp>
      <p:sp>
        <p:nvSpPr>
          <p:cNvPr id="5" name="Footer Placeholder 4">
            <a:extLst>
              <a:ext uri="{FF2B5EF4-FFF2-40B4-BE49-F238E27FC236}">
                <a16:creationId xmlns:a16="http://schemas.microsoft.com/office/drawing/2014/main" id="{686288CD-EA66-7229-8423-154D7981F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DC5AC-D359-FFAC-C79D-C6E54A92D962}"/>
              </a:ext>
            </a:extLst>
          </p:cNvPr>
          <p:cNvSpPr>
            <a:spLocks noGrp="1"/>
          </p:cNvSpPr>
          <p:nvPr>
            <p:ph type="sldNum" sz="quarter" idx="12"/>
          </p:nvPr>
        </p:nvSpPr>
        <p:spPr/>
        <p:txBody>
          <a:bodyPr/>
          <a:lstStyle/>
          <a:p>
            <a:fld id="{61DC75F0-D3FD-D841-8FDB-E454B9D17276}" type="slidenum">
              <a:rPr lang="en-US" smtClean="0"/>
              <a:t>‹#›</a:t>
            </a:fld>
            <a:endParaRPr lang="en-US"/>
          </a:p>
        </p:txBody>
      </p:sp>
    </p:spTree>
    <p:extLst>
      <p:ext uri="{BB962C8B-B14F-4D97-AF65-F5344CB8AC3E}">
        <p14:creationId xmlns:p14="http://schemas.microsoft.com/office/powerpoint/2010/main" val="174757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BDEAB-E90C-A95A-19F0-1D5AFCD13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617288-B96B-4203-6C01-681FAD73B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C0A690-A78C-6B90-A7A8-60D2BE1AB901}"/>
              </a:ext>
            </a:extLst>
          </p:cNvPr>
          <p:cNvSpPr>
            <a:spLocks noGrp="1"/>
          </p:cNvSpPr>
          <p:nvPr>
            <p:ph type="dt" sz="half" idx="10"/>
          </p:nvPr>
        </p:nvSpPr>
        <p:spPr/>
        <p:txBody>
          <a:bodyPr/>
          <a:lstStyle/>
          <a:p>
            <a:fld id="{796B00BF-E267-1142-A9FB-8A423B267B68}" type="datetime1">
              <a:rPr lang="en-US" smtClean="0"/>
              <a:t>7/28/22</a:t>
            </a:fld>
            <a:endParaRPr lang="en-US"/>
          </a:p>
        </p:txBody>
      </p:sp>
      <p:sp>
        <p:nvSpPr>
          <p:cNvPr id="5" name="Footer Placeholder 4">
            <a:extLst>
              <a:ext uri="{FF2B5EF4-FFF2-40B4-BE49-F238E27FC236}">
                <a16:creationId xmlns:a16="http://schemas.microsoft.com/office/drawing/2014/main" id="{962F3767-9996-AC7E-EF29-CB907AD26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2992-F0FB-9B7A-07E7-7E00C8CAA11E}"/>
              </a:ext>
            </a:extLst>
          </p:cNvPr>
          <p:cNvSpPr>
            <a:spLocks noGrp="1"/>
          </p:cNvSpPr>
          <p:nvPr>
            <p:ph type="sldNum" sz="quarter" idx="12"/>
          </p:nvPr>
        </p:nvSpPr>
        <p:spPr/>
        <p:txBody>
          <a:bodyPr/>
          <a:lstStyle/>
          <a:p>
            <a:fld id="{61DC75F0-D3FD-D841-8FDB-E454B9D17276}" type="slidenum">
              <a:rPr lang="en-US" smtClean="0"/>
              <a:t>‹#›</a:t>
            </a:fld>
            <a:endParaRPr lang="en-US"/>
          </a:p>
        </p:txBody>
      </p:sp>
    </p:spTree>
    <p:extLst>
      <p:ext uri="{BB962C8B-B14F-4D97-AF65-F5344CB8AC3E}">
        <p14:creationId xmlns:p14="http://schemas.microsoft.com/office/powerpoint/2010/main" val="205627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72ABC-8947-9B07-3E72-2A321B7B54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35FDF-B4F7-0638-8D91-68B9196BA6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7B7916-0606-5B8E-DCF9-19A3F58ADE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A67723-9463-732A-0BD7-EF3146207B06}"/>
              </a:ext>
            </a:extLst>
          </p:cNvPr>
          <p:cNvSpPr>
            <a:spLocks noGrp="1"/>
          </p:cNvSpPr>
          <p:nvPr>
            <p:ph type="dt" sz="half" idx="10"/>
          </p:nvPr>
        </p:nvSpPr>
        <p:spPr/>
        <p:txBody>
          <a:bodyPr/>
          <a:lstStyle/>
          <a:p>
            <a:fld id="{DA35DBB4-88DE-4640-BDC7-5003C220FAFF}" type="datetime1">
              <a:rPr lang="en-US" smtClean="0"/>
              <a:t>7/28/22</a:t>
            </a:fld>
            <a:endParaRPr lang="en-US"/>
          </a:p>
        </p:txBody>
      </p:sp>
      <p:sp>
        <p:nvSpPr>
          <p:cNvPr id="6" name="Footer Placeholder 5">
            <a:extLst>
              <a:ext uri="{FF2B5EF4-FFF2-40B4-BE49-F238E27FC236}">
                <a16:creationId xmlns:a16="http://schemas.microsoft.com/office/drawing/2014/main" id="{14840564-35DA-CCC8-C562-5D8ED9F5A4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AC352-61BD-0E09-3991-648630474882}"/>
              </a:ext>
            </a:extLst>
          </p:cNvPr>
          <p:cNvSpPr>
            <a:spLocks noGrp="1"/>
          </p:cNvSpPr>
          <p:nvPr>
            <p:ph type="sldNum" sz="quarter" idx="12"/>
          </p:nvPr>
        </p:nvSpPr>
        <p:spPr/>
        <p:txBody>
          <a:bodyPr/>
          <a:lstStyle/>
          <a:p>
            <a:fld id="{61DC75F0-D3FD-D841-8FDB-E454B9D17276}" type="slidenum">
              <a:rPr lang="en-US" smtClean="0"/>
              <a:t>‹#›</a:t>
            </a:fld>
            <a:endParaRPr lang="en-US"/>
          </a:p>
        </p:txBody>
      </p:sp>
    </p:spTree>
    <p:extLst>
      <p:ext uri="{BB962C8B-B14F-4D97-AF65-F5344CB8AC3E}">
        <p14:creationId xmlns:p14="http://schemas.microsoft.com/office/powerpoint/2010/main" val="3556080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D380E-0249-6704-F7C6-394136F386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01D998-CE4C-6DC2-B405-EB1E5D2FAE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1C8FB4-5EEB-D953-0986-6C188D834B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1661BB-E5C0-3219-4F4E-29D506F9D7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43794F-B963-192E-4945-EE746A8ACF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72A509-D94E-3F4C-3115-46C9D0A101B6}"/>
              </a:ext>
            </a:extLst>
          </p:cNvPr>
          <p:cNvSpPr>
            <a:spLocks noGrp="1"/>
          </p:cNvSpPr>
          <p:nvPr>
            <p:ph type="dt" sz="half" idx="10"/>
          </p:nvPr>
        </p:nvSpPr>
        <p:spPr/>
        <p:txBody>
          <a:bodyPr/>
          <a:lstStyle/>
          <a:p>
            <a:fld id="{52ADA8EA-8703-1A4B-9A7A-76545BB48BB1}" type="datetime1">
              <a:rPr lang="en-US" smtClean="0"/>
              <a:t>7/28/22</a:t>
            </a:fld>
            <a:endParaRPr lang="en-US"/>
          </a:p>
        </p:txBody>
      </p:sp>
      <p:sp>
        <p:nvSpPr>
          <p:cNvPr id="8" name="Footer Placeholder 7">
            <a:extLst>
              <a:ext uri="{FF2B5EF4-FFF2-40B4-BE49-F238E27FC236}">
                <a16:creationId xmlns:a16="http://schemas.microsoft.com/office/drawing/2014/main" id="{0ED0A8FD-C644-0D76-6DB6-44A87D2E2B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80BA19-7CD9-01FF-8BA3-CFE46DDC61BE}"/>
              </a:ext>
            </a:extLst>
          </p:cNvPr>
          <p:cNvSpPr>
            <a:spLocks noGrp="1"/>
          </p:cNvSpPr>
          <p:nvPr>
            <p:ph type="sldNum" sz="quarter" idx="12"/>
          </p:nvPr>
        </p:nvSpPr>
        <p:spPr/>
        <p:txBody>
          <a:bodyPr/>
          <a:lstStyle/>
          <a:p>
            <a:fld id="{61DC75F0-D3FD-D841-8FDB-E454B9D17276}" type="slidenum">
              <a:rPr lang="en-US" smtClean="0"/>
              <a:t>‹#›</a:t>
            </a:fld>
            <a:endParaRPr lang="en-US"/>
          </a:p>
        </p:txBody>
      </p:sp>
    </p:spTree>
    <p:extLst>
      <p:ext uri="{BB962C8B-B14F-4D97-AF65-F5344CB8AC3E}">
        <p14:creationId xmlns:p14="http://schemas.microsoft.com/office/powerpoint/2010/main" val="226219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B2EE-0EB9-9523-B965-4480EFB22F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653DE8-0AF2-F931-966D-93F9F9904D6B}"/>
              </a:ext>
            </a:extLst>
          </p:cNvPr>
          <p:cNvSpPr>
            <a:spLocks noGrp="1"/>
          </p:cNvSpPr>
          <p:nvPr>
            <p:ph type="dt" sz="half" idx="10"/>
          </p:nvPr>
        </p:nvSpPr>
        <p:spPr/>
        <p:txBody>
          <a:bodyPr/>
          <a:lstStyle/>
          <a:p>
            <a:fld id="{9937D3F8-8FF7-FB4D-99D0-EB45E89E1C38}" type="datetime1">
              <a:rPr lang="en-US" smtClean="0"/>
              <a:t>7/28/22</a:t>
            </a:fld>
            <a:endParaRPr lang="en-US"/>
          </a:p>
        </p:txBody>
      </p:sp>
      <p:sp>
        <p:nvSpPr>
          <p:cNvPr id="4" name="Footer Placeholder 3">
            <a:extLst>
              <a:ext uri="{FF2B5EF4-FFF2-40B4-BE49-F238E27FC236}">
                <a16:creationId xmlns:a16="http://schemas.microsoft.com/office/drawing/2014/main" id="{7203294E-55EA-F82F-3BD3-CDF130207D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E71BB-CFFB-59CE-FEF5-D8F6663708AD}"/>
              </a:ext>
            </a:extLst>
          </p:cNvPr>
          <p:cNvSpPr>
            <a:spLocks noGrp="1"/>
          </p:cNvSpPr>
          <p:nvPr>
            <p:ph type="sldNum" sz="quarter" idx="12"/>
          </p:nvPr>
        </p:nvSpPr>
        <p:spPr/>
        <p:txBody>
          <a:bodyPr/>
          <a:lstStyle/>
          <a:p>
            <a:fld id="{61DC75F0-D3FD-D841-8FDB-E454B9D17276}" type="slidenum">
              <a:rPr lang="en-US" smtClean="0"/>
              <a:t>‹#›</a:t>
            </a:fld>
            <a:endParaRPr lang="en-US"/>
          </a:p>
        </p:txBody>
      </p:sp>
    </p:spTree>
    <p:extLst>
      <p:ext uri="{BB962C8B-B14F-4D97-AF65-F5344CB8AC3E}">
        <p14:creationId xmlns:p14="http://schemas.microsoft.com/office/powerpoint/2010/main" val="429342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05D238-96DC-7B2B-8445-3BF7F12B4BA4}"/>
              </a:ext>
            </a:extLst>
          </p:cNvPr>
          <p:cNvSpPr>
            <a:spLocks noGrp="1"/>
          </p:cNvSpPr>
          <p:nvPr>
            <p:ph type="dt" sz="half" idx="10"/>
          </p:nvPr>
        </p:nvSpPr>
        <p:spPr/>
        <p:txBody>
          <a:bodyPr/>
          <a:lstStyle/>
          <a:p>
            <a:fld id="{FB7FAAC7-6C8A-1145-AC55-D3562983F521}" type="datetime1">
              <a:rPr lang="en-US" smtClean="0"/>
              <a:t>7/28/22</a:t>
            </a:fld>
            <a:endParaRPr lang="en-US"/>
          </a:p>
        </p:txBody>
      </p:sp>
      <p:sp>
        <p:nvSpPr>
          <p:cNvPr id="3" name="Footer Placeholder 2">
            <a:extLst>
              <a:ext uri="{FF2B5EF4-FFF2-40B4-BE49-F238E27FC236}">
                <a16:creationId xmlns:a16="http://schemas.microsoft.com/office/drawing/2014/main" id="{E2ADAAB3-B1D0-AE89-C9D5-54E9825176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6B075A-231F-F0B1-9173-BF5266888DE0}"/>
              </a:ext>
            </a:extLst>
          </p:cNvPr>
          <p:cNvSpPr>
            <a:spLocks noGrp="1"/>
          </p:cNvSpPr>
          <p:nvPr>
            <p:ph type="sldNum" sz="quarter" idx="12"/>
          </p:nvPr>
        </p:nvSpPr>
        <p:spPr/>
        <p:txBody>
          <a:bodyPr/>
          <a:lstStyle/>
          <a:p>
            <a:fld id="{61DC75F0-D3FD-D841-8FDB-E454B9D17276}" type="slidenum">
              <a:rPr lang="en-US" smtClean="0"/>
              <a:t>‹#›</a:t>
            </a:fld>
            <a:endParaRPr lang="en-US"/>
          </a:p>
        </p:txBody>
      </p:sp>
    </p:spTree>
    <p:extLst>
      <p:ext uri="{BB962C8B-B14F-4D97-AF65-F5344CB8AC3E}">
        <p14:creationId xmlns:p14="http://schemas.microsoft.com/office/powerpoint/2010/main" val="256838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4F65C-7A3B-9FC6-A0EF-4A6AC5767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601D99-0BD2-766D-59E2-BA3E5EF44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A5004F-09F6-33E2-EF5F-A76C8BFF0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06040-737E-6B96-303D-A34F449C09A3}"/>
              </a:ext>
            </a:extLst>
          </p:cNvPr>
          <p:cNvSpPr>
            <a:spLocks noGrp="1"/>
          </p:cNvSpPr>
          <p:nvPr>
            <p:ph type="dt" sz="half" idx="10"/>
          </p:nvPr>
        </p:nvSpPr>
        <p:spPr/>
        <p:txBody>
          <a:bodyPr/>
          <a:lstStyle/>
          <a:p>
            <a:fld id="{21E30B8C-CCE6-5D48-BF75-B37EE33C5739}" type="datetime1">
              <a:rPr lang="en-US" smtClean="0"/>
              <a:t>7/28/22</a:t>
            </a:fld>
            <a:endParaRPr lang="en-US"/>
          </a:p>
        </p:txBody>
      </p:sp>
      <p:sp>
        <p:nvSpPr>
          <p:cNvPr id="6" name="Footer Placeholder 5">
            <a:extLst>
              <a:ext uri="{FF2B5EF4-FFF2-40B4-BE49-F238E27FC236}">
                <a16:creationId xmlns:a16="http://schemas.microsoft.com/office/drawing/2014/main" id="{46C4C760-11BF-E809-4DB8-251210755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9454B8-683C-9EE8-FD4A-085E384900B4}"/>
              </a:ext>
            </a:extLst>
          </p:cNvPr>
          <p:cNvSpPr>
            <a:spLocks noGrp="1"/>
          </p:cNvSpPr>
          <p:nvPr>
            <p:ph type="sldNum" sz="quarter" idx="12"/>
          </p:nvPr>
        </p:nvSpPr>
        <p:spPr/>
        <p:txBody>
          <a:bodyPr/>
          <a:lstStyle/>
          <a:p>
            <a:fld id="{61DC75F0-D3FD-D841-8FDB-E454B9D17276}" type="slidenum">
              <a:rPr lang="en-US" smtClean="0"/>
              <a:t>‹#›</a:t>
            </a:fld>
            <a:endParaRPr lang="en-US"/>
          </a:p>
        </p:txBody>
      </p:sp>
    </p:spTree>
    <p:extLst>
      <p:ext uri="{BB962C8B-B14F-4D97-AF65-F5344CB8AC3E}">
        <p14:creationId xmlns:p14="http://schemas.microsoft.com/office/powerpoint/2010/main" val="221609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3C0D-7525-5452-5D31-DBD1375AC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37CD34-34E9-2910-034B-CDA0C70DE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E1D5AF-6F89-FD3B-D36D-816A095BB7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4DC826-A6D8-7E82-FB6A-3ED25C3D0878}"/>
              </a:ext>
            </a:extLst>
          </p:cNvPr>
          <p:cNvSpPr>
            <a:spLocks noGrp="1"/>
          </p:cNvSpPr>
          <p:nvPr>
            <p:ph type="dt" sz="half" idx="10"/>
          </p:nvPr>
        </p:nvSpPr>
        <p:spPr/>
        <p:txBody>
          <a:bodyPr/>
          <a:lstStyle/>
          <a:p>
            <a:fld id="{AF960329-CAB9-4447-B2EE-9553B144FEF9}" type="datetime1">
              <a:rPr lang="en-US" smtClean="0"/>
              <a:t>7/28/22</a:t>
            </a:fld>
            <a:endParaRPr lang="en-US"/>
          </a:p>
        </p:txBody>
      </p:sp>
      <p:sp>
        <p:nvSpPr>
          <p:cNvPr id="6" name="Footer Placeholder 5">
            <a:extLst>
              <a:ext uri="{FF2B5EF4-FFF2-40B4-BE49-F238E27FC236}">
                <a16:creationId xmlns:a16="http://schemas.microsoft.com/office/drawing/2014/main" id="{580EEDFB-1936-1B92-9C9C-145FBA028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EA7BB9-2C14-5303-4596-AE074E60E6A1}"/>
              </a:ext>
            </a:extLst>
          </p:cNvPr>
          <p:cNvSpPr>
            <a:spLocks noGrp="1"/>
          </p:cNvSpPr>
          <p:nvPr>
            <p:ph type="sldNum" sz="quarter" idx="12"/>
          </p:nvPr>
        </p:nvSpPr>
        <p:spPr/>
        <p:txBody>
          <a:bodyPr/>
          <a:lstStyle/>
          <a:p>
            <a:fld id="{61DC75F0-D3FD-D841-8FDB-E454B9D17276}" type="slidenum">
              <a:rPr lang="en-US" smtClean="0"/>
              <a:t>‹#›</a:t>
            </a:fld>
            <a:endParaRPr lang="en-US"/>
          </a:p>
        </p:txBody>
      </p:sp>
    </p:spTree>
    <p:extLst>
      <p:ext uri="{BB962C8B-B14F-4D97-AF65-F5344CB8AC3E}">
        <p14:creationId xmlns:p14="http://schemas.microsoft.com/office/powerpoint/2010/main" val="185111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D19025-2423-1428-EC63-674D30F9CF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133B72-04B5-289C-826F-531B4497A6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1D952-E75C-C1CF-F228-77591E6F46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75B5E-C4AA-A847-ADA8-E2E87B301C1E}" type="datetime1">
              <a:rPr lang="en-US" smtClean="0"/>
              <a:t>7/28/22</a:t>
            </a:fld>
            <a:endParaRPr lang="en-US"/>
          </a:p>
        </p:txBody>
      </p:sp>
      <p:sp>
        <p:nvSpPr>
          <p:cNvPr id="5" name="Footer Placeholder 4">
            <a:extLst>
              <a:ext uri="{FF2B5EF4-FFF2-40B4-BE49-F238E27FC236}">
                <a16:creationId xmlns:a16="http://schemas.microsoft.com/office/drawing/2014/main" id="{C455A694-595B-C580-DC0B-27F48EB1D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18ADF8-C25D-0EB1-8DF6-DB6A86B7B4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C75F0-D3FD-D841-8FDB-E454B9D17276}" type="slidenum">
              <a:rPr lang="en-US" smtClean="0"/>
              <a:t>‹#›</a:t>
            </a:fld>
            <a:endParaRPr lang="en-US"/>
          </a:p>
        </p:txBody>
      </p:sp>
    </p:spTree>
    <p:extLst>
      <p:ext uri="{BB962C8B-B14F-4D97-AF65-F5344CB8AC3E}">
        <p14:creationId xmlns:p14="http://schemas.microsoft.com/office/powerpoint/2010/main" val="2029880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jpe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6.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6.png"/><Relationship Id="rId5" Type="http://schemas.openxmlformats.org/officeDocument/2006/relationships/image" Target="../media/image21.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7.tif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7.tif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tif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tif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AEBD3-B20B-654A-994D-C6928D9FF5F4}"/>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F6F4E8F6-A33A-1B48-AD00-26F881C8A31F}"/>
              </a:ext>
            </a:extLst>
          </p:cNvPr>
          <p:cNvPicPr>
            <a:picLocks noChangeAspect="1"/>
          </p:cNvPicPr>
          <p:nvPr/>
        </p:nvPicPr>
        <p:blipFill>
          <a:blip r:embed="rId4"/>
          <a:stretch>
            <a:fillRect/>
          </a:stretch>
        </p:blipFill>
        <p:spPr>
          <a:xfrm>
            <a:off x="5805315" y="948130"/>
            <a:ext cx="6196125" cy="4961740"/>
          </a:xfrm>
          <a:prstGeom prst="rect">
            <a:avLst/>
          </a:prstGeom>
        </p:spPr>
      </p:pic>
      <p:sp>
        <p:nvSpPr>
          <p:cNvPr id="8" name="Oval 7">
            <a:extLst>
              <a:ext uri="{FF2B5EF4-FFF2-40B4-BE49-F238E27FC236}">
                <a16:creationId xmlns:a16="http://schemas.microsoft.com/office/drawing/2014/main" id="{866D755A-312B-6E49-9121-6ABFC2358FEC}"/>
              </a:ext>
            </a:extLst>
          </p:cNvPr>
          <p:cNvSpPr/>
          <p:nvPr/>
        </p:nvSpPr>
        <p:spPr>
          <a:xfrm>
            <a:off x="-1080786" y="218661"/>
            <a:ext cx="6420678" cy="6420678"/>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Oval 8">
            <a:extLst>
              <a:ext uri="{FF2B5EF4-FFF2-40B4-BE49-F238E27FC236}">
                <a16:creationId xmlns:a16="http://schemas.microsoft.com/office/drawing/2014/main" id="{65CE3F4B-C21C-CB4E-80DD-2B66B749F921}"/>
              </a:ext>
            </a:extLst>
          </p:cNvPr>
          <p:cNvSpPr/>
          <p:nvPr/>
        </p:nvSpPr>
        <p:spPr>
          <a:xfrm>
            <a:off x="-1477369" y="218661"/>
            <a:ext cx="6420678" cy="6420678"/>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Google Shape;242;p7">
            <a:extLst>
              <a:ext uri="{FF2B5EF4-FFF2-40B4-BE49-F238E27FC236}">
                <a16:creationId xmlns:a16="http://schemas.microsoft.com/office/drawing/2014/main" id="{CA520B00-9DEF-0A46-88BE-F3FEC1B724DB}"/>
              </a:ext>
            </a:extLst>
          </p:cNvPr>
          <p:cNvSpPr txBox="1"/>
          <p:nvPr/>
        </p:nvSpPr>
        <p:spPr>
          <a:xfrm>
            <a:off x="193325" y="1671866"/>
            <a:ext cx="3872455" cy="3416279"/>
          </a:xfrm>
          <a:prstGeom prst="rect">
            <a:avLst/>
          </a:prstGeom>
          <a:noFill/>
          <a:ln>
            <a:noFill/>
          </a:ln>
        </p:spPr>
        <p:txBody>
          <a:bodyPr spcFirstLastPara="1" wrap="square" lIns="91425" tIns="45700" rIns="91425" bIns="45700" anchor="t" anchorCtr="0">
            <a:spAutoFit/>
          </a:bodyPr>
          <a:lstStyle/>
          <a:p>
            <a:pPr lvl="0" algn="ctr">
              <a:lnSpc>
                <a:spcPct val="90000"/>
              </a:lnSpc>
            </a:pPr>
            <a:r>
              <a:rPr lang="en-US" sz="8000" b="1" dirty="0">
                <a:solidFill>
                  <a:schemeClr val="bg1"/>
                </a:solidFill>
                <a:ea typeface="Calibri"/>
                <a:cs typeface="Calibri"/>
                <a:sym typeface="Calibri"/>
              </a:rPr>
              <a:t>Solving for the SDGs</a:t>
            </a:r>
          </a:p>
        </p:txBody>
      </p:sp>
      <p:cxnSp>
        <p:nvCxnSpPr>
          <p:cNvPr id="12" name="Straight Connector 11">
            <a:extLst>
              <a:ext uri="{FF2B5EF4-FFF2-40B4-BE49-F238E27FC236}">
                <a16:creationId xmlns:a16="http://schemas.microsoft.com/office/drawing/2014/main" id="{80B77996-D8F3-724D-98AB-A1EF983DAC17}"/>
              </a:ext>
            </a:extLst>
          </p:cNvPr>
          <p:cNvCxnSpPr/>
          <p:nvPr/>
        </p:nvCxnSpPr>
        <p:spPr>
          <a:xfrm>
            <a:off x="1371600" y="1391479"/>
            <a:ext cx="13119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A77155B-2490-134C-B644-7043B259AFA8}"/>
              </a:ext>
            </a:extLst>
          </p:cNvPr>
          <p:cNvCxnSpPr/>
          <p:nvPr/>
        </p:nvCxnSpPr>
        <p:spPr>
          <a:xfrm>
            <a:off x="1384853" y="5280993"/>
            <a:ext cx="13119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24FDED6-36BC-7325-9F69-B01AC45DCAAD}"/>
              </a:ext>
            </a:extLst>
          </p:cNvPr>
          <p:cNvSpPr>
            <a:spLocks noGrp="1"/>
          </p:cNvSpPr>
          <p:nvPr>
            <p:ph type="sldNum" sz="quarter" idx="12"/>
          </p:nvPr>
        </p:nvSpPr>
        <p:spPr/>
        <p:txBody>
          <a:bodyPr/>
          <a:lstStyle/>
          <a:p>
            <a:fld id="{61DC75F0-D3FD-D841-8FDB-E454B9D17276}" type="slidenum">
              <a:rPr lang="en-US" smtClean="0"/>
              <a:t>1</a:t>
            </a:fld>
            <a:endParaRPr lang="en-US"/>
          </a:p>
        </p:txBody>
      </p:sp>
    </p:spTree>
    <p:extLst>
      <p:ext uri="{BB962C8B-B14F-4D97-AF65-F5344CB8AC3E}">
        <p14:creationId xmlns:p14="http://schemas.microsoft.com/office/powerpoint/2010/main" val="807986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40;p7" descr="A picture containing text, wall&#10;&#10;Description automatically generated">
            <a:extLst>
              <a:ext uri="{FF2B5EF4-FFF2-40B4-BE49-F238E27FC236}">
                <a16:creationId xmlns:a16="http://schemas.microsoft.com/office/drawing/2014/main" id="{8DB5220B-320A-A14B-ADF6-FDA7202AA609}"/>
              </a:ext>
            </a:extLst>
          </p:cNvPr>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sp>
        <p:nvSpPr>
          <p:cNvPr id="3" name="Google Shape;242;p7">
            <a:extLst>
              <a:ext uri="{FF2B5EF4-FFF2-40B4-BE49-F238E27FC236}">
                <a16:creationId xmlns:a16="http://schemas.microsoft.com/office/drawing/2014/main" id="{07ECC7E3-2309-6640-B02B-D2564629CA91}"/>
              </a:ext>
            </a:extLst>
          </p:cNvPr>
          <p:cNvSpPr txBox="1"/>
          <p:nvPr/>
        </p:nvSpPr>
        <p:spPr>
          <a:xfrm>
            <a:off x="879256" y="1419041"/>
            <a:ext cx="5927944" cy="327778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1500" b="1" i="0" u="none" strike="noStrike" cap="none" dirty="0">
                <a:solidFill>
                  <a:srgbClr val="29C7F7"/>
                </a:solidFill>
                <a:latin typeface="Calibri"/>
                <a:ea typeface="Calibri"/>
                <a:cs typeface="Calibri"/>
                <a:sym typeface="Calibri"/>
              </a:rPr>
              <a:t>HOW TO </a:t>
            </a:r>
          </a:p>
          <a:p>
            <a:pPr marL="0" marR="0" lvl="0" indent="0" algn="ctr" rtl="0">
              <a:lnSpc>
                <a:spcPct val="90000"/>
              </a:lnSpc>
              <a:spcBef>
                <a:spcPts val="0"/>
              </a:spcBef>
              <a:spcAft>
                <a:spcPts val="0"/>
              </a:spcAft>
              <a:buNone/>
            </a:pPr>
            <a:r>
              <a:rPr lang="en-US" sz="11500" b="1" dirty="0">
                <a:solidFill>
                  <a:srgbClr val="29C7F7"/>
                </a:solidFill>
                <a:latin typeface="Calibri"/>
                <a:cs typeface="Calibri"/>
                <a:sym typeface="Calibri"/>
              </a:rPr>
              <a:t>CHANGE</a:t>
            </a:r>
            <a:endParaRPr sz="4800" dirty="0">
              <a:solidFill>
                <a:srgbClr val="29C7F7"/>
              </a:solidFill>
            </a:endParaRPr>
          </a:p>
        </p:txBody>
      </p:sp>
      <p:pic>
        <p:nvPicPr>
          <p:cNvPr id="5" name="Picture 4" descr="A picture containing text, sign, vector graphics&#10;&#10;Description automatically generated">
            <a:extLst>
              <a:ext uri="{FF2B5EF4-FFF2-40B4-BE49-F238E27FC236}">
                <a16:creationId xmlns:a16="http://schemas.microsoft.com/office/drawing/2014/main" id="{30EE7BA9-C97E-1845-A285-799F180F47DC}"/>
              </a:ext>
            </a:extLst>
          </p:cNvPr>
          <p:cNvPicPr>
            <a:picLocks noChangeAspect="1"/>
          </p:cNvPicPr>
          <p:nvPr/>
        </p:nvPicPr>
        <p:blipFill>
          <a:blip r:embed="rId4"/>
          <a:stretch>
            <a:fillRect/>
          </a:stretch>
        </p:blipFill>
        <p:spPr>
          <a:xfrm>
            <a:off x="7030720" y="734421"/>
            <a:ext cx="3962400" cy="3962400"/>
          </a:xfrm>
          <a:prstGeom prst="rect">
            <a:avLst/>
          </a:prstGeom>
        </p:spPr>
      </p:pic>
      <p:sp>
        <p:nvSpPr>
          <p:cNvPr id="4" name="Slide Number Placeholder 3">
            <a:extLst>
              <a:ext uri="{FF2B5EF4-FFF2-40B4-BE49-F238E27FC236}">
                <a16:creationId xmlns:a16="http://schemas.microsoft.com/office/drawing/2014/main" id="{64C12F94-E38A-64B2-17C3-68F6B6E7EF07}"/>
              </a:ext>
            </a:extLst>
          </p:cNvPr>
          <p:cNvSpPr>
            <a:spLocks noGrp="1"/>
          </p:cNvSpPr>
          <p:nvPr>
            <p:ph type="sldNum" sz="quarter" idx="12"/>
          </p:nvPr>
        </p:nvSpPr>
        <p:spPr/>
        <p:txBody>
          <a:bodyPr/>
          <a:lstStyle/>
          <a:p>
            <a:fld id="{61DC75F0-D3FD-D841-8FDB-E454B9D17276}" type="slidenum">
              <a:rPr lang="en-US" smtClean="0"/>
              <a:t>10</a:t>
            </a:fld>
            <a:endParaRPr lang="en-US"/>
          </a:p>
        </p:txBody>
      </p:sp>
    </p:spTree>
    <p:extLst>
      <p:ext uri="{BB962C8B-B14F-4D97-AF65-F5344CB8AC3E}">
        <p14:creationId xmlns:p14="http://schemas.microsoft.com/office/powerpoint/2010/main" val="1726819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40;p7" descr="A picture containing text, wall&#10;&#10;Description automatically generated">
            <a:extLst>
              <a:ext uri="{FF2B5EF4-FFF2-40B4-BE49-F238E27FC236}">
                <a16:creationId xmlns:a16="http://schemas.microsoft.com/office/drawing/2014/main" id="{8DB5220B-320A-A14B-ADF6-FDA7202AA609}"/>
              </a:ext>
            </a:extLst>
          </p:cNvPr>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pic>
        <p:nvPicPr>
          <p:cNvPr id="7" name="Picture 6">
            <a:extLst>
              <a:ext uri="{FF2B5EF4-FFF2-40B4-BE49-F238E27FC236}">
                <a16:creationId xmlns:a16="http://schemas.microsoft.com/office/drawing/2014/main" id="{5A88BECD-3334-3147-B30B-8357201A703B}"/>
              </a:ext>
            </a:extLst>
          </p:cNvPr>
          <p:cNvPicPr>
            <a:picLocks noChangeAspect="1"/>
          </p:cNvPicPr>
          <p:nvPr/>
        </p:nvPicPr>
        <p:blipFill>
          <a:blip r:embed="rId4"/>
          <a:stretch>
            <a:fillRect/>
          </a:stretch>
        </p:blipFill>
        <p:spPr>
          <a:xfrm>
            <a:off x="2745925" y="182880"/>
            <a:ext cx="6700149" cy="5365353"/>
          </a:xfrm>
          <a:prstGeom prst="rect">
            <a:avLst/>
          </a:prstGeom>
        </p:spPr>
      </p:pic>
      <p:sp>
        <p:nvSpPr>
          <p:cNvPr id="3" name="Slide Number Placeholder 2">
            <a:extLst>
              <a:ext uri="{FF2B5EF4-FFF2-40B4-BE49-F238E27FC236}">
                <a16:creationId xmlns:a16="http://schemas.microsoft.com/office/drawing/2014/main" id="{6B5B22A3-3CF7-2BAF-B87D-2CF33161187A}"/>
              </a:ext>
            </a:extLst>
          </p:cNvPr>
          <p:cNvSpPr>
            <a:spLocks noGrp="1"/>
          </p:cNvSpPr>
          <p:nvPr>
            <p:ph type="sldNum" sz="quarter" idx="12"/>
          </p:nvPr>
        </p:nvSpPr>
        <p:spPr/>
        <p:txBody>
          <a:bodyPr/>
          <a:lstStyle/>
          <a:p>
            <a:fld id="{61DC75F0-D3FD-D841-8FDB-E454B9D17276}" type="slidenum">
              <a:rPr lang="en-US" smtClean="0"/>
              <a:t>11</a:t>
            </a:fld>
            <a:endParaRPr lang="en-US"/>
          </a:p>
        </p:txBody>
      </p:sp>
    </p:spTree>
    <p:extLst>
      <p:ext uri="{BB962C8B-B14F-4D97-AF65-F5344CB8AC3E}">
        <p14:creationId xmlns:p14="http://schemas.microsoft.com/office/powerpoint/2010/main" val="418010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1B6BFF-2C5E-3843-8BF8-687311027B2E}"/>
              </a:ext>
            </a:extLst>
          </p:cNvPr>
          <p:cNvPicPr>
            <a:picLocks noChangeAspect="1"/>
          </p:cNvPicPr>
          <p:nvPr/>
        </p:nvPicPr>
        <p:blipFill>
          <a:blip r:embed="rId3"/>
          <a:stretch>
            <a:fillRect/>
          </a:stretch>
        </p:blipFill>
        <p:spPr>
          <a:xfrm>
            <a:off x="-1524" y="-2"/>
            <a:ext cx="12192000" cy="6858000"/>
          </a:xfrm>
          <a:prstGeom prst="rect">
            <a:avLst/>
          </a:prstGeom>
        </p:spPr>
      </p:pic>
      <p:pic>
        <p:nvPicPr>
          <p:cNvPr id="4" name="Picture 3" descr="A picture containing text, sign&#10;&#10;Description automatically generated">
            <a:extLst>
              <a:ext uri="{FF2B5EF4-FFF2-40B4-BE49-F238E27FC236}">
                <a16:creationId xmlns:a16="http://schemas.microsoft.com/office/drawing/2014/main" id="{CEED4FA0-AA0C-0060-BD6F-5FEFB06D2B69}"/>
              </a:ext>
            </a:extLst>
          </p:cNvPr>
          <p:cNvPicPr>
            <a:picLocks noChangeAspect="1"/>
          </p:cNvPicPr>
          <p:nvPr/>
        </p:nvPicPr>
        <p:blipFill>
          <a:blip r:embed="rId4"/>
          <a:stretch>
            <a:fillRect/>
          </a:stretch>
        </p:blipFill>
        <p:spPr>
          <a:xfrm>
            <a:off x="2661181" y="471871"/>
            <a:ext cx="6869638" cy="5914257"/>
          </a:xfrm>
          <a:prstGeom prst="rect">
            <a:avLst/>
          </a:prstGeom>
          <a:ln>
            <a:noFill/>
          </a:ln>
          <a:effectLst>
            <a:outerShdw blurRad="190500" algn="tl" rotWithShape="0">
              <a:srgbClr val="000000">
                <a:alpha val="70000"/>
              </a:srgbClr>
            </a:outerShdw>
          </a:effectLst>
        </p:spPr>
      </p:pic>
      <p:sp>
        <p:nvSpPr>
          <p:cNvPr id="2" name="Slide Number Placeholder 1">
            <a:extLst>
              <a:ext uri="{FF2B5EF4-FFF2-40B4-BE49-F238E27FC236}">
                <a16:creationId xmlns:a16="http://schemas.microsoft.com/office/drawing/2014/main" id="{7B8B7E7F-16C2-770A-C83C-91AEB36F9B00}"/>
              </a:ext>
            </a:extLst>
          </p:cNvPr>
          <p:cNvSpPr>
            <a:spLocks noGrp="1"/>
          </p:cNvSpPr>
          <p:nvPr>
            <p:ph type="sldNum" sz="quarter" idx="12"/>
          </p:nvPr>
        </p:nvSpPr>
        <p:spPr/>
        <p:txBody>
          <a:bodyPr/>
          <a:lstStyle/>
          <a:p>
            <a:fld id="{61DC75F0-D3FD-D841-8FDB-E454B9D17276}" type="slidenum">
              <a:rPr lang="en-US" smtClean="0"/>
              <a:t>12</a:t>
            </a:fld>
            <a:endParaRPr lang="en-US"/>
          </a:p>
        </p:txBody>
      </p:sp>
    </p:spTree>
    <p:extLst>
      <p:ext uri="{BB962C8B-B14F-4D97-AF65-F5344CB8AC3E}">
        <p14:creationId xmlns:p14="http://schemas.microsoft.com/office/powerpoint/2010/main" val="62388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40;p7" descr="A picture containing text, wall&#10;&#10;Description automatically generated">
            <a:extLst>
              <a:ext uri="{FF2B5EF4-FFF2-40B4-BE49-F238E27FC236}">
                <a16:creationId xmlns:a16="http://schemas.microsoft.com/office/drawing/2014/main" id="{F3D65479-FCE3-F643-9771-5D078D3B1CA4}"/>
              </a:ext>
            </a:extLst>
          </p:cNvPr>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pic>
        <p:nvPicPr>
          <p:cNvPr id="6" name="Picture 5" descr="Chart, sunburst chart&#10;&#10;Description automatically generated">
            <a:extLst>
              <a:ext uri="{FF2B5EF4-FFF2-40B4-BE49-F238E27FC236}">
                <a16:creationId xmlns:a16="http://schemas.microsoft.com/office/drawing/2014/main" id="{B6A20703-E67E-9744-9ABD-7BA701281DA7}"/>
              </a:ext>
            </a:extLst>
          </p:cNvPr>
          <p:cNvPicPr>
            <a:picLocks noChangeAspect="1"/>
          </p:cNvPicPr>
          <p:nvPr/>
        </p:nvPicPr>
        <p:blipFill>
          <a:blip r:embed="rId4"/>
          <a:stretch>
            <a:fillRect/>
          </a:stretch>
        </p:blipFill>
        <p:spPr>
          <a:xfrm>
            <a:off x="577273" y="792019"/>
            <a:ext cx="4417291" cy="4417291"/>
          </a:xfrm>
          <a:prstGeom prst="rect">
            <a:avLst/>
          </a:prstGeom>
        </p:spPr>
      </p:pic>
      <p:sp>
        <p:nvSpPr>
          <p:cNvPr id="15" name="Right Arrow 14">
            <a:extLst>
              <a:ext uri="{FF2B5EF4-FFF2-40B4-BE49-F238E27FC236}">
                <a16:creationId xmlns:a16="http://schemas.microsoft.com/office/drawing/2014/main" id="{A756D831-43C0-C04F-8DA9-ADDA35F8D5D0}"/>
              </a:ext>
            </a:extLst>
          </p:cNvPr>
          <p:cNvSpPr/>
          <p:nvPr/>
        </p:nvSpPr>
        <p:spPr>
          <a:xfrm>
            <a:off x="5112129" y="1397219"/>
            <a:ext cx="2756262" cy="318655"/>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Right Arrow 18">
            <a:extLst>
              <a:ext uri="{FF2B5EF4-FFF2-40B4-BE49-F238E27FC236}">
                <a16:creationId xmlns:a16="http://schemas.microsoft.com/office/drawing/2014/main" id="{2910FCC5-9667-E247-9107-55AF4A72ADC5}"/>
              </a:ext>
            </a:extLst>
          </p:cNvPr>
          <p:cNvSpPr/>
          <p:nvPr/>
        </p:nvSpPr>
        <p:spPr>
          <a:xfrm>
            <a:off x="5112129" y="3590936"/>
            <a:ext cx="2756262" cy="318655"/>
          </a:xfrm>
          <a:prstGeom prst="rightArrow">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Google Shape;242;p7">
            <a:extLst>
              <a:ext uri="{FF2B5EF4-FFF2-40B4-BE49-F238E27FC236}">
                <a16:creationId xmlns:a16="http://schemas.microsoft.com/office/drawing/2014/main" id="{44F6469C-7527-234A-83E6-5D61BF62F2A6}"/>
              </a:ext>
            </a:extLst>
          </p:cNvPr>
          <p:cNvSpPr txBox="1"/>
          <p:nvPr/>
        </p:nvSpPr>
        <p:spPr>
          <a:xfrm>
            <a:off x="7985956" y="1205701"/>
            <a:ext cx="3866662" cy="701690"/>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None/>
            </a:pPr>
            <a:r>
              <a:rPr lang="en-US" sz="4400" b="1" i="0" u="none" strike="noStrike" cap="none" dirty="0">
                <a:solidFill>
                  <a:srgbClr val="29C7F7"/>
                </a:solidFill>
                <a:latin typeface="Calibri"/>
                <a:ea typeface="Calibri"/>
                <a:cs typeface="Calibri"/>
                <a:sym typeface="Calibri"/>
              </a:rPr>
              <a:t>169 Targets</a:t>
            </a:r>
            <a:endParaRPr sz="1600" dirty="0">
              <a:solidFill>
                <a:srgbClr val="29C7F7"/>
              </a:solidFill>
            </a:endParaRPr>
          </a:p>
        </p:txBody>
      </p:sp>
      <p:sp>
        <p:nvSpPr>
          <p:cNvPr id="24" name="Google Shape;242;p7">
            <a:extLst>
              <a:ext uri="{FF2B5EF4-FFF2-40B4-BE49-F238E27FC236}">
                <a16:creationId xmlns:a16="http://schemas.microsoft.com/office/drawing/2014/main" id="{26064FE5-E9E8-634E-AD11-F287BEAC31A7}"/>
              </a:ext>
            </a:extLst>
          </p:cNvPr>
          <p:cNvSpPr txBox="1"/>
          <p:nvPr/>
        </p:nvSpPr>
        <p:spPr>
          <a:xfrm>
            <a:off x="7985956" y="3399418"/>
            <a:ext cx="3866662" cy="701690"/>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None/>
            </a:pPr>
            <a:r>
              <a:rPr lang="en-US" sz="4400" b="1" i="0" u="none" strike="noStrike" cap="none" dirty="0">
                <a:solidFill>
                  <a:srgbClr val="3AC69D"/>
                </a:solidFill>
                <a:latin typeface="Calibri"/>
                <a:ea typeface="Calibri"/>
                <a:cs typeface="Calibri"/>
                <a:sym typeface="Calibri"/>
              </a:rPr>
              <a:t>230 Indicators</a:t>
            </a:r>
            <a:endParaRPr sz="1600" dirty="0">
              <a:solidFill>
                <a:srgbClr val="3AC69D"/>
              </a:solidFill>
            </a:endParaRPr>
          </a:p>
        </p:txBody>
      </p:sp>
      <p:sp>
        <p:nvSpPr>
          <p:cNvPr id="25" name="Google Shape;242;p7">
            <a:extLst>
              <a:ext uri="{FF2B5EF4-FFF2-40B4-BE49-F238E27FC236}">
                <a16:creationId xmlns:a16="http://schemas.microsoft.com/office/drawing/2014/main" id="{168D992C-6066-6145-81C8-0B8EE1342737}"/>
              </a:ext>
            </a:extLst>
          </p:cNvPr>
          <p:cNvSpPr txBox="1"/>
          <p:nvPr/>
        </p:nvSpPr>
        <p:spPr>
          <a:xfrm>
            <a:off x="7985955" y="1842077"/>
            <a:ext cx="3984227" cy="978689"/>
          </a:xfrm>
          <a:prstGeom prst="rect">
            <a:avLst/>
          </a:prstGeom>
          <a:noFill/>
          <a:ln>
            <a:noFill/>
          </a:ln>
        </p:spPr>
        <p:txBody>
          <a:bodyPr spcFirstLastPara="1" wrap="square" lIns="91425" tIns="45700" rIns="91425" bIns="45700" anchor="t" anchorCtr="0">
            <a:spAutoFit/>
          </a:bodyPr>
          <a:lstStyle/>
          <a:p>
            <a:pPr marL="0" marR="0" lvl="0" indent="0" rtl="0">
              <a:lnSpc>
                <a:spcPct val="120000"/>
              </a:lnSpc>
              <a:spcBef>
                <a:spcPts val="0"/>
              </a:spcBef>
              <a:spcAft>
                <a:spcPts val="0"/>
              </a:spcAft>
              <a:buNone/>
            </a:pPr>
            <a:r>
              <a:rPr lang="en-US" sz="1600" b="1" i="0" u="none" strike="noStrike" cap="none" dirty="0">
                <a:latin typeface="Calibri"/>
                <a:ea typeface="Calibri"/>
                <a:cs typeface="Calibri"/>
                <a:sym typeface="Calibri"/>
              </a:rPr>
              <a:t>Go into detail on exactly what needs to be  achieved across social, environmental, and econo</a:t>
            </a:r>
            <a:r>
              <a:rPr lang="en-US" sz="1600" b="1" dirty="0">
                <a:latin typeface="Calibri"/>
                <a:ea typeface="Calibri"/>
                <a:cs typeface="Calibri"/>
                <a:sym typeface="Calibri"/>
              </a:rPr>
              <a:t>mic aspects</a:t>
            </a:r>
            <a:endParaRPr sz="700" b="1" dirty="0"/>
          </a:p>
        </p:txBody>
      </p:sp>
      <p:sp>
        <p:nvSpPr>
          <p:cNvPr id="26" name="Google Shape;242;p7">
            <a:extLst>
              <a:ext uri="{FF2B5EF4-FFF2-40B4-BE49-F238E27FC236}">
                <a16:creationId xmlns:a16="http://schemas.microsoft.com/office/drawing/2014/main" id="{76B09451-9607-364A-AEE4-F57A83B4CDCC}"/>
              </a:ext>
            </a:extLst>
          </p:cNvPr>
          <p:cNvSpPr txBox="1"/>
          <p:nvPr/>
        </p:nvSpPr>
        <p:spPr>
          <a:xfrm>
            <a:off x="7985955" y="4046915"/>
            <a:ext cx="3984227" cy="683224"/>
          </a:xfrm>
          <a:prstGeom prst="rect">
            <a:avLst/>
          </a:prstGeom>
          <a:noFill/>
          <a:ln>
            <a:noFill/>
          </a:ln>
        </p:spPr>
        <p:txBody>
          <a:bodyPr spcFirstLastPara="1" wrap="square" lIns="91425" tIns="45700" rIns="91425" bIns="45700" anchor="t" anchorCtr="0">
            <a:spAutoFit/>
          </a:bodyPr>
          <a:lstStyle/>
          <a:p>
            <a:pPr marL="0" marR="0" lvl="0" indent="0" rtl="0">
              <a:lnSpc>
                <a:spcPct val="120000"/>
              </a:lnSpc>
              <a:spcBef>
                <a:spcPts val="0"/>
              </a:spcBef>
              <a:spcAft>
                <a:spcPts val="0"/>
              </a:spcAft>
              <a:buNone/>
            </a:pPr>
            <a:r>
              <a:rPr lang="en-US" sz="1600" b="1" i="0" u="none" strike="noStrike" cap="none" dirty="0">
                <a:latin typeface="Calibri"/>
                <a:ea typeface="Calibri"/>
                <a:cs typeface="Calibri"/>
                <a:sym typeface="Calibri"/>
              </a:rPr>
              <a:t>Highlight key data sets for governments to monitor with a view to achieving the goals</a:t>
            </a:r>
          </a:p>
        </p:txBody>
      </p:sp>
      <p:sp>
        <p:nvSpPr>
          <p:cNvPr id="2" name="Slide Number Placeholder 1">
            <a:extLst>
              <a:ext uri="{FF2B5EF4-FFF2-40B4-BE49-F238E27FC236}">
                <a16:creationId xmlns:a16="http://schemas.microsoft.com/office/drawing/2014/main" id="{88B2D188-2824-EA36-5E7F-04D2B4B3E850}"/>
              </a:ext>
            </a:extLst>
          </p:cNvPr>
          <p:cNvSpPr>
            <a:spLocks noGrp="1"/>
          </p:cNvSpPr>
          <p:nvPr>
            <p:ph type="sldNum" sz="quarter" idx="12"/>
          </p:nvPr>
        </p:nvSpPr>
        <p:spPr/>
        <p:txBody>
          <a:bodyPr/>
          <a:lstStyle/>
          <a:p>
            <a:fld id="{61DC75F0-D3FD-D841-8FDB-E454B9D17276}" type="slidenum">
              <a:rPr lang="en-US" smtClean="0"/>
              <a:t>13</a:t>
            </a:fld>
            <a:endParaRPr lang="en-US"/>
          </a:p>
        </p:txBody>
      </p:sp>
    </p:spTree>
    <p:extLst>
      <p:ext uri="{BB962C8B-B14F-4D97-AF65-F5344CB8AC3E}">
        <p14:creationId xmlns:p14="http://schemas.microsoft.com/office/powerpoint/2010/main" val="3750967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1B6BFF-2C5E-3843-8BF8-687311027B2E}"/>
              </a:ext>
            </a:extLst>
          </p:cNvPr>
          <p:cNvPicPr>
            <a:picLocks noChangeAspect="1"/>
          </p:cNvPicPr>
          <p:nvPr/>
        </p:nvPicPr>
        <p:blipFill>
          <a:blip r:embed="rId3"/>
          <a:stretch>
            <a:fillRect/>
          </a:stretch>
        </p:blipFill>
        <p:spPr>
          <a:xfrm>
            <a:off x="-677" y="-1254898"/>
            <a:ext cx="12192000" cy="8112896"/>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31C405C6-4846-E046-8142-3587D960557B}"/>
              </a:ext>
            </a:extLst>
          </p:cNvPr>
          <p:cNvPicPr>
            <a:picLocks noChangeAspect="1"/>
          </p:cNvPicPr>
          <p:nvPr/>
        </p:nvPicPr>
        <p:blipFill>
          <a:blip r:embed="rId4"/>
          <a:stretch>
            <a:fillRect/>
          </a:stretch>
        </p:blipFill>
        <p:spPr>
          <a:xfrm>
            <a:off x="404451" y="2108345"/>
            <a:ext cx="2573881" cy="2573881"/>
          </a:xfrm>
          <a:prstGeom prst="rect">
            <a:avLst/>
          </a:prstGeom>
        </p:spPr>
      </p:pic>
      <p:sp>
        <p:nvSpPr>
          <p:cNvPr id="6" name="Rectangle 5">
            <a:extLst>
              <a:ext uri="{FF2B5EF4-FFF2-40B4-BE49-F238E27FC236}">
                <a16:creationId xmlns:a16="http://schemas.microsoft.com/office/drawing/2014/main" id="{B44B2023-7E4C-E140-908A-5916D506A526}"/>
              </a:ext>
            </a:extLst>
          </p:cNvPr>
          <p:cNvSpPr/>
          <p:nvPr/>
        </p:nvSpPr>
        <p:spPr>
          <a:xfrm>
            <a:off x="4047302" y="276178"/>
            <a:ext cx="8139466" cy="368049"/>
          </a:xfrm>
          <a:prstGeom prst="rect">
            <a:avLst/>
          </a:prstGeom>
        </p:spPr>
        <p:txBody>
          <a:bodyPr wrap="square">
            <a:spAutoFit/>
          </a:bodyPr>
          <a:lstStyle/>
          <a:p>
            <a:pPr>
              <a:lnSpc>
                <a:spcPct val="120000"/>
              </a:lnSpc>
            </a:pPr>
            <a:r>
              <a:rPr lang="en-US" sz="1600" b="1" dirty="0">
                <a:solidFill>
                  <a:srgbClr val="262626"/>
                </a:solidFill>
              </a:rPr>
              <a:t>By 2025, prevent and significantly reduce marine pollution of all kinds. </a:t>
            </a:r>
            <a:endParaRPr lang="en-US" sz="1600" dirty="0">
              <a:solidFill>
                <a:srgbClr val="262626"/>
              </a:solidFill>
            </a:endParaRPr>
          </a:p>
        </p:txBody>
      </p:sp>
      <p:sp>
        <p:nvSpPr>
          <p:cNvPr id="7" name="Oval 6">
            <a:extLst>
              <a:ext uri="{FF2B5EF4-FFF2-40B4-BE49-F238E27FC236}">
                <a16:creationId xmlns:a16="http://schemas.microsoft.com/office/drawing/2014/main" id="{AB3D6C0D-28D7-5448-8CF0-22C4706EA8B8}"/>
              </a:ext>
            </a:extLst>
          </p:cNvPr>
          <p:cNvSpPr/>
          <p:nvPr/>
        </p:nvSpPr>
        <p:spPr>
          <a:xfrm>
            <a:off x="3329306" y="192512"/>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Oval 7">
            <a:extLst>
              <a:ext uri="{FF2B5EF4-FFF2-40B4-BE49-F238E27FC236}">
                <a16:creationId xmlns:a16="http://schemas.microsoft.com/office/drawing/2014/main" id="{22BE2375-7C78-634C-8C34-992625B4200F}"/>
              </a:ext>
            </a:extLst>
          </p:cNvPr>
          <p:cNvSpPr/>
          <p:nvPr/>
        </p:nvSpPr>
        <p:spPr>
          <a:xfrm>
            <a:off x="3274822" y="192512"/>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ectangle 8">
            <a:extLst>
              <a:ext uri="{FF2B5EF4-FFF2-40B4-BE49-F238E27FC236}">
                <a16:creationId xmlns:a16="http://schemas.microsoft.com/office/drawing/2014/main" id="{07DF803B-9727-E14D-83EC-2317688FF4BB}"/>
              </a:ext>
            </a:extLst>
          </p:cNvPr>
          <p:cNvSpPr/>
          <p:nvPr/>
        </p:nvSpPr>
        <p:spPr>
          <a:xfrm>
            <a:off x="3174730" y="231667"/>
            <a:ext cx="681039"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14.1</a:t>
            </a:r>
          </a:p>
        </p:txBody>
      </p:sp>
      <p:sp>
        <p:nvSpPr>
          <p:cNvPr id="10" name="Rectangle 9">
            <a:extLst>
              <a:ext uri="{FF2B5EF4-FFF2-40B4-BE49-F238E27FC236}">
                <a16:creationId xmlns:a16="http://schemas.microsoft.com/office/drawing/2014/main" id="{7133947A-074C-854E-85C8-4B2774E38EE9}"/>
              </a:ext>
            </a:extLst>
          </p:cNvPr>
          <p:cNvSpPr/>
          <p:nvPr/>
        </p:nvSpPr>
        <p:spPr>
          <a:xfrm>
            <a:off x="4047301" y="796014"/>
            <a:ext cx="8139464" cy="663580"/>
          </a:xfrm>
          <a:prstGeom prst="rect">
            <a:avLst/>
          </a:prstGeom>
        </p:spPr>
        <p:txBody>
          <a:bodyPr wrap="square">
            <a:spAutoFit/>
          </a:bodyPr>
          <a:lstStyle/>
          <a:p>
            <a:pPr>
              <a:lnSpc>
                <a:spcPct val="120000"/>
              </a:lnSpc>
            </a:pPr>
            <a:r>
              <a:rPr lang="en-US" sz="1600" b="1" dirty="0">
                <a:solidFill>
                  <a:srgbClr val="262626"/>
                </a:solidFill>
              </a:rPr>
              <a:t>By 2020, sustainably manage and protect marine and coastal ecosystems to avoid significant adverse impacts.</a:t>
            </a:r>
            <a:endParaRPr lang="en-US" sz="1600" dirty="0">
              <a:solidFill>
                <a:srgbClr val="262626"/>
              </a:solidFill>
            </a:endParaRPr>
          </a:p>
        </p:txBody>
      </p:sp>
      <p:sp>
        <p:nvSpPr>
          <p:cNvPr id="11" name="Oval 10">
            <a:extLst>
              <a:ext uri="{FF2B5EF4-FFF2-40B4-BE49-F238E27FC236}">
                <a16:creationId xmlns:a16="http://schemas.microsoft.com/office/drawing/2014/main" id="{90858C20-52B0-0740-B900-D98FE3CE8994}"/>
              </a:ext>
            </a:extLst>
          </p:cNvPr>
          <p:cNvSpPr/>
          <p:nvPr/>
        </p:nvSpPr>
        <p:spPr>
          <a:xfrm>
            <a:off x="3328459" y="842978"/>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Oval 11">
            <a:extLst>
              <a:ext uri="{FF2B5EF4-FFF2-40B4-BE49-F238E27FC236}">
                <a16:creationId xmlns:a16="http://schemas.microsoft.com/office/drawing/2014/main" id="{215B74E5-4F89-B240-B923-9962E12FAE7F}"/>
              </a:ext>
            </a:extLst>
          </p:cNvPr>
          <p:cNvSpPr/>
          <p:nvPr/>
        </p:nvSpPr>
        <p:spPr>
          <a:xfrm>
            <a:off x="3274822" y="842978"/>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Rectangle 12">
            <a:extLst>
              <a:ext uri="{FF2B5EF4-FFF2-40B4-BE49-F238E27FC236}">
                <a16:creationId xmlns:a16="http://schemas.microsoft.com/office/drawing/2014/main" id="{9A2ECC97-A111-4E4D-A91B-B0DB2B5EBA11}"/>
              </a:ext>
            </a:extLst>
          </p:cNvPr>
          <p:cNvSpPr/>
          <p:nvPr/>
        </p:nvSpPr>
        <p:spPr>
          <a:xfrm>
            <a:off x="3174730" y="882133"/>
            <a:ext cx="681039"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14.2</a:t>
            </a:r>
          </a:p>
        </p:txBody>
      </p:sp>
      <p:sp>
        <p:nvSpPr>
          <p:cNvPr id="14" name="Rectangle 13">
            <a:extLst>
              <a:ext uri="{FF2B5EF4-FFF2-40B4-BE49-F238E27FC236}">
                <a16:creationId xmlns:a16="http://schemas.microsoft.com/office/drawing/2014/main" id="{EFEFFDB9-C2D3-B74C-9C12-F361F2887C1D}"/>
              </a:ext>
            </a:extLst>
          </p:cNvPr>
          <p:cNvSpPr/>
          <p:nvPr/>
        </p:nvSpPr>
        <p:spPr>
          <a:xfrm>
            <a:off x="4047301" y="1485635"/>
            <a:ext cx="8140352" cy="663580"/>
          </a:xfrm>
          <a:prstGeom prst="rect">
            <a:avLst/>
          </a:prstGeom>
        </p:spPr>
        <p:txBody>
          <a:bodyPr wrap="square">
            <a:spAutoFit/>
          </a:bodyPr>
          <a:lstStyle/>
          <a:p>
            <a:pPr>
              <a:lnSpc>
                <a:spcPct val="120000"/>
              </a:lnSpc>
            </a:pPr>
            <a:r>
              <a:rPr lang="en-US" sz="1600" b="1" dirty="0">
                <a:solidFill>
                  <a:srgbClr val="262626"/>
                </a:solidFill>
              </a:rPr>
              <a:t>Minimize and address the impacts of ocean acidification including through enhanced scientific cooperation at all levels.</a:t>
            </a:r>
            <a:endParaRPr lang="en-US" sz="1600" dirty="0">
              <a:solidFill>
                <a:srgbClr val="262626"/>
              </a:solidFill>
            </a:endParaRPr>
          </a:p>
        </p:txBody>
      </p:sp>
      <p:sp>
        <p:nvSpPr>
          <p:cNvPr id="15" name="Oval 14">
            <a:extLst>
              <a:ext uri="{FF2B5EF4-FFF2-40B4-BE49-F238E27FC236}">
                <a16:creationId xmlns:a16="http://schemas.microsoft.com/office/drawing/2014/main" id="{D043B668-D70B-724D-A1D7-EE68984C93D0}"/>
              </a:ext>
            </a:extLst>
          </p:cNvPr>
          <p:cNvSpPr/>
          <p:nvPr/>
        </p:nvSpPr>
        <p:spPr>
          <a:xfrm>
            <a:off x="3328459" y="1480347"/>
            <a:ext cx="51897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Oval 15">
            <a:extLst>
              <a:ext uri="{FF2B5EF4-FFF2-40B4-BE49-F238E27FC236}">
                <a16:creationId xmlns:a16="http://schemas.microsoft.com/office/drawing/2014/main" id="{9C1B14C7-BBA9-B949-AD58-7F50334E74FB}"/>
              </a:ext>
            </a:extLst>
          </p:cNvPr>
          <p:cNvSpPr/>
          <p:nvPr/>
        </p:nvSpPr>
        <p:spPr>
          <a:xfrm>
            <a:off x="3274822" y="1480347"/>
            <a:ext cx="51897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Rectangle 16">
            <a:extLst>
              <a:ext uri="{FF2B5EF4-FFF2-40B4-BE49-F238E27FC236}">
                <a16:creationId xmlns:a16="http://schemas.microsoft.com/office/drawing/2014/main" id="{7FF17E94-A173-AC42-807D-6CFFEE407DE8}"/>
              </a:ext>
            </a:extLst>
          </p:cNvPr>
          <p:cNvSpPr/>
          <p:nvPr/>
        </p:nvSpPr>
        <p:spPr>
          <a:xfrm>
            <a:off x="3174730" y="1519502"/>
            <a:ext cx="735029"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14.3</a:t>
            </a:r>
          </a:p>
        </p:txBody>
      </p:sp>
      <p:sp>
        <p:nvSpPr>
          <p:cNvPr id="18" name="Rectangle 17">
            <a:extLst>
              <a:ext uri="{FF2B5EF4-FFF2-40B4-BE49-F238E27FC236}">
                <a16:creationId xmlns:a16="http://schemas.microsoft.com/office/drawing/2014/main" id="{D6732212-2C84-AB4F-865F-CCC8B8D0667B}"/>
              </a:ext>
            </a:extLst>
          </p:cNvPr>
          <p:cNvSpPr/>
          <p:nvPr/>
        </p:nvSpPr>
        <p:spPr>
          <a:xfrm>
            <a:off x="4047301" y="2240604"/>
            <a:ext cx="8139463" cy="663515"/>
          </a:xfrm>
          <a:prstGeom prst="rect">
            <a:avLst/>
          </a:prstGeom>
        </p:spPr>
        <p:txBody>
          <a:bodyPr wrap="square">
            <a:spAutoFit/>
          </a:bodyPr>
          <a:lstStyle/>
          <a:p>
            <a:pPr>
              <a:lnSpc>
                <a:spcPct val="120000"/>
              </a:lnSpc>
            </a:pPr>
            <a:r>
              <a:rPr lang="en-US" sz="1600" b="1" dirty="0">
                <a:solidFill>
                  <a:srgbClr val="262626"/>
                </a:solidFill>
              </a:rPr>
              <a:t>By 2020, effectively regulate harvesting and end overfishing, illegal, unreported and unregulated fishing and destructive fishing practices.</a:t>
            </a:r>
            <a:endParaRPr lang="en-US" sz="1600" dirty="0">
              <a:solidFill>
                <a:srgbClr val="262626"/>
              </a:solidFill>
            </a:endParaRPr>
          </a:p>
        </p:txBody>
      </p:sp>
      <p:sp>
        <p:nvSpPr>
          <p:cNvPr id="19" name="Oval 18">
            <a:extLst>
              <a:ext uri="{FF2B5EF4-FFF2-40B4-BE49-F238E27FC236}">
                <a16:creationId xmlns:a16="http://schemas.microsoft.com/office/drawing/2014/main" id="{4A235BF2-1DA8-9A42-B0B8-4AA76F8CE6CE}"/>
              </a:ext>
            </a:extLst>
          </p:cNvPr>
          <p:cNvSpPr/>
          <p:nvPr/>
        </p:nvSpPr>
        <p:spPr>
          <a:xfrm>
            <a:off x="3328459" y="2209190"/>
            <a:ext cx="539369"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Oval 19">
            <a:extLst>
              <a:ext uri="{FF2B5EF4-FFF2-40B4-BE49-F238E27FC236}">
                <a16:creationId xmlns:a16="http://schemas.microsoft.com/office/drawing/2014/main" id="{DFCA71F4-6854-7E48-91D3-2D6ED40E3D47}"/>
              </a:ext>
            </a:extLst>
          </p:cNvPr>
          <p:cNvSpPr/>
          <p:nvPr/>
        </p:nvSpPr>
        <p:spPr>
          <a:xfrm>
            <a:off x="3264625" y="2197828"/>
            <a:ext cx="539369"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1" name="Rectangle 20">
            <a:extLst>
              <a:ext uri="{FF2B5EF4-FFF2-40B4-BE49-F238E27FC236}">
                <a16:creationId xmlns:a16="http://schemas.microsoft.com/office/drawing/2014/main" id="{35A47BF0-A353-124B-A25A-0C1EFE648553}"/>
              </a:ext>
            </a:extLst>
          </p:cNvPr>
          <p:cNvSpPr/>
          <p:nvPr/>
        </p:nvSpPr>
        <p:spPr>
          <a:xfrm>
            <a:off x="3133292" y="2222410"/>
            <a:ext cx="763910"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14.4</a:t>
            </a:r>
          </a:p>
        </p:txBody>
      </p:sp>
      <p:sp>
        <p:nvSpPr>
          <p:cNvPr id="22" name="Rectangle 21">
            <a:extLst>
              <a:ext uri="{FF2B5EF4-FFF2-40B4-BE49-F238E27FC236}">
                <a16:creationId xmlns:a16="http://schemas.microsoft.com/office/drawing/2014/main" id="{F2652CC3-66DE-E443-8F97-4E616AD6C829}"/>
              </a:ext>
            </a:extLst>
          </p:cNvPr>
          <p:cNvSpPr/>
          <p:nvPr/>
        </p:nvSpPr>
        <p:spPr>
          <a:xfrm>
            <a:off x="4047299" y="3055860"/>
            <a:ext cx="8139463" cy="368049"/>
          </a:xfrm>
          <a:prstGeom prst="rect">
            <a:avLst/>
          </a:prstGeom>
        </p:spPr>
        <p:txBody>
          <a:bodyPr wrap="square">
            <a:spAutoFit/>
          </a:bodyPr>
          <a:lstStyle/>
          <a:p>
            <a:pPr>
              <a:lnSpc>
                <a:spcPct val="120000"/>
              </a:lnSpc>
            </a:pPr>
            <a:r>
              <a:rPr lang="en-US" sz="1600" b="1" dirty="0">
                <a:solidFill>
                  <a:srgbClr val="262626"/>
                </a:solidFill>
              </a:rPr>
              <a:t>By 2020, conserve at least 10 per cent  of coastal and marine areas.  </a:t>
            </a:r>
            <a:endParaRPr lang="en-US" sz="1600" dirty="0">
              <a:solidFill>
                <a:srgbClr val="262626"/>
              </a:solidFill>
            </a:endParaRPr>
          </a:p>
        </p:txBody>
      </p:sp>
      <p:sp>
        <p:nvSpPr>
          <p:cNvPr id="23" name="Oval 22">
            <a:extLst>
              <a:ext uri="{FF2B5EF4-FFF2-40B4-BE49-F238E27FC236}">
                <a16:creationId xmlns:a16="http://schemas.microsoft.com/office/drawing/2014/main" id="{0B1E6733-7038-744C-9FEB-DD2EADABB0B4}"/>
              </a:ext>
            </a:extLst>
          </p:cNvPr>
          <p:cNvSpPr/>
          <p:nvPr/>
        </p:nvSpPr>
        <p:spPr>
          <a:xfrm>
            <a:off x="3328458" y="2986710"/>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Oval 23">
            <a:extLst>
              <a:ext uri="{FF2B5EF4-FFF2-40B4-BE49-F238E27FC236}">
                <a16:creationId xmlns:a16="http://schemas.microsoft.com/office/drawing/2014/main" id="{08E83A1F-ED81-F144-A54D-F468AAF560F8}"/>
              </a:ext>
            </a:extLst>
          </p:cNvPr>
          <p:cNvSpPr/>
          <p:nvPr/>
        </p:nvSpPr>
        <p:spPr>
          <a:xfrm>
            <a:off x="3274821" y="2986710"/>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Rectangle 24">
            <a:extLst>
              <a:ext uri="{FF2B5EF4-FFF2-40B4-BE49-F238E27FC236}">
                <a16:creationId xmlns:a16="http://schemas.microsoft.com/office/drawing/2014/main" id="{5F570419-A44E-9544-A16A-3DD70AFF0420}"/>
              </a:ext>
            </a:extLst>
          </p:cNvPr>
          <p:cNvSpPr/>
          <p:nvPr/>
        </p:nvSpPr>
        <p:spPr>
          <a:xfrm>
            <a:off x="3174729" y="3025865"/>
            <a:ext cx="681039"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14.5</a:t>
            </a:r>
          </a:p>
        </p:txBody>
      </p:sp>
      <p:sp>
        <p:nvSpPr>
          <p:cNvPr id="26" name="Rectangle 25">
            <a:extLst>
              <a:ext uri="{FF2B5EF4-FFF2-40B4-BE49-F238E27FC236}">
                <a16:creationId xmlns:a16="http://schemas.microsoft.com/office/drawing/2014/main" id="{E9BC4538-5388-4743-820D-FFB1BF6412AF}"/>
              </a:ext>
            </a:extLst>
          </p:cNvPr>
          <p:cNvSpPr/>
          <p:nvPr/>
        </p:nvSpPr>
        <p:spPr>
          <a:xfrm>
            <a:off x="4047301" y="3631875"/>
            <a:ext cx="8140352" cy="663515"/>
          </a:xfrm>
          <a:prstGeom prst="rect">
            <a:avLst/>
          </a:prstGeom>
        </p:spPr>
        <p:txBody>
          <a:bodyPr wrap="square">
            <a:spAutoFit/>
          </a:bodyPr>
          <a:lstStyle/>
          <a:p>
            <a:pPr>
              <a:lnSpc>
                <a:spcPct val="120000"/>
              </a:lnSpc>
            </a:pPr>
            <a:r>
              <a:rPr lang="en-US" sz="1600" b="1" dirty="0">
                <a:solidFill>
                  <a:srgbClr val="262626"/>
                </a:solidFill>
              </a:rPr>
              <a:t>By 2020, prohibit certain forms of fisheries subsidies which contribute to overcapacity and overfishing.</a:t>
            </a:r>
            <a:endParaRPr lang="en-US" sz="1600" dirty="0">
              <a:solidFill>
                <a:srgbClr val="262626"/>
              </a:solidFill>
            </a:endParaRPr>
          </a:p>
        </p:txBody>
      </p:sp>
      <p:sp>
        <p:nvSpPr>
          <p:cNvPr id="27" name="Oval 26">
            <a:extLst>
              <a:ext uri="{FF2B5EF4-FFF2-40B4-BE49-F238E27FC236}">
                <a16:creationId xmlns:a16="http://schemas.microsoft.com/office/drawing/2014/main" id="{8801A0F3-6249-1845-9E7D-90BF667C9978}"/>
              </a:ext>
            </a:extLst>
          </p:cNvPr>
          <p:cNvSpPr/>
          <p:nvPr/>
        </p:nvSpPr>
        <p:spPr>
          <a:xfrm>
            <a:off x="3328458" y="3691902"/>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Oval 27">
            <a:extLst>
              <a:ext uri="{FF2B5EF4-FFF2-40B4-BE49-F238E27FC236}">
                <a16:creationId xmlns:a16="http://schemas.microsoft.com/office/drawing/2014/main" id="{CA7D58D4-548B-7D4D-82DC-40B541CCDE1A}"/>
              </a:ext>
            </a:extLst>
          </p:cNvPr>
          <p:cNvSpPr/>
          <p:nvPr/>
        </p:nvSpPr>
        <p:spPr>
          <a:xfrm>
            <a:off x="3274821" y="3691902"/>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Rectangle 28">
            <a:extLst>
              <a:ext uri="{FF2B5EF4-FFF2-40B4-BE49-F238E27FC236}">
                <a16:creationId xmlns:a16="http://schemas.microsoft.com/office/drawing/2014/main" id="{205F5395-3CF0-1F46-B57C-D1EDED289A39}"/>
              </a:ext>
            </a:extLst>
          </p:cNvPr>
          <p:cNvSpPr/>
          <p:nvPr/>
        </p:nvSpPr>
        <p:spPr>
          <a:xfrm>
            <a:off x="3174729" y="3731057"/>
            <a:ext cx="681039"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14.6</a:t>
            </a:r>
          </a:p>
        </p:txBody>
      </p:sp>
      <p:sp>
        <p:nvSpPr>
          <p:cNvPr id="30" name="Rectangle 29">
            <a:extLst>
              <a:ext uri="{FF2B5EF4-FFF2-40B4-BE49-F238E27FC236}">
                <a16:creationId xmlns:a16="http://schemas.microsoft.com/office/drawing/2014/main" id="{12DFC8E7-A478-CD41-8E56-B6036525C894}"/>
              </a:ext>
            </a:extLst>
          </p:cNvPr>
          <p:cNvSpPr/>
          <p:nvPr/>
        </p:nvSpPr>
        <p:spPr>
          <a:xfrm>
            <a:off x="4047298" y="4397727"/>
            <a:ext cx="8140355" cy="663515"/>
          </a:xfrm>
          <a:prstGeom prst="rect">
            <a:avLst/>
          </a:prstGeom>
        </p:spPr>
        <p:txBody>
          <a:bodyPr wrap="square">
            <a:spAutoFit/>
          </a:bodyPr>
          <a:lstStyle/>
          <a:p>
            <a:pPr>
              <a:lnSpc>
                <a:spcPct val="120000"/>
              </a:lnSpc>
            </a:pPr>
            <a:r>
              <a:rPr lang="en-US" sz="1600" b="1" dirty="0">
                <a:solidFill>
                  <a:srgbClr val="262626"/>
                </a:solidFill>
              </a:rPr>
              <a:t>By 2030, increase the economic benefits to Small Island developing States and least developed countries from the sustainable use of marine resources.</a:t>
            </a:r>
            <a:endParaRPr lang="en-US" sz="1600" dirty="0">
              <a:solidFill>
                <a:srgbClr val="262626"/>
              </a:solidFill>
            </a:endParaRPr>
          </a:p>
        </p:txBody>
      </p:sp>
      <p:sp>
        <p:nvSpPr>
          <p:cNvPr id="31" name="Oval 30">
            <a:extLst>
              <a:ext uri="{FF2B5EF4-FFF2-40B4-BE49-F238E27FC236}">
                <a16:creationId xmlns:a16="http://schemas.microsoft.com/office/drawing/2014/main" id="{5DD98FD8-4253-6C47-A74B-3C8D5CD2D4EF}"/>
              </a:ext>
            </a:extLst>
          </p:cNvPr>
          <p:cNvSpPr/>
          <p:nvPr/>
        </p:nvSpPr>
        <p:spPr>
          <a:xfrm>
            <a:off x="3328457" y="4483880"/>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2" name="Oval 31">
            <a:extLst>
              <a:ext uri="{FF2B5EF4-FFF2-40B4-BE49-F238E27FC236}">
                <a16:creationId xmlns:a16="http://schemas.microsoft.com/office/drawing/2014/main" id="{85CCFDAC-6C19-3940-AC16-A2B6D9F06D2B}"/>
              </a:ext>
            </a:extLst>
          </p:cNvPr>
          <p:cNvSpPr/>
          <p:nvPr/>
        </p:nvSpPr>
        <p:spPr>
          <a:xfrm>
            <a:off x="3274820" y="4470817"/>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ectangle 32">
            <a:extLst>
              <a:ext uri="{FF2B5EF4-FFF2-40B4-BE49-F238E27FC236}">
                <a16:creationId xmlns:a16="http://schemas.microsoft.com/office/drawing/2014/main" id="{0A3C5525-7066-2646-B21D-E60B70BC987E}"/>
              </a:ext>
            </a:extLst>
          </p:cNvPr>
          <p:cNvSpPr/>
          <p:nvPr/>
        </p:nvSpPr>
        <p:spPr>
          <a:xfrm>
            <a:off x="3174728" y="4470783"/>
            <a:ext cx="681039"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14.7</a:t>
            </a:r>
          </a:p>
        </p:txBody>
      </p:sp>
      <p:sp>
        <p:nvSpPr>
          <p:cNvPr id="34" name="Rectangle 33">
            <a:extLst>
              <a:ext uri="{FF2B5EF4-FFF2-40B4-BE49-F238E27FC236}">
                <a16:creationId xmlns:a16="http://schemas.microsoft.com/office/drawing/2014/main" id="{C105D63E-C8E1-1C36-BD24-E913C83C19AC}"/>
              </a:ext>
            </a:extLst>
          </p:cNvPr>
          <p:cNvSpPr/>
          <p:nvPr/>
        </p:nvSpPr>
        <p:spPr>
          <a:xfrm>
            <a:off x="4056005" y="5255060"/>
            <a:ext cx="11480094" cy="368049"/>
          </a:xfrm>
          <a:prstGeom prst="rect">
            <a:avLst/>
          </a:prstGeom>
        </p:spPr>
        <p:txBody>
          <a:bodyPr wrap="square">
            <a:spAutoFit/>
          </a:bodyPr>
          <a:lstStyle/>
          <a:p>
            <a:pPr>
              <a:lnSpc>
                <a:spcPct val="120000"/>
              </a:lnSpc>
            </a:pPr>
            <a:r>
              <a:rPr lang="en-US" sz="1600" b="1" dirty="0">
                <a:solidFill>
                  <a:srgbClr val="262626"/>
                </a:solidFill>
              </a:rPr>
              <a:t>Increase scientific knowledge, develop research capacity and transfer marine technology</a:t>
            </a:r>
            <a:endParaRPr lang="en-US" sz="1600" dirty="0">
              <a:solidFill>
                <a:srgbClr val="262626"/>
              </a:solidFill>
            </a:endParaRPr>
          </a:p>
        </p:txBody>
      </p:sp>
      <p:sp>
        <p:nvSpPr>
          <p:cNvPr id="36" name="Oval 35">
            <a:extLst>
              <a:ext uri="{FF2B5EF4-FFF2-40B4-BE49-F238E27FC236}">
                <a16:creationId xmlns:a16="http://schemas.microsoft.com/office/drawing/2014/main" id="{2DED851D-3161-684F-C542-D8902E08DA30}"/>
              </a:ext>
            </a:extLst>
          </p:cNvPr>
          <p:cNvSpPr/>
          <p:nvPr/>
        </p:nvSpPr>
        <p:spPr>
          <a:xfrm>
            <a:off x="3337163" y="5158790"/>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7" name="Oval 36">
            <a:extLst>
              <a:ext uri="{FF2B5EF4-FFF2-40B4-BE49-F238E27FC236}">
                <a16:creationId xmlns:a16="http://schemas.microsoft.com/office/drawing/2014/main" id="{A8420A4C-4D08-FE60-375B-C7B58C159BAE}"/>
              </a:ext>
            </a:extLst>
          </p:cNvPr>
          <p:cNvSpPr/>
          <p:nvPr/>
        </p:nvSpPr>
        <p:spPr>
          <a:xfrm>
            <a:off x="3283526" y="5145727"/>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Rectangle 37">
            <a:extLst>
              <a:ext uri="{FF2B5EF4-FFF2-40B4-BE49-F238E27FC236}">
                <a16:creationId xmlns:a16="http://schemas.microsoft.com/office/drawing/2014/main" id="{02DB9A12-7B98-4E84-5808-CE8C3DC524F7}"/>
              </a:ext>
            </a:extLst>
          </p:cNvPr>
          <p:cNvSpPr/>
          <p:nvPr/>
        </p:nvSpPr>
        <p:spPr>
          <a:xfrm>
            <a:off x="3183434" y="5145693"/>
            <a:ext cx="681039"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14.a</a:t>
            </a:r>
          </a:p>
        </p:txBody>
      </p:sp>
      <p:sp>
        <p:nvSpPr>
          <p:cNvPr id="39" name="Rectangle 38">
            <a:extLst>
              <a:ext uri="{FF2B5EF4-FFF2-40B4-BE49-F238E27FC236}">
                <a16:creationId xmlns:a16="http://schemas.microsoft.com/office/drawing/2014/main" id="{BA927585-AD8B-706F-ED41-9AA4C6ECB993}"/>
              </a:ext>
            </a:extLst>
          </p:cNvPr>
          <p:cNvSpPr/>
          <p:nvPr/>
        </p:nvSpPr>
        <p:spPr>
          <a:xfrm>
            <a:off x="4051649" y="5760619"/>
            <a:ext cx="11480094" cy="368049"/>
          </a:xfrm>
          <a:prstGeom prst="rect">
            <a:avLst/>
          </a:prstGeom>
        </p:spPr>
        <p:txBody>
          <a:bodyPr wrap="square">
            <a:spAutoFit/>
          </a:bodyPr>
          <a:lstStyle/>
          <a:p>
            <a:pPr>
              <a:lnSpc>
                <a:spcPct val="120000"/>
              </a:lnSpc>
            </a:pPr>
            <a:r>
              <a:rPr lang="en-US" sz="1600" b="1" dirty="0">
                <a:solidFill>
                  <a:srgbClr val="262626"/>
                </a:solidFill>
              </a:rPr>
              <a:t>Provide access for small-scale artisanal fishers to marine resources and markets</a:t>
            </a:r>
            <a:endParaRPr lang="en-US" sz="1600" dirty="0">
              <a:solidFill>
                <a:srgbClr val="262626"/>
              </a:solidFill>
            </a:endParaRPr>
          </a:p>
        </p:txBody>
      </p:sp>
      <p:sp>
        <p:nvSpPr>
          <p:cNvPr id="40" name="Oval 39">
            <a:extLst>
              <a:ext uri="{FF2B5EF4-FFF2-40B4-BE49-F238E27FC236}">
                <a16:creationId xmlns:a16="http://schemas.microsoft.com/office/drawing/2014/main" id="{E67E7FCF-AE6D-E658-BDA8-A1CF5F3B9D38}"/>
              </a:ext>
            </a:extLst>
          </p:cNvPr>
          <p:cNvSpPr/>
          <p:nvPr/>
        </p:nvSpPr>
        <p:spPr>
          <a:xfrm>
            <a:off x="3332807" y="5729205"/>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1" name="Oval 40">
            <a:extLst>
              <a:ext uri="{FF2B5EF4-FFF2-40B4-BE49-F238E27FC236}">
                <a16:creationId xmlns:a16="http://schemas.microsoft.com/office/drawing/2014/main" id="{BABB5D37-0415-FEB5-2594-FD9F509F3EE7}"/>
              </a:ext>
            </a:extLst>
          </p:cNvPr>
          <p:cNvSpPr/>
          <p:nvPr/>
        </p:nvSpPr>
        <p:spPr>
          <a:xfrm>
            <a:off x="3279170" y="5716142"/>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2" name="Rectangle 41">
            <a:extLst>
              <a:ext uri="{FF2B5EF4-FFF2-40B4-BE49-F238E27FC236}">
                <a16:creationId xmlns:a16="http://schemas.microsoft.com/office/drawing/2014/main" id="{C0A003E8-E2F5-3039-226B-A2663A747546}"/>
              </a:ext>
            </a:extLst>
          </p:cNvPr>
          <p:cNvSpPr/>
          <p:nvPr/>
        </p:nvSpPr>
        <p:spPr>
          <a:xfrm>
            <a:off x="3179078" y="5716108"/>
            <a:ext cx="681039"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14.b</a:t>
            </a:r>
          </a:p>
        </p:txBody>
      </p:sp>
      <p:sp>
        <p:nvSpPr>
          <p:cNvPr id="43" name="Rectangle 42">
            <a:extLst>
              <a:ext uri="{FF2B5EF4-FFF2-40B4-BE49-F238E27FC236}">
                <a16:creationId xmlns:a16="http://schemas.microsoft.com/office/drawing/2014/main" id="{EE9C3A0A-9158-DDFC-B505-AE81AD9929A6}"/>
              </a:ext>
            </a:extLst>
          </p:cNvPr>
          <p:cNvSpPr/>
          <p:nvPr/>
        </p:nvSpPr>
        <p:spPr>
          <a:xfrm>
            <a:off x="4031026" y="6160280"/>
            <a:ext cx="8156628" cy="663515"/>
          </a:xfrm>
          <a:prstGeom prst="rect">
            <a:avLst/>
          </a:prstGeom>
        </p:spPr>
        <p:txBody>
          <a:bodyPr wrap="square">
            <a:spAutoFit/>
          </a:bodyPr>
          <a:lstStyle/>
          <a:p>
            <a:pPr>
              <a:lnSpc>
                <a:spcPct val="120000"/>
              </a:lnSpc>
            </a:pPr>
            <a:r>
              <a:rPr lang="en-US" sz="1600" b="1" dirty="0">
                <a:solidFill>
                  <a:srgbClr val="262626"/>
                </a:solidFill>
              </a:rPr>
              <a:t>Enhance the conservation and sustainable use of oceans and their resources by implementing international law as reflected in United Nations Convention on the Law of the Sea</a:t>
            </a:r>
            <a:endParaRPr lang="en-US" sz="1600" dirty="0">
              <a:solidFill>
                <a:srgbClr val="262626"/>
              </a:solidFill>
            </a:endParaRPr>
          </a:p>
        </p:txBody>
      </p:sp>
      <p:sp>
        <p:nvSpPr>
          <p:cNvPr id="44" name="Oval 43">
            <a:extLst>
              <a:ext uri="{FF2B5EF4-FFF2-40B4-BE49-F238E27FC236}">
                <a16:creationId xmlns:a16="http://schemas.microsoft.com/office/drawing/2014/main" id="{285610DD-E06F-11CD-0133-5563DC90187F}"/>
              </a:ext>
            </a:extLst>
          </p:cNvPr>
          <p:cNvSpPr/>
          <p:nvPr/>
        </p:nvSpPr>
        <p:spPr>
          <a:xfrm>
            <a:off x="3337163" y="6321389"/>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5" name="Oval 44">
            <a:extLst>
              <a:ext uri="{FF2B5EF4-FFF2-40B4-BE49-F238E27FC236}">
                <a16:creationId xmlns:a16="http://schemas.microsoft.com/office/drawing/2014/main" id="{47BD4B92-259B-EF29-70AC-C368DD69D5CC}"/>
              </a:ext>
            </a:extLst>
          </p:cNvPr>
          <p:cNvSpPr/>
          <p:nvPr/>
        </p:nvSpPr>
        <p:spPr>
          <a:xfrm>
            <a:off x="3283526" y="6308326"/>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6" name="Rectangle 45">
            <a:extLst>
              <a:ext uri="{FF2B5EF4-FFF2-40B4-BE49-F238E27FC236}">
                <a16:creationId xmlns:a16="http://schemas.microsoft.com/office/drawing/2014/main" id="{FD13CEC7-4B86-09E1-560C-95B1D6A3486D}"/>
              </a:ext>
            </a:extLst>
          </p:cNvPr>
          <p:cNvSpPr/>
          <p:nvPr/>
        </p:nvSpPr>
        <p:spPr>
          <a:xfrm>
            <a:off x="3183434" y="6308292"/>
            <a:ext cx="681039"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14.c</a:t>
            </a:r>
          </a:p>
        </p:txBody>
      </p:sp>
    </p:spTree>
    <p:extLst>
      <p:ext uri="{BB962C8B-B14F-4D97-AF65-F5344CB8AC3E}">
        <p14:creationId xmlns:p14="http://schemas.microsoft.com/office/powerpoint/2010/main" val="2623793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1B6BFF-2C5E-3843-8BF8-687311027B2E}"/>
              </a:ext>
            </a:extLst>
          </p:cNvPr>
          <p:cNvPicPr>
            <a:picLocks noChangeAspect="1"/>
          </p:cNvPicPr>
          <p:nvPr/>
        </p:nvPicPr>
        <p:blipFill>
          <a:blip r:embed="rId3"/>
          <a:stretch>
            <a:fillRect/>
          </a:stretch>
        </p:blipFill>
        <p:spPr>
          <a:xfrm>
            <a:off x="-1524" y="-2"/>
            <a:ext cx="12192000" cy="6858000"/>
          </a:xfrm>
          <a:prstGeom prst="rect">
            <a:avLst/>
          </a:prstGeom>
        </p:spPr>
      </p:pic>
      <p:sp>
        <p:nvSpPr>
          <p:cNvPr id="36" name="Rounded Rectangle 35">
            <a:extLst>
              <a:ext uri="{FF2B5EF4-FFF2-40B4-BE49-F238E27FC236}">
                <a16:creationId xmlns:a16="http://schemas.microsoft.com/office/drawing/2014/main" id="{86B9E37A-A999-1540-87B0-B286395E4123}"/>
              </a:ext>
            </a:extLst>
          </p:cNvPr>
          <p:cNvSpPr/>
          <p:nvPr/>
        </p:nvSpPr>
        <p:spPr>
          <a:xfrm>
            <a:off x="272265" y="409281"/>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 name="Rounded Rectangle 1">
            <a:extLst>
              <a:ext uri="{FF2B5EF4-FFF2-40B4-BE49-F238E27FC236}">
                <a16:creationId xmlns:a16="http://schemas.microsoft.com/office/drawing/2014/main" id="{F5B66460-7FC0-054F-A3FB-244CB0B91374}"/>
              </a:ext>
            </a:extLst>
          </p:cNvPr>
          <p:cNvSpPr/>
          <p:nvPr/>
        </p:nvSpPr>
        <p:spPr>
          <a:xfrm>
            <a:off x="236388" y="360719"/>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 name="Rectangle 5">
            <a:extLst>
              <a:ext uri="{FF2B5EF4-FFF2-40B4-BE49-F238E27FC236}">
                <a16:creationId xmlns:a16="http://schemas.microsoft.com/office/drawing/2014/main" id="{B44B2023-7E4C-E140-908A-5916D506A526}"/>
              </a:ext>
            </a:extLst>
          </p:cNvPr>
          <p:cNvSpPr/>
          <p:nvPr/>
        </p:nvSpPr>
        <p:spPr>
          <a:xfrm>
            <a:off x="1293929" y="367619"/>
            <a:ext cx="9963560" cy="368114"/>
          </a:xfrm>
          <a:prstGeom prst="rect">
            <a:avLst/>
          </a:prstGeom>
        </p:spPr>
        <p:txBody>
          <a:bodyPr wrap="square">
            <a:spAutoFit/>
          </a:bodyPr>
          <a:lstStyle/>
          <a:p>
            <a:pPr>
              <a:lnSpc>
                <a:spcPct val="120000"/>
              </a:lnSpc>
            </a:pPr>
            <a:r>
              <a:rPr lang="en-US" sz="1600" b="1" dirty="0">
                <a:solidFill>
                  <a:srgbClr val="262626"/>
                </a:solidFill>
              </a:rPr>
              <a:t>Index of coastal eutrophication and floating plastic debris density</a:t>
            </a:r>
            <a:endParaRPr lang="en-US" sz="1600" dirty="0">
              <a:solidFill>
                <a:srgbClr val="262626"/>
              </a:solidFill>
            </a:endParaRPr>
          </a:p>
        </p:txBody>
      </p:sp>
      <p:sp>
        <p:nvSpPr>
          <p:cNvPr id="9" name="Rectangle 8">
            <a:extLst>
              <a:ext uri="{FF2B5EF4-FFF2-40B4-BE49-F238E27FC236}">
                <a16:creationId xmlns:a16="http://schemas.microsoft.com/office/drawing/2014/main" id="{07DF803B-9727-E14D-83EC-2317688FF4BB}"/>
              </a:ext>
            </a:extLst>
          </p:cNvPr>
          <p:cNvSpPr/>
          <p:nvPr/>
        </p:nvSpPr>
        <p:spPr>
          <a:xfrm>
            <a:off x="236388" y="344953"/>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14.1.1</a:t>
            </a:r>
          </a:p>
        </p:txBody>
      </p:sp>
      <p:sp>
        <p:nvSpPr>
          <p:cNvPr id="10" name="Rectangle 9">
            <a:extLst>
              <a:ext uri="{FF2B5EF4-FFF2-40B4-BE49-F238E27FC236}">
                <a16:creationId xmlns:a16="http://schemas.microsoft.com/office/drawing/2014/main" id="{7133947A-074C-854E-85C8-4B2774E38EE9}"/>
              </a:ext>
            </a:extLst>
          </p:cNvPr>
          <p:cNvSpPr/>
          <p:nvPr/>
        </p:nvSpPr>
        <p:spPr>
          <a:xfrm>
            <a:off x="1293929" y="920198"/>
            <a:ext cx="9963560" cy="368114"/>
          </a:xfrm>
          <a:prstGeom prst="rect">
            <a:avLst/>
          </a:prstGeom>
        </p:spPr>
        <p:txBody>
          <a:bodyPr wrap="square">
            <a:spAutoFit/>
          </a:bodyPr>
          <a:lstStyle/>
          <a:p>
            <a:pPr>
              <a:lnSpc>
                <a:spcPct val="120000"/>
              </a:lnSpc>
            </a:pPr>
            <a:r>
              <a:rPr lang="en-US" sz="1600" b="1" dirty="0">
                <a:solidFill>
                  <a:srgbClr val="262626"/>
                </a:solidFill>
              </a:rPr>
              <a:t>Proportion of national exclusive economic zones managed using ecosystem-based approaches</a:t>
            </a:r>
          </a:p>
        </p:txBody>
      </p:sp>
      <p:sp>
        <p:nvSpPr>
          <p:cNvPr id="14" name="Rectangle 13">
            <a:extLst>
              <a:ext uri="{FF2B5EF4-FFF2-40B4-BE49-F238E27FC236}">
                <a16:creationId xmlns:a16="http://schemas.microsoft.com/office/drawing/2014/main" id="{EFEFFDB9-C2D3-B74C-9C12-F361F2887C1D}"/>
              </a:ext>
            </a:extLst>
          </p:cNvPr>
          <p:cNvSpPr/>
          <p:nvPr/>
        </p:nvSpPr>
        <p:spPr>
          <a:xfrm>
            <a:off x="1293928" y="1505037"/>
            <a:ext cx="10356189" cy="368114"/>
          </a:xfrm>
          <a:prstGeom prst="rect">
            <a:avLst/>
          </a:prstGeom>
        </p:spPr>
        <p:txBody>
          <a:bodyPr wrap="square">
            <a:spAutoFit/>
          </a:bodyPr>
          <a:lstStyle/>
          <a:p>
            <a:pPr>
              <a:lnSpc>
                <a:spcPct val="120000"/>
              </a:lnSpc>
            </a:pPr>
            <a:r>
              <a:rPr lang="en-US" sz="1600" b="1" dirty="0">
                <a:solidFill>
                  <a:srgbClr val="262626"/>
                </a:solidFill>
              </a:rPr>
              <a:t>Average marine acidity (pH) measured at agreed suite of representative sampling stations</a:t>
            </a:r>
            <a:endParaRPr lang="en-US" sz="1600" dirty="0">
              <a:solidFill>
                <a:srgbClr val="262626"/>
              </a:solidFill>
            </a:endParaRPr>
          </a:p>
        </p:txBody>
      </p:sp>
      <p:sp>
        <p:nvSpPr>
          <p:cNvPr id="18" name="Rectangle 17">
            <a:extLst>
              <a:ext uri="{FF2B5EF4-FFF2-40B4-BE49-F238E27FC236}">
                <a16:creationId xmlns:a16="http://schemas.microsoft.com/office/drawing/2014/main" id="{D6732212-2C84-AB4F-865F-CCC8B8D0667B}"/>
              </a:ext>
            </a:extLst>
          </p:cNvPr>
          <p:cNvSpPr/>
          <p:nvPr/>
        </p:nvSpPr>
        <p:spPr>
          <a:xfrm>
            <a:off x="1293929" y="2070244"/>
            <a:ext cx="9963560" cy="368114"/>
          </a:xfrm>
          <a:prstGeom prst="rect">
            <a:avLst/>
          </a:prstGeom>
        </p:spPr>
        <p:txBody>
          <a:bodyPr wrap="square">
            <a:spAutoFit/>
          </a:bodyPr>
          <a:lstStyle/>
          <a:p>
            <a:pPr>
              <a:lnSpc>
                <a:spcPct val="120000"/>
              </a:lnSpc>
            </a:pPr>
            <a:r>
              <a:rPr lang="en-US" sz="1600" b="1" dirty="0">
                <a:solidFill>
                  <a:srgbClr val="262626"/>
                </a:solidFill>
              </a:rPr>
              <a:t>Proportion of fish stocks within biologically sustainable levels</a:t>
            </a:r>
            <a:endParaRPr lang="en-US" sz="1600" dirty="0">
              <a:solidFill>
                <a:srgbClr val="262626"/>
              </a:solidFill>
            </a:endParaRPr>
          </a:p>
        </p:txBody>
      </p:sp>
      <p:sp>
        <p:nvSpPr>
          <p:cNvPr id="22" name="Rectangle 21">
            <a:extLst>
              <a:ext uri="{FF2B5EF4-FFF2-40B4-BE49-F238E27FC236}">
                <a16:creationId xmlns:a16="http://schemas.microsoft.com/office/drawing/2014/main" id="{F2652CC3-66DE-E443-8F97-4E616AD6C829}"/>
              </a:ext>
            </a:extLst>
          </p:cNvPr>
          <p:cNvSpPr/>
          <p:nvPr/>
        </p:nvSpPr>
        <p:spPr>
          <a:xfrm>
            <a:off x="1293927" y="2646884"/>
            <a:ext cx="10718340" cy="368114"/>
          </a:xfrm>
          <a:prstGeom prst="rect">
            <a:avLst/>
          </a:prstGeom>
        </p:spPr>
        <p:txBody>
          <a:bodyPr wrap="square">
            <a:spAutoFit/>
          </a:bodyPr>
          <a:lstStyle/>
          <a:p>
            <a:pPr>
              <a:lnSpc>
                <a:spcPct val="120000"/>
              </a:lnSpc>
            </a:pPr>
            <a:r>
              <a:rPr lang="en-US" sz="1600" b="1" dirty="0">
                <a:solidFill>
                  <a:srgbClr val="262626"/>
                </a:solidFill>
              </a:rPr>
              <a:t>Coverage of protected areas in relation to marine areas</a:t>
            </a:r>
            <a:endParaRPr lang="en-US" sz="1600" dirty="0">
              <a:solidFill>
                <a:srgbClr val="262626"/>
              </a:solidFill>
            </a:endParaRPr>
          </a:p>
        </p:txBody>
      </p:sp>
      <p:sp>
        <p:nvSpPr>
          <p:cNvPr id="38" name="Rounded Rectangle 37">
            <a:extLst>
              <a:ext uri="{FF2B5EF4-FFF2-40B4-BE49-F238E27FC236}">
                <a16:creationId xmlns:a16="http://schemas.microsoft.com/office/drawing/2014/main" id="{14ED192E-77DD-274C-87FE-C8098AE840F2}"/>
              </a:ext>
            </a:extLst>
          </p:cNvPr>
          <p:cNvSpPr/>
          <p:nvPr/>
        </p:nvSpPr>
        <p:spPr>
          <a:xfrm>
            <a:off x="272265" y="950094"/>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Rounded Rectangle 38">
            <a:extLst>
              <a:ext uri="{FF2B5EF4-FFF2-40B4-BE49-F238E27FC236}">
                <a16:creationId xmlns:a16="http://schemas.microsoft.com/office/drawing/2014/main" id="{9010A03F-644C-C947-A68A-FC143FD264B3}"/>
              </a:ext>
            </a:extLst>
          </p:cNvPr>
          <p:cNvSpPr/>
          <p:nvPr/>
        </p:nvSpPr>
        <p:spPr>
          <a:xfrm>
            <a:off x="236388" y="901532"/>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0" name="Rectangle 39">
            <a:extLst>
              <a:ext uri="{FF2B5EF4-FFF2-40B4-BE49-F238E27FC236}">
                <a16:creationId xmlns:a16="http://schemas.microsoft.com/office/drawing/2014/main" id="{2DF21F8A-2B82-A643-AD30-FF5507ED6C81}"/>
              </a:ext>
            </a:extLst>
          </p:cNvPr>
          <p:cNvSpPr/>
          <p:nvPr/>
        </p:nvSpPr>
        <p:spPr>
          <a:xfrm>
            <a:off x="236388" y="885766"/>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14.2.1</a:t>
            </a:r>
          </a:p>
        </p:txBody>
      </p:sp>
      <p:sp>
        <p:nvSpPr>
          <p:cNvPr id="41" name="Rounded Rectangle 40">
            <a:extLst>
              <a:ext uri="{FF2B5EF4-FFF2-40B4-BE49-F238E27FC236}">
                <a16:creationId xmlns:a16="http://schemas.microsoft.com/office/drawing/2014/main" id="{53BA3D6F-2160-9947-B853-BE02E3AF3314}"/>
              </a:ext>
            </a:extLst>
          </p:cNvPr>
          <p:cNvSpPr/>
          <p:nvPr/>
        </p:nvSpPr>
        <p:spPr>
          <a:xfrm>
            <a:off x="265191" y="1534933"/>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2" name="Rounded Rectangle 41">
            <a:extLst>
              <a:ext uri="{FF2B5EF4-FFF2-40B4-BE49-F238E27FC236}">
                <a16:creationId xmlns:a16="http://schemas.microsoft.com/office/drawing/2014/main" id="{A1F009D6-7365-8A4F-AEB6-87FEFE287EA8}"/>
              </a:ext>
            </a:extLst>
          </p:cNvPr>
          <p:cNvSpPr/>
          <p:nvPr/>
        </p:nvSpPr>
        <p:spPr>
          <a:xfrm>
            <a:off x="229314" y="1486371"/>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3" name="Rectangle 42">
            <a:extLst>
              <a:ext uri="{FF2B5EF4-FFF2-40B4-BE49-F238E27FC236}">
                <a16:creationId xmlns:a16="http://schemas.microsoft.com/office/drawing/2014/main" id="{DFBC0E9C-E33C-AC46-8EA4-DAC31E14B0E1}"/>
              </a:ext>
            </a:extLst>
          </p:cNvPr>
          <p:cNvSpPr/>
          <p:nvPr/>
        </p:nvSpPr>
        <p:spPr>
          <a:xfrm>
            <a:off x="229314" y="1470605"/>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14.3.1</a:t>
            </a:r>
          </a:p>
        </p:txBody>
      </p:sp>
      <p:sp>
        <p:nvSpPr>
          <p:cNvPr id="44" name="Rounded Rectangle 43">
            <a:extLst>
              <a:ext uri="{FF2B5EF4-FFF2-40B4-BE49-F238E27FC236}">
                <a16:creationId xmlns:a16="http://schemas.microsoft.com/office/drawing/2014/main" id="{6D9AD0A5-350E-7549-A088-84623C404244}"/>
              </a:ext>
            </a:extLst>
          </p:cNvPr>
          <p:cNvSpPr/>
          <p:nvPr/>
        </p:nvSpPr>
        <p:spPr>
          <a:xfrm>
            <a:off x="265191" y="2094706"/>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5" name="Rounded Rectangle 44">
            <a:extLst>
              <a:ext uri="{FF2B5EF4-FFF2-40B4-BE49-F238E27FC236}">
                <a16:creationId xmlns:a16="http://schemas.microsoft.com/office/drawing/2014/main" id="{C2FEB8B9-B741-0846-9093-60EAF78B68B1}"/>
              </a:ext>
            </a:extLst>
          </p:cNvPr>
          <p:cNvSpPr/>
          <p:nvPr/>
        </p:nvSpPr>
        <p:spPr>
          <a:xfrm>
            <a:off x="229314" y="2046144"/>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6" name="Rectangle 45">
            <a:extLst>
              <a:ext uri="{FF2B5EF4-FFF2-40B4-BE49-F238E27FC236}">
                <a16:creationId xmlns:a16="http://schemas.microsoft.com/office/drawing/2014/main" id="{ABEA32F0-80C9-A745-BCFF-9856B609B0DF}"/>
              </a:ext>
            </a:extLst>
          </p:cNvPr>
          <p:cNvSpPr/>
          <p:nvPr/>
        </p:nvSpPr>
        <p:spPr>
          <a:xfrm>
            <a:off x="229314" y="2030378"/>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14.4.1</a:t>
            </a:r>
          </a:p>
        </p:txBody>
      </p:sp>
      <p:sp>
        <p:nvSpPr>
          <p:cNvPr id="47" name="Rounded Rectangle 46">
            <a:extLst>
              <a:ext uri="{FF2B5EF4-FFF2-40B4-BE49-F238E27FC236}">
                <a16:creationId xmlns:a16="http://schemas.microsoft.com/office/drawing/2014/main" id="{C66D0104-3BB3-5D49-8602-AAD425C4C3CF}"/>
              </a:ext>
            </a:extLst>
          </p:cNvPr>
          <p:cNvSpPr/>
          <p:nvPr/>
        </p:nvSpPr>
        <p:spPr>
          <a:xfrm>
            <a:off x="272265" y="2672780"/>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8" name="Rounded Rectangle 47">
            <a:extLst>
              <a:ext uri="{FF2B5EF4-FFF2-40B4-BE49-F238E27FC236}">
                <a16:creationId xmlns:a16="http://schemas.microsoft.com/office/drawing/2014/main" id="{0DDED330-2193-4B4F-A8C8-2048D5CCA48D}"/>
              </a:ext>
            </a:extLst>
          </p:cNvPr>
          <p:cNvSpPr/>
          <p:nvPr/>
        </p:nvSpPr>
        <p:spPr>
          <a:xfrm>
            <a:off x="236388" y="2624218"/>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9" name="Rectangle 48">
            <a:extLst>
              <a:ext uri="{FF2B5EF4-FFF2-40B4-BE49-F238E27FC236}">
                <a16:creationId xmlns:a16="http://schemas.microsoft.com/office/drawing/2014/main" id="{1E3F5F7C-C7DC-8347-AF0B-3467C5BDC6E5}"/>
              </a:ext>
            </a:extLst>
          </p:cNvPr>
          <p:cNvSpPr/>
          <p:nvPr/>
        </p:nvSpPr>
        <p:spPr>
          <a:xfrm>
            <a:off x="236388" y="2608452"/>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14.5.1</a:t>
            </a:r>
          </a:p>
        </p:txBody>
      </p:sp>
      <p:sp>
        <p:nvSpPr>
          <p:cNvPr id="50" name="Rectangle 49">
            <a:extLst>
              <a:ext uri="{FF2B5EF4-FFF2-40B4-BE49-F238E27FC236}">
                <a16:creationId xmlns:a16="http://schemas.microsoft.com/office/drawing/2014/main" id="{05DB9926-C465-4F4B-8CD2-BB49450FEBF2}"/>
              </a:ext>
            </a:extLst>
          </p:cNvPr>
          <p:cNvSpPr/>
          <p:nvPr/>
        </p:nvSpPr>
        <p:spPr>
          <a:xfrm>
            <a:off x="1286853" y="3173232"/>
            <a:ext cx="10356189" cy="663580"/>
          </a:xfrm>
          <a:prstGeom prst="rect">
            <a:avLst/>
          </a:prstGeom>
        </p:spPr>
        <p:txBody>
          <a:bodyPr wrap="square">
            <a:spAutoFit/>
          </a:bodyPr>
          <a:lstStyle/>
          <a:p>
            <a:pPr>
              <a:lnSpc>
                <a:spcPct val="120000"/>
              </a:lnSpc>
            </a:pPr>
            <a:r>
              <a:rPr lang="en-US" sz="1600" b="1" dirty="0">
                <a:solidFill>
                  <a:srgbClr val="262626"/>
                </a:solidFill>
              </a:rPr>
              <a:t>Progress by countries in the degree of implementation of international instruments aiming to combat illegal, unreported and unregulated fishing</a:t>
            </a:r>
          </a:p>
        </p:txBody>
      </p:sp>
      <p:sp>
        <p:nvSpPr>
          <p:cNvPr id="51" name="Rounded Rectangle 50">
            <a:extLst>
              <a:ext uri="{FF2B5EF4-FFF2-40B4-BE49-F238E27FC236}">
                <a16:creationId xmlns:a16="http://schemas.microsoft.com/office/drawing/2014/main" id="{FC60A1A9-918C-7E4B-A8DF-0CC1A8365A4F}"/>
              </a:ext>
            </a:extLst>
          </p:cNvPr>
          <p:cNvSpPr/>
          <p:nvPr/>
        </p:nvSpPr>
        <p:spPr>
          <a:xfrm>
            <a:off x="265191" y="3277958"/>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2" name="Rounded Rectangle 51">
            <a:extLst>
              <a:ext uri="{FF2B5EF4-FFF2-40B4-BE49-F238E27FC236}">
                <a16:creationId xmlns:a16="http://schemas.microsoft.com/office/drawing/2014/main" id="{9472F405-00CB-2845-B62E-D0F69E318E64}"/>
              </a:ext>
            </a:extLst>
          </p:cNvPr>
          <p:cNvSpPr/>
          <p:nvPr/>
        </p:nvSpPr>
        <p:spPr>
          <a:xfrm>
            <a:off x="229314" y="3229396"/>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3" name="Rectangle 52">
            <a:extLst>
              <a:ext uri="{FF2B5EF4-FFF2-40B4-BE49-F238E27FC236}">
                <a16:creationId xmlns:a16="http://schemas.microsoft.com/office/drawing/2014/main" id="{B6328602-7094-D947-B4A3-BA4FBBF146B0}"/>
              </a:ext>
            </a:extLst>
          </p:cNvPr>
          <p:cNvSpPr/>
          <p:nvPr/>
        </p:nvSpPr>
        <p:spPr>
          <a:xfrm>
            <a:off x="229314" y="3213630"/>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14.6.1</a:t>
            </a:r>
          </a:p>
        </p:txBody>
      </p:sp>
      <p:sp>
        <p:nvSpPr>
          <p:cNvPr id="54" name="Rectangle 53">
            <a:extLst>
              <a:ext uri="{FF2B5EF4-FFF2-40B4-BE49-F238E27FC236}">
                <a16:creationId xmlns:a16="http://schemas.microsoft.com/office/drawing/2014/main" id="{CE2944D0-451C-4E41-A397-BEE20EDD65C3}"/>
              </a:ext>
            </a:extLst>
          </p:cNvPr>
          <p:cNvSpPr/>
          <p:nvPr/>
        </p:nvSpPr>
        <p:spPr>
          <a:xfrm>
            <a:off x="1286853" y="3943843"/>
            <a:ext cx="10896548" cy="368114"/>
          </a:xfrm>
          <a:prstGeom prst="rect">
            <a:avLst/>
          </a:prstGeom>
        </p:spPr>
        <p:txBody>
          <a:bodyPr wrap="square">
            <a:spAutoFit/>
          </a:bodyPr>
          <a:lstStyle/>
          <a:p>
            <a:pPr>
              <a:lnSpc>
                <a:spcPct val="120000"/>
              </a:lnSpc>
            </a:pPr>
            <a:r>
              <a:rPr lang="en-US" sz="1600" b="1" dirty="0">
                <a:solidFill>
                  <a:srgbClr val="262626"/>
                </a:solidFill>
              </a:rPr>
              <a:t>Sustainable fisheries as a percentage of GDP in small island developing States, least developed countries and all countries</a:t>
            </a:r>
          </a:p>
        </p:txBody>
      </p:sp>
      <p:sp>
        <p:nvSpPr>
          <p:cNvPr id="55" name="Rounded Rectangle 54">
            <a:extLst>
              <a:ext uri="{FF2B5EF4-FFF2-40B4-BE49-F238E27FC236}">
                <a16:creationId xmlns:a16="http://schemas.microsoft.com/office/drawing/2014/main" id="{E5372C3A-56D7-CD48-B7FC-EF32CB619129}"/>
              </a:ext>
            </a:extLst>
          </p:cNvPr>
          <p:cNvSpPr/>
          <p:nvPr/>
        </p:nvSpPr>
        <p:spPr>
          <a:xfrm>
            <a:off x="272266" y="3943843"/>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6" name="Rounded Rectangle 55">
            <a:extLst>
              <a:ext uri="{FF2B5EF4-FFF2-40B4-BE49-F238E27FC236}">
                <a16:creationId xmlns:a16="http://schemas.microsoft.com/office/drawing/2014/main" id="{DFFDA5C8-D508-0F4F-B166-490F4937ED58}"/>
              </a:ext>
            </a:extLst>
          </p:cNvPr>
          <p:cNvSpPr/>
          <p:nvPr/>
        </p:nvSpPr>
        <p:spPr>
          <a:xfrm>
            <a:off x="236389" y="3895281"/>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7" name="Rectangle 56">
            <a:extLst>
              <a:ext uri="{FF2B5EF4-FFF2-40B4-BE49-F238E27FC236}">
                <a16:creationId xmlns:a16="http://schemas.microsoft.com/office/drawing/2014/main" id="{F78BDC46-9273-CC41-BAAE-A24621D84D73}"/>
              </a:ext>
            </a:extLst>
          </p:cNvPr>
          <p:cNvSpPr/>
          <p:nvPr/>
        </p:nvSpPr>
        <p:spPr>
          <a:xfrm>
            <a:off x="236389" y="3879515"/>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14.7.1</a:t>
            </a:r>
          </a:p>
        </p:txBody>
      </p:sp>
      <p:sp>
        <p:nvSpPr>
          <p:cNvPr id="58" name="Rectangle 57">
            <a:extLst>
              <a:ext uri="{FF2B5EF4-FFF2-40B4-BE49-F238E27FC236}">
                <a16:creationId xmlns:a16="http://schemas.microsoft.com/office/drawing/2014/main" id="{5BF52260-C95F-774A-9422-697E26A9B23D}"/>
              </a:ext>
            </a:extLst>
          </p:cNvPr>
          <p:cNvSpPr/>
          <p:nvPr/>
        </p:nvSpPr>
        <p:spPr>
          <a:xfrm>
            <a:off x="1279778" y="4570995"/>
            <a:ext cx="10896548" cy="368114"/>
          </a:xfrm>
          <a:prstGeom prst="rect">
            <a:avLst/>
          </a:prstGeom>
        </p:spPr>
        <p:txBody>
          <a:bodyPr wrap="square">
            <a:spAutoFit/>
          </a:bodyPr>
          <a:lstStyle/>
          <a:p>
            <a:pPr>
              <a:lnSpc>
                <a:spcPct val="120000"/>
              </a:lnSpc>
            </a:pPr>
            <a:r>
              <a:rPr lang="en-US" sz="1600" b="1" dirty="0">
                <a:solidFill>
                  <a:srgbClr val="262626"/>
                </a:solidFill>
              </a:rPr>
              <a:t>Proportion of total research budget allocated to research in the field of marine technology</a:t>
            </a:r>
          </a:p>
        </p:txBody>
      </p:sp>
      <p:sp>
        <p:nvSpPr>
          <p:cNvPr id="59" name="Rounded Rectangle 58">
            <a:extLst>
              <a:ext uri="{FF2B5EF4-FFF2-40B4-BE49-F238E27FC236}">
                <a16:creationId xmlns:a16="http://schemas.microsoft.com/office/drawing/2014/main" id="{20AB8F5D-F715-CB46-B79B-DEC449F182B6}"/>
              </a:ext>
            </a:extLst>
          </p:cNvPr>
          <p:cNvSpPr/>
          <p:nvPr/>
        </p:nvSpPr>
        <p:spPr>
          <a:xfrm>
            <a:off x="265191" y="4570995"/>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0" name="Rounded Rectangle 59">
            <a:extLst>
              <a:ext uri="{FF2B5EF4-FFF2-40B4-BE49-F238E27FC236}">
                <a16:creationId xmlns:a16="http://schemas.microsoft.com/office/drawing/2014/main" id="{41B52731-1497-444D-92B9-BD2D845D747D}"/>
              </a:ext>
            </a:extLst>
          </p:cNvPr>
          <p:cNvSpPr/>
          <p:nvPr/>
        </p:nvSpPr>
        <p:spPr>
          <a:xfrm>
            <a:off x="229314" y="4522433"/>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1" name="Rectangle 60">
            <a:extLst>
              <a:ext uri="{FF2B5EF4-FFF2-40B4-BE49-F238E27FC236}">
                <a16:creationId xmlns:a16="http://schemas.microsoft.com/office/drawing/2014/main" id="{EFBFBDC4-EE7A-674C-B005-161229305D81}"/>
              </a:ext>
            </a:extLst>
          </p:cNvPr>
          <p:cNvSpPr/>
          <p:nvPr/>
        </p:nvSpPr>
        <p:spPr>
          <a:xfrm>
            <a:off x="229314" y="4506667"/>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14.A.1</a:t>
            </a:r>
          </a:p>
        </p:txBody>
      </p:sp>
      <p:sp>
        <p:nvSpPr>
          <p:cNvPr id="62" name="Rectangle 61">
            <a:extLst>
              <a:ext uri="{FF2B5EF4-FFF2-40B4-BE49-F238E27FC236}">
                <a16:creationId xmlns:a16="http://schemas.microsoft.com/office/drawing/2014/main" id="{3D125B64-A4B6-2D4B-8BF2-3BCFF292C9CA}"/>
              </a:ext>
            </a:extLst>
          </p:cNvPr>
          <p:cNvSpPr/>
          <p:nvPr/>
        </p:nvSpPr>
        <p:spPr>
          <a:xfrm>
            <a:off x="1293928" y="5088319"/>
            <a:ext cx="10356189" cy="663580"/>
          </a:xfrm>
          <a:prstGeom prst="rect">
            <a:avLst/>
          </a:prstGeom>
        </p:spPr>
        <p:txBody>
          <a:bodyPr wrap="square">
            <a:spAutoFit/>
          </a:bodyPr>
          <a:lstStyle/>
          <a:p>
            <a:pPr>
              <a:lnSpc>
                <a:spcPct val="120000"/>
              </a:lnSpc>
            </a:pPr>
            <a:r>
              <a:rPr lang="en-US" sz="1600" b="1" dirty="0">
                <a:solidFill>
                  <a:srgbClr val="262626"/>
                </a:solidFill>
              </a:rPr>
              <a:t>Progress by countries in the degree of application of a legal/regulatory/policy/institutional framework which recognizes and protects access rights for small-scale fisheries</a:t>
            </a:r>
          </a:p>
        </p:txBody>
      </p:sp>
      <p:sp>
        <p:nvSpPr>
          <p:cNvPr id="63" name="Rounded Rectangle 62">
            <a:extLst>
              <a:ext uri="{FF2B5EF4-FFF2-40B4-BE49-F238E27FC236}">
                <a16:creationId xmlns:a16="http://schemas.microsoft.com/office/drawing/2014/main" id="{6881CCFA-C39E-394E-A8F5-82B64AA2712A}"/>
              </a:ext>
            </a:extLst>
          </p:cNvPr>
          <p:cNvSpPr/>
          <p:nvPr/>
        </p:nvSpPr>
        <p:spPr>
          <a:xfrm>
            <a:off x="272266" y="5193045"/>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4" name="Rounded Rectangle 63">
            <a:extLst>
              <a:ext uri="{FF2B5EF4-FFF2-40B4-BE49-F238E27FC236}">
                <a16:creationId xmlns:a16="http://schemas.microsoft.com/office/drawing/2014/main" id="{EBC2D9B5-4F22-7041-A59C-C2F283E678FB}"/>
              </a:ext>
            </a:extLst>
          </p:cNvPr>
          <p:cNvSpPr/>
          <p:nvPr/>
        </p:nvSpPr>
        <p:spPr>
          <a:xfrm>
            <a:off x="236389" y="5144483"/>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5" name="Rectangle 64">
            <a:extLst>
              <a:ext uri="{FF2B5EF4-FFF2-40B4-BE49-F238E27FC236}">
                <a16:creationId xmlns:a16="http://schemas.microsoft.com/office/drawing/2014/main" id="{BE97C3C1-3121-EF4A-BBB5-05AED3249637}"/>
              </a:ext>
            </a:extLst>
          </p:cNvPr>
          <p:cNvSpPr/>
          <p:nvPr/>
        </p:nvSpPr>
        <p:spPr>
          <a:xfrm>
            <a:off x="236389" y="5128717"/>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14.B.1</a:t>
            </a:r>
          </a:p>
        </p:txBody>
      </p:sp>
      <p:sp>
        <p:nvSpPr>
          <p:cNvPr id="66" name="Rectangle 65">
            <a:extLst>
              <a:ext uri="{FF2B5EF4-FFF2-40B4-BE49-F238E27FC236}">
                <a16:creationId xmlns:a16="http://schemas.microsoft.com/office/drawing/2014/main" id="{BE6A7207-5BCD-6E4E-8969-A949280334A5}"/>
              </a:ext>
            </a:extLst>
          </p:cNvPr>
          <p:cNvSpPr/>
          <p:nvPr/>
        </p:nvSpPr>
        <p:spPr>
          <a:xfrm>
            <a:off x="1286853" y="5768606"/>
            <a:ext cx="10356189" cy="959045"/>
          </a:xfrm>
          <a:prstGeom prst="rect">
            <a:avLst/>
          </a:prstGeom>
        </p:spPr>
        <p:txBody>
          <a:bodyPr wrap="square">
            <a:spAutoFit/>
          </a:bodyPr>
          <a:lstStyle/>
          <a:p>
            <a:pPr>
              <a:lnSpc>
                <a:spcPct val="120000"/>
              </a:lnSpc>
            </a:pPr>
            <a:r>
              <a:rPr lang="en-US" sz="1600" b="1" dirty="0">
                <a:solidFill>
                  <a:srgbClr val="262626"/>
                </a:solidFill>
              </a:rPr>
              <a:t>Number of countries making progress in ratifying, accepting and implementing through legal, policy and institutional frameworks, ocean-related instruments that implement international law, as reflected in the United Nation Convention on the Law of the Sea, for the conservation and sustainable use of the oceans and their resources.</a:t>
            </a:r>
          </a:p>
        </p:txBody>
      </p:sp>
      <p:sp>
        <p:nvSpPr>
          <p:cNvPr id="67" name="Rounded Rectangle 66">
            <a:extLst>
              <a:ext uri="{FF2B5EF4-FFF2-40B4-BE49-F238E27FC236}">
                <a16:creationId xmlns:a16="http://schemas.microsoft.com/office/drawing/2014/main" id="{99A187EF-F86E-4040-AA43-D240402F2CF4}"/>
              </a:ext>
            </a:extLst>
          </p:cNvPr>
          <p:cNvSpPr/>
          <p:nvPr/>
        </p:nvSpPr>
        <p:spPr>
          <a:xfrm>
            <a:off x="265191" y="5912521"/>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8" name="Rounded Rectangle 67">
            <a:extLst>
              <a:ext uri="{FF2B5EF4-FFF2-40B4-BE49-F238E27FC236}">
                <a16:creationId xmlns:a16="http://schemas.microsoft.com/office/drawing/2014/main" id="{AA039D40-15E4-DB40-AAC1-37EFDCBFEF29}"/>
              </a:ext>
            </a:extLst>
          </p:cNvPr>
          <p:cNvSpPr/>
          <p:nvPr/>
        </p:nvSpPr>
        <p:spPr>
          <a:xfrm>
            <a:off x="229314" y="5863959"/>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9" name="Rectangle 68">
            <a:extLst>
              <a:ext uri="{FF2B5EF4-FFF2-40B4-BE49-F238E27FC236}">
                <a16:creationId xmlns:a16="http://schemas.microsoft.com/office/drawing/2014/main" id="{02218669-ADFF-5E43-9F29-FF8CE83F07BF}"/>
              </a:ext>
            </a:extLst>
          </p:cNvPr>
          <p:cNvSpPr/>
          <p:nvPr/>
        </p:nvSpPr>
        <p:spPr>
          <a:xfrm>
            <a:off x="229314" y="5848193"/>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14.C.1</a:t>
            </a:r>
          </a:p>
        </p:txBody>
      </p:sp>
      <p:sp>
        <p:nvSpPr>
          <p:cNvPr id="4" name="Slide Number Placeholder 3">
            <a:extLst>
              <a:ext uri="{FF2B5EF4-FFF2-40B4-BE49-F238E27FC236}">
                <a16:creationId xmlns:a16="http://schemas.microsoft.com/office/drawing/2014/main" id="{405C443F-6E0C-429E-8C0C-1D68574E9CD0}"/>
              </a:ext>
            </a:extLst>
          </p:cNvPr>
          <p:cNvSpPr>
            <a:spLocks noGrp="1"/>
          </p:cNvSpPr>
          <p:nvPr>
            <p:ph type="sldNum" sz="quarter" idx="12"/>
          </p:nvPr>
        </p:nvSpPr>
        <p:spPr/>
        <p:txBody>
          <a:bodyPr/>
          <a:lstStyle/>
          <a:p>
            <a:fld id="{61DC75F0-D3FD-D841-8FDB-E454B9D17276}" type="slidenum">
              <a:rPr lang="en-US" smtClean="0"/>
              <a:t>15</a:t>
            </a:fld>
            <a:endParaRPr lang="en-US"/>
          </a:p>
        </p:txBody>
      </p:sp>
    </p:spTree>
    <p:extLst>
      <p:ext uri="{BB962C8B-B14F-4D97-AF65-F5344CB8AC3E}">
        <p14:creationId xmlns:p14="http://schemas.microsoft.com/office/powerpoint/2010/main" val="178740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91242E-3A67-D244-BC7E-64E005DC4CDD}"/>
              </a:ext>
            </a:extLst>
          </p:cNvPr>
          <p:cNvPicPr>
            <a:picLocks noChangeAspect="1"/>
          </p:cNvPicPr>
          <p:nvPr/>
        </p:nvPicPr>
        <p:blipFill>
          <a:blip r:embed="rId3"/>
          <a:stretch>
            <a:fillRect/>
          </a:stretch>
        </p:blipFill>
        <p:spPr>
          <a:xfrm>
            <a:off x="0" y="0"/>
            <a:ext cx="12192000" cy="6858000"/>
          </a:xfrm>
          <a:prstGeom prst="rect">
            <a:avLst/>
          </a:prstGeom>
        </p:spPr>
      </p:pic>
      <p:sp>
        <p:nvSpPr>
          <p:cNvPr id="33" name="Rectangle 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diagram&#10;&#10;Description automatically generated">
            <a:extLst>
              <a:ext uri="{FF2B5EF4-FFF2-40B4-BE49-F238E27FC236}">
                <a16:creationId xmlns:a16="http://schemas.microsoft.com/office/drawing/2014/main" id="{63FA885B-AAC6-A286-3E22-51A93547FDE0}"/>
              </a:ext>
            </a:extLst>
          </p:cNvPr>
          <p:cNvPicPr>
            <a:picLocks noChangeAspect="1"/>
          </p:cNvPicPr>
          <p:nvPr/>
        </p:nvPicPr>
        <p:blipFill rotWithShape="1">
          <a:blip r:embed="rId4"/>
          <a:srcRect b="15"/>
          <a:stretch/>
        </p:blipFill>
        <p:spPr>
          <a:xfrm>
            <a:off x="1006222" y="566530"/>
            <a:ext cx="10179556" cy="5724939"/>
          </a:xfrm>
          <a:prstGeom prst="rect">
            <a:avLst/>
          </a:prstGeom>
        </p:spPr>
      </p:pic>
      <p:sp>
        <p:nvSpPr>
          <p:cNvPr id="2" name="Slide Number Placeholder 1">
            <a:extLst>
              <a:ext uri="{FF2B5EF4-FFF2-40B4-BE49-F238E27FC236}">
                <a16:creationId xmlns:a16="http://schemas.microsoft.com/office/drawing/2014/main" id="{E6D01B6D-42CE-A789-FFE0-1F23EF8BCB3C}"/>
              </a:ext>
            </a:extLst>
          </p:cNvPr>
          <p:cNvSpPr>
            <a:spLocks noGrp="1"/>
          </p:cNvSpPr>
          <p:nvPr>
            <p:ph type="sldNum" sz="quarter" idx="12"/>
          </p:nvPr>
        </p:nvSpPr>
        <p:spPr/>
        <p:txBody>
          <a:bodyPr/>
          <a:lstStyle/>
          <a:p>
            <a:fld id="{61DC75F0-D3FD-D841-8FDB-E454B9D17276}" type="slidenum">
              <a:rPr lang="en-US" smtClean="0"/>
              <a:t>16</a:t>
            </a:fld>
            <a:endParaRPr lang="en-US"/>
          </a:p>
        </p:txBody>
      </p:sp>
    </p:spTree>
    <p:extLst>
      <p:ext uri="{BB962C8B-B14F-4D97-AF65-F5344CB8AC3E}">
        <p14:creationId xmlns:p14="http://schemas.microsoft.com/office/powerpoint/2010/main" val="465118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5CD87C-A70F-5C44-8DAA-B6AB36017B22}"/>
              </a:ext>
            </a:extLst>
          </p:cNvPr>
          <p:cNvPicPr>
            <a:picLocks noChangeAspect="1"/>
          </p:cNvPicPr>
          <p:nvPr/>
        </p:nvPicPr>
        <p:blipFill>
          <a:blip r:embed="rId3"/>
          <a:stretch>
            <a:fillRect/>
          </a:stretch>
        </p:blipFill>
        <p:spPr>
          <a:xfrm>
            <a:off x="0" y="0"/>
            <a:ext cx="12192000" cy="6858000"/>
          </a:xfrm>
          <a:prstGeom prst="rect">
            <a:avLst/>
          </a:prstGeom>
        </p:spPr>
      </p:pic>
      <p:sp>
        <p:nvSpPr>
          <p:cNvPr id="8" name="Oval 7">
            <a:extLst>
              <a:ext uri="{FF2B5EF4-FFF2-40B4-BE49-F238E27FC236}">
                <a16:creationId xmlns:a16="http://schemas.microsoft.com/office/drawing/2014/main" id="{579192F8-69F4-EE40-9719-C627AF2598CD}"/>
              </a:ext>
            </a:extLst>
          </p:cNvPr>
          <p:cNvSpPr/>
          <p:nvPr/>
        </p:nvSpPr>
        <p:spPr>
          <a:xfrm>
            <a:off x="4305090" y="394137"/>
            <a:ext cx="4069056" cy="406905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Oval 9">
            <a:extLst>
              <a:ext uri="{FF2B5EF4-FFF2-40B4-BE49-F238E27FC236}">
                <a16:creationId xmlns:a16="http://schemas.microsoft.com/office/drawing/2014/main" id="{3EC7ECFB-7FF1-F24F-9071-64D448DE4B9A}"/>
              </a:ext>
            </a:extLst>
          </p:cNvPr>
          <p:cNvSpPr/>
          <p:nvPr/>
        </p:nvSpPr>
        <p:spPr>
          <a:xfrm>
            <a:off x="2832170" y="2324861"/>
            <a:ext cx="4069056" cy="406905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4760A730-2768-FA4F-BC04-642B9A99DEB7}"/>
              </a:ext>
            </a:extLst>
          </p:cNvPr>
          <p:cNvSpPr/>
          <p:nvPr/>
        </p:nvSpPr>
        <p:spPr>
          <a:xfrm>
            <a:off x="5659397" y="2324861"/>
            <a:ext cx="4069056" cy="406905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Google Shape;242;p7">
            <a:extLst>
              <a:ext uri="{FF2B5EF4-FFF2-40B4-BE49-F238E27FC236}">
                <a16:creationId xmlns:a16="http://schemas.microsoft.com/office/drawing/2014/main" id="{3425232E-3429-1946-8034-F79C719DC296}"/>
              </a:ext>
            </a:extLst>
          </p:cNvPr>
          <p:cNvSpPr txBox="1"/>
          <p:nvPr/>
        </p:nvSpPr>
        <p:spPr>
          <a:xfrm>
            <a:off x="5093531" y="1925103"/>
            <a:ext cx="2634123"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solidFill>
                  <a:srgbClr val="3AC69D"/>
                </a:solidFill>
                <a:latin typeface="Calibri"/>
                <a:ea typeface="Calibri"/>
                <a:cs typeface="Calibri"/>
                <a:sym typeface="Calibri"/>
              </a:rPr>
              <a:t>Environmental</a:t>
            </a:r>
            <a:endParaRPr sz="800" dirty="0">
              <a:solidFill>
                <a:srgbClr val="3AC69D"/>
              </a:solidFill>
            </a:endParaRPr>
          </a:p>
        </p:txBody>
      </p:sp>
      <p:sp>
        <p:nvSpPr>
          <p:cNvPr id="13" name="Google Shape;242;p7">
            <a:extLst>
              <a:ext uri="{FF2B5EF4-FFF2-40B4-BE49-F238E27FC236}">
                <a16:creationId xmlns:a16="http://schemas.microsoft.com/office/drawing/2014/main" id="{03337A27-A0BF-9940-A70F-CADF32B8FB9D}"/>
              </a:ext>
            </a:extLst>
          </p:cNvPr>
          <p:cNvSpPr txBox="1"/>
          <p:nvPr/>
        </p:nvSpPr>
        <p:spPr>
          <a:xfrm>
            <a:off x="3034164" y="4559181"/>
            <a:ext cx="2634123"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solidFill>
                  <a:srgbClr val="29C7F7"/>
                </a:solidFill>
                <a:latin typeface="Calibri"/>
                <a:ea typeface="Calibri"/>
                <a:cs typeface="Calibri"/>
                <a:sym typeface="Calibri"/>
              </a:rPr>
              <a:t>Social</a:t>
            </a:r>
            <a:endParaRPr sz="800" dirty="0">
              <a:solidFill>
                <a:srgbClr val="29C7F7"/>
              </a:solidFill>
            </a:endParaRPr>
          </a:p>
        </p:txBody>
      </p:sp>
      <p:sp>
        <p:nvSpPr>
          <p:cNvPr id="14" name="Google Shape;242;p7">
            <a:extLst>
              <a:ext uri="{FF2B5EF4-FFF2-40B4-BE49-F238E27FC236}">
                <a16:creationId xmlns:a16="http://schemas.microsoft.com/office/drawing/2014/main" id="{DA8DEA35-2411-A84B-94F7-B21AF63B8CBE}"/>
              </a:ext>
            </a:extLst>
          </p:cNvPr>
          <p:cNvSpPr txBox="1"/>
          <p:nvPr/>
        </p:nvSpPr>
        <p:spPr>
          <a:xfrm>
            <a:off x="6690959" y="4648876"/>
            <a:ext cx="2634123"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solidFill>
                  <a:schemeClr val="accent2">
                    <a:lumMod val="75000"/>
                  </a:schemeClr>
                </a:solidFill>
                <a:latin typeface="Calibri"/>
                <a:ea typeface="Calibri"/>
                <a:cs typeface="Calibri"/>
                <a:sym typeface="Calibri"/>
              </a:rPr>
              <a:t>Econo</a:t>
            </a:r>
            <a:r>
              <a:rPr lang="en-US" b="1" dirty="0">
                <a:solidFill>
                  <a:schemeClr val="accent2">
                    <a:lumMod val="75000"/>
                  </a:schemeClr>
                </a:solidFill>
                <a:latin typeface="Calibri"/>
                <a:ea typeface="Calibri"/>
                <a:cs typeface="Calibri"/>
                <a:sym typeface="Calibri"/>
              </a:rPr>
              <a:t>mic</a:t>
            </a:r>
            <a:endParaRPr sz="800" dirty="0">
              <a:solidFill>
                <a:schemeClr val="accent2">
                  <a:lumMod val="75000"/>
                </a:schemeClr>
              </a:solidFill>
            </a:endParaRPr>
          </a:p>
        </p:txBody>
      </p:sp>
      <p:pic>
        <p:nvPicPr>
          <p:cNvPr id="15" name="Picture 14" descr="Icon&#10;&#10;Description automatically generated">
            <a:extLst>
              <a:ext uri="{FF2B5EF4-FFF2-40B4-BE49-F238E27FC236}">
                <a16:creationId xmlns:a16="http://schemas.microsoft.com/office/drawing/2014/main" id="{AE1C6F30-BB39-A24F-B2C1-478DA8D5CE24}"/>
              </a:ext>
            </a:extLst>
          </p:cNvPr>
          <p:cNvPicPr>
            <a:picLocks noChangeAspect="1"/>
          </p:cNvPicPr>
          <p:nvPr/>
        </p:nvPicPr>
        <p:blipFill>
          <a:blip r:embed="rId4"/>
          <a:stretch>
            <a:fillRect/>
          </a:stretch>
        </p:blipFill>
        <p:spPr>
          <a:xfrm>
            <a:off x="4844685" y="1312176"/>
            <a:ext cx="744627" cy="744627"/>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747985CF-A5A0-FA4D-858F-65A0FE6F3583}"/>
              </a:ext>
            </a:extLst>
          </p:cNvPr>
          <p:cNvPicPr>
            <a:picLocks noChangeAspect="1"/>
          </p:cNvPicPr>
          <p:nvPr/>
        </p:nvPicPr>
        <p:blipFill>
          <a:blip r:embed="rId5"/>
          <a:stretch>
            <a:fillRect/>
          </a:stretch>
        </p:blipFill>
        <p:spPr>
          <a:xfrm>
            <a:off x="5648858" y="653201"/>
            <a:ext cx="744627" cy="744627"/>
          </a:xfrm>
          <a:prstGeom prst="rect">
            <a:avLst/>
          </a:prstGeom>
        </p:spPr>
      </p:pic>
      <p:pic>
        <p:nvPicPr>
          <p:cNvPr id="19" name="Picture 18" descr="A picture containing logo&#10;&#10;Description automatically generated">
            <a:extLst>
              <a:ext uri="{FF2B5EF4-FFF2-40B4-BE49-F238E27FC236}">
                <a16:creationId xmlns:a16="http://schemas.microsoft.com/office/drawing/2014/main" id="{BAEF1321-66FD-6E42-AB34-B2BDC690B718}"/>
              </a:ext>
            </a:extLst>
          </p:cNvPr>
          <p:cNvPicPr>
            <a:picLocks noChangeAspect="1"/>
          </p:cNvPicPr>
          <p:nvPr/>
        </p:nvPicPr>
        <p:blipFill>
          <a:blip r:embed="rId6"/>
          <a:stretch>
            <a:fillRect/>
          </a:stretch>
        </p:blipFill>
        <p:spPr>
          <a:xfrm>
            <a:off x="6433183" y="653201"/>
            <a:ext cx="744627" cy="744627"/>
          </a:xfrm>
          <a:prstGeom prst="rect">
            <a:avLst/>
          </a:prstGeom>
        </p:spPr>
      </p:pic>
      <p:pic>
        <p:nvPicPr>
          <p:cNvPr id="21" name="Picture 20" descr="Graphical user interface, application, icon&#10;&#10;Description automatically generated">
            <a:extLst>
              <a:ext uri="{FF2B5EF4-FFF2-40B4-BE49-F238E27FC236}">
                <a16:creationId xmlns:a16="http://schemas.microsoft.com/office/drawing/2014/main" id="{25430F8C-8DBC-9441-894F-22047046D9C7}"/>
              </a:ext>
            </a:extLst>
          </p:cNvPr>
          <p:cNvPicPr>
            <a:picLocks noChangeAspect="1"/>
          </p:cNvPicPr>
          <p:nvPr/>
        </p:nvPicPr>
        <p:blipFill>
          <a:blip r:embed="rId7"/>
          <a:stretch>
            <a:fillRect/>
          </a:stretch>
        </p:blipFill>
        <p:spPr>
          <a:xfrm>
            <a:off x="7257205" y="1312177"/>
            <a:ext cx="744627" cy="744627"/>
          </a:xfrm>
          <a:prstGeom prst="rect">
            <a:avLst/>
          </a:prstGeom>
        </p:spPr>
      </p:pic>
      <p:pic>
        <p:nvPicPr>
          <p:cNvPr id="23" name="Picture 22" descr="A picture containing shape&#10;&#10;Description automatically generated">
            <a:extLst>
              <a:ext uri="{FF2B5EF4-FFF2-40B4-BE49-F238E27FC236}">
                <a16:creationId xmlns:a16="http://schemas.microsoft.com/office/drawing/2014/main" id="{5347F73D-4723-1A4B-948E-E8C0FBEDC760}"/>
              </a:ext>
            </a:extLst>
          </p:cNvPr>
          <p:cNvPicPr>
            <a:picLocks noChangeAspect="1"/>
          </p:cNvPicPr>
          <p:nvPr/>
        </p:nvPicPr>
        <p:blipFill>
          <a:blip r:embed="rId8"/>
          <a:stretch>
            <a:fillRect/>
          </a:stretch>
        </p:blipFill>
        <p:spPr>
          <a:xfrm>
            <a:off x="4466616" y="2446915"/>
            <a:ext cx="744626" cy="744626"/>
          </a:xfrm>
          <a:prstGeom prst="rect">
            <a:avLst/>
          </a:prstGeom>
        </p:spPr>
      </p:pic>
      <p:pic>
        <p:nvPicPr>
          <p:cNvPr id="25" name="Picture 24" descr="A picture containing table&#10;&#10;Description automatically generated">
            <a:extLst>
              <a:ext uri="{FF2B5EF4-FFF2-40B4-BE49-F238E27FC236}">
                <a16:creationId xmlns:a16="http://schemas.microsoft.com/office/drawing/2014/main" id="{1671D01A-F4CD-8845-A1BD-C013E78DF700}"/>
              </a:ext>
            </a:extLst>
          </p:cNvPr>
          <p:cNvPicPr>
            <a:picLocks noChangeAspect="1"/>
          </p:cNvPicPr>
          <p:nvPr/>
        </p:nvPicPr>
        <p:blipFill>
          <a:blip r:embed="rId9"/>
          <a:stretch>
            <a:fillRect/>
          </a:stretch>
        </p:blipFill>
        <p:spPr>
          <a:xfrm>
            <a:off x="5000455" y="3056130"/>
            <a:ext cx="744626" cy="744626"/>
          </a:xfrm>
          <a:prstGeom prst="rect">
            <a:avLst/>
          </a:prstGeom>
        </p:spPr>
      </p:pic>
      <p:pic>
        <p:nvPicPr>
          <p:cNvPr id="27" name="Picture 26" descr="Icon&#10;&#10;Description automatically generated">
            <a:extLst>
              <a:ext uri="{FF2B5EF4-FFF2-40B4-BE49-F238E27FC236}">
                <a16:creationId xmlns:a16="http://schemas.microsoft.com/office/drawing/2014/main" id="{18BD80A6-7789-E44B-90EF-EF2C07B5E333}"/>
              </a:ext>
            </a:extLst>
          </p:cNvPr>
          <p:cNvPicPr>
            <a:picLocks noChangeAspect="1"/>
          </p:cNvPicPr>
          <p:nvPr/>
        </p:nvPicPr>
        <p:blipFill>
          <a:blip r:embed="rId10"/>
          <a:stretch>
            <a:fillRect/>
          </a:stretch>
        </p:blipFill>
        <p:spPr>
          <a:xfrm>
            <a:off x="5883266" y="3455518"/>
            <a:ext cx="791308" cy="791308"/>
          </a:xfrm>
          <a:prstGeom prst="rect">
            <a:avLst/>
          </a:prstGeom>
        </p:spPr>
      </p:pic>
      <p:pic>
        <p:nvPicPr>
          <p:cNvPr id="29" name="Picture 28" descr="Icon&#10;&#10;Description automatically generated">
            <a:extLst>
              <a:ext uri="{FF2B5EF4-FFF2-40B4-BE49-F238E27FC236}">
                <a16:creationId xmlns:a16="http://schemas.microsoft.com/office/drawing/2014/main" id="{F2E2ADD7-E4CB-6D4F-93F0-EEB6F4D95CA5}"/>
              </a:ext>
            </a:extLst>
          </p:cNvPr>
          <p:cNvPicPr>
            <a:picLocks noChangeAspect="1"/>
          </p:cNvPicPr>
          <p:nvPr/>
        </p:nvPicPr>
        <p:blipFill>
          <a:blip r:embed="rId11"/>
          <a:stretch>
            <a:fillRect/>
          </a:stretch>
        </p:blipFill>
        <p:spPr>
          <a:xfrm>
            <a:off x="5902607" y="4430446"/>
            <a:ext cx="778452" cy="778452"/>
          </a:xfrm>
          <a:prstGeom prst="rect">
            <a:avLst/>
          </a:prstGeom>
        </p:spPr>
      </p:pic>
      <p:pic>
        <p:nvPicPr>
          <p:cNvPr id="31" name="Picture 30" descr="Icon&#10;&#10;Description automatically generated">
            <a:extLst>
              <a:ext uri="{FF2B5EF4-FFF2-40B4-BE49-F238E27FC236}">
                <a16:creationId xmlns:a16="http://schemas.microsoft.com/office/drawing/2014/main" id="{4A179B63-0FDA-3F44-A769-DD96A94CACCB}"/>
              </a:ext>
            </a:extLst>
          </p:cNvPr>
          <p:cNvPicPr>
            <a:picLocks noChangeAspect="1"/>
          </p:cNvPicPr>
          <p:nvPr/>
        </p:nvPicPr>
        <p:blipFill>
          <a:blip r:embed="rId12"/>
          <a:stretch>
            <a:fillRect/>
          </a:stretch>
        </p:blipFill>
        <p:spPr>
          <a:xfrm>
            <a:off x="5889750" y="5250515"/>
            <a:ext cx="791308" cy="791308"/>
          </a:xfrm>
          <a:prstGeom prst="rect">
            <a:avLst/>
          </a:prstGeom>
        </p:spPr>
      </p:pic>
      <p:pic>
        <p:nvPicPr>
          <p:cNvPr id="34" name="Picture 33" descr="A picture containing icon&#10;&#10;Description automatically generated">
            <a:extLst>
              <a:ext uri="{FF2B5EF4-FFF2-40B4-BE49-F238E27FC236}">
                <a16:creationId xmlns:a16="http://schemas.microsoft.com/office/drawing/2014/main" id="{BD67AA7F-B61E-0547-A708-E747A33FCEE7}"/>
              </a:ext>
            </a:extLst>
          </p:cNvPr>
          <p:cNvPicPr>
            <a:picLocks noChangeAspect="1"/>
          </p:cNvPicPr>
          <p:nvPr/>
        </p:nvPicPr>
        <p:blipFill>
          <a:blip r:embed="rId13"/>
          <a:stretch>
            <a:fillRect/>
          </a:stretch>
        </p:blipFill>
        <p:spPr>
          <a:xfrm>
            <a:off x="7075452" y="2669730"/>
            <a:ext cx="807693" cy="807693"/>
          </a:xfrm>
          <a:prstGeom prst="rect">
            <a:avLst/>
          </a:prstGeom>
        </p:spPr>
      </p:pic>
      <p:pic>
        <p:nvPicPr>
          <p:cNvPr id="36" name="Picture 35" descr="Text&#10;&#10;Description automatically generated with low confidence">
            <a:extLst>
              <a:ext uri="{FF2B5EF4-FFF2-40B4-BE49-F238E27FC236}">
                <a16:creationId xmlns:a16="http://schemas.microsoft.com/office/drawing/2014/main" id="{832E76C3-57EF-DC4B-803B-D766E0A39EEC}"/>
              </a:ext>
            </a:extLst>
          </p:cNvPr>
          <p:cNvPicPr>
            <a:picLocks noChangeAspect="1"/>
          </p:cNvPicPr>
          <p:nvPr/>
        </p:nvPicPr>
        <p:blipFill>
          <a:blip r:embed="rId14"/>
          <a:stretch>
            <a:fillRect/>
          </a:stretch>
        </p:blipFill>
        <p:spPr>
          <a:xfrm>
            <a:off x="8738106" y="3941624"/>
            <a:ext cx="788353" cy="788353"/>
          </a:xfrm>
          <a:prstGeom prst="rect">
            <a:avLst/>
          </a:prstGeom>
        </p:spPr>
      </p:pic>
      <p:pic>
        <p:nvPicPr>
          <p:cNvPr id="38" name="Picture 37" descr="A picture containing icon&#10;&#10;Description automatically generated">
            <a:extLst>
              <a:ext uri="{FF2B5EF4-FFF2-40B4-BE49-F238E27FC236}">
                <a16:creationId xmlns:a16="http://schemas.microsoft.com/office/drawing/2014/main" id="{D37F580E-4285-2D4F-9D42-AF87954F32E6}"/>
              </a:ext>
            </a:extLst>
          </p:cNvPr>
          <p:cNvPicPr>
            <a:picLocks noChangeAspect="1"/>
          </p:cNvPicPr>
          <p:nvPr/>
        </p:nvPicPr>
        <p:blipFill>
          <a:blip r:embed="rId15"/>
          <a:stretch>
            <a:fillRect/>
          </a:stretch>
        </p:blipFill>
        <p:spPr>
          <a:xfrm>
            <a:off x="7889363" y="5208898"/>
            <a:ext cx="788352" cy="788352"/>
          </a:xfrm>
          <a:prstGeom prst="rect">
            <a:avLst/>
          </a:prstGeom>
        </p:spPr>
      </p:pic>
      <p:pic>
        <p:nvPicPr>
          <p:cNvPr id="40" name="Picture 39" descr="Icon&#10;&#10;Description automatically generated with medium confidence">
            <a:extLst>
              <a:ext uri="{FF2B5EF4-FFF2-40B4-BE49-F238E27FC236}">
                <a16:creationId xmlns:a16="http://schemas.microsoft.com/office/drawing/2014/main" id="{BEC75597-D8E5-2147-9BB9-87970FB7D76C}"/>
              </a:ext>
            </a:extLst>
          </p:cNvPr>
          <p:cNvPicPr>
            <a:picLocks noChangeAspect="1"/>
          </p:cNvPicPr>
          <p:nvPr/>
        </p:nvPicPr>
        <p:blipFill>
          <a:blip r:embed="rId16"/>
          <a:stretch>
            <a:fillRect/>
          </a:stretch>
        </p:blipFill>
        <p:spPr>
          <a:xfrm>
            <a:off x="3547764" y="2971145"/>
            <a:ext cx="744626" cy="744626"/>
          </a:xfrm>
          <a:prstGeom prst="rect">
            <a:avLst/>
          </a:prstGeom>
        </p:spPr>
      </p:pic>
      <p:pic>
        <p:nvPicPr>
          <p:cNvPr id="42" name="Picture 41" descr="Text&#10;&#10;Description automatically generated">
            <a:extLst>
              <a:ext uri="{FF2B5EF4-FFF2-40B4-BE49-F238E27FC236}">
                <a16:creationId xmlns:a16="http://schemas.microsoft.com/office/drawing/2014/main" id="{70FB8BD9-22BA-3740-B457-B8D21901897B}"/>
              </a:ext>
            </a:extLst>
          </p:cNvPr>
          <p:cNvPicPr>
            <a:picLocks noChangeAspect="1"/>
          </p:cNvPicPr>
          <p:nvPr/>
        </p:nvPicPr>
        <p:blipFill>
          <a:blip r:embed="rId17"/>
          <a:stretch>
            <a:fillRect/>
          </a:stretch>
        </p:blipFill>
        <p:spPr>
          <a:xfrm>
            <a:off x="3067217" y="3816991"/>
            <a:ext cx="744179" cy="744179"/>
          </a:xfrm>
          <a:prstGeom prst="rect">
            <a:avLst/>
          </a:prstGeom>
        </p:spPr>
      </p:pic>
      <p:pic>
        <p:nvPicPr>
          <p:cNvPr id="44" name="Picture 43" descr="Icon&#10;&#10;Description automatically generated">
            <a:extLst>
              <a:ext uri="{FF2B5EF4-FFF2-40B4-BE49-F238E27FC236}">
                <a16:creationId xmlns:a16="http://schemas.microsoft.com/office/drawing/2014/main" id="{1BA1FC10-1C2C-EA4B-B841-14577FDB94EA}"/>
              </a:ext>
            </a:extLst>
          </p:cNvPr>
          <p:cNvPicPr>
            <a:picLocks noChangeAspect="1"/>
          </p:cNvPicPr>
          <p:nvPr/>
        </p:nvPicPr>
        <p:blipFill>
          <a:blip r:embed="rId18"/>
          <a:stretch>
            <a:fillRect/>
          </a:stretch>
        </p:blipFill>
        <p:spPr>
          <a:xfrm>
            <a:off x="3175968" y="4659104"/>
            <a:ext cx="743592" cy="743592"/>
          </a:xfrm>
          <a:prstGeom prst="rect">
            <a:avLst/>
          </a:prstGeom>
        </p:spPr>
      </p:pic>
      <p:pic>
        <p:nvPicPr>
          <p:cNvPr id="46" name="Picture 45" descr="Icon&#10;&#10;Description automatically generated">
            <a:extLst>
              <a:ext uri="{FF2B5EF4-FFF2-40B4-BE49-F238E27FC236}">
                <a16:creationId xmlns:a16="http://schemas.microsoft.com/office/drawing/2014/main" id="{0415FAED-74E8-5A46-B4F1-C33B01F53508}"/>
              </a:ext>
            </a:extLst>
          </p:cNvPr>
          <p:cNvPicPr>
            <a:picLocks noChangeAspect="1"/>
          </p:cNvPicPr>
          <p:nvPr/>
        </p:nvPicPr>
        <p:blipFill>
          <a:blip r:embed="rId19"/>
          <a:stretch>
            <a:fillRect/>
          </a:stretch>
        </p:blipFill>
        <p:spPr>
          <a:xfrm>
            <a:off x="4093892" y="5348748"/>
            <a:ext cx="743592" cy="743592"/>
          </a:xfrm>
          <a:prstGeom prst="rect">
            <a:avLst/>
          </a:prstGeom>
        </p:spPr>
      </p:pic>
      <p:pic>
        <p:nvPicPr>
          <p:cNvPr id="48" name="Picture 47" descr="A picture containing text, clipart&#10;&#10;Description automatically generated">
            <a:extLst>
              <a:ext uri="{FF2B5EF4-FFF2-40B4-BE49-F238E27FC236}">
                <a16:creationId xmlns:a16="http://schemas.microsoft.com/office/drawing/2014/main" id="{2F1F88D1-B818-0F40-832E-2EFFD1A30B02}"/>
              </a:ext>
            </a:extLst>
          </p:cNvPr>
          <p:cNvPicPr>
            <a:picLocks noChangeAspect="1"/>
          </p:cNvPicPr>
          <p:nvPr/>
        </p:nvPicPr>
        <p:blipFill>
          <a:blip r:embed="rId20"/>
          <a:stretch>
            <a:fillRect/>
          </a:stretch>
        </p:blipFill>
        <p:spPr>
          <a:xfrm>
            <a:off x="4971932" y="5352378"/>
            <a:ext cx="743592" cy="743592"/>
          </a:xfrm>
          <a:prstGeom prst="rect">
            <a:avLst/>
          </a:prstGeom>
        </p:spPr>
      </p:pic>
      <p:sp>
        <p:nvSpPr>
          <p:cNvPr id="2" name="Slide Number Placeholder 1">
            <a:extLst>
              <a:ext uri="{FF2B5EF4-FFF2-40B4-BE49-F238E27FC236}">
                <a16:creationId xmlns:a16="http://schemas.microsoft.com/office/drawing/2014/main" id="{98AF42DA-5950-18D8-A598-E39E4D980ED4}"/>
              </a:ext>
            </a:extLst>
          </p:cNvPr>
          <p:cNvSpPr>
            <a:spLocks noGrp="1"/>
          </p:cNvSpPr>
          <p:nvPr>
            <p:ph type="sldNum" sz="quarter" idx="12"/>
          </p:nvPr>
        </p:nvSpPr>
        <p:spPr/>
        <p:txBody>
          <a:bodyPr/>
          <a:lstStyle/>
          <a:p>
            <a:fld id="{61DC75F0-D3FD-D841-8FDB-E454B9D17276}" type="slidenum">
              <a:rPr lang="en-US" smtClean="0"/>
              <a:t>17</a:t>
            </a:fld>
            <a:endParaRPr lang="en-US"/>
          </a:p>
        </p:txBody>
      </p:sp>
    </p:spTree>
    <p:extLst>
      <p:ext uri="{BB962C8B-B14F-4D97-AF65-F5344CB8AC3E}">
        <p14:creationId xmlns:p14="http://schemas.microsoft.com/office/powerpoint/2010/main" val="3368301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CF05E67-8074-49C7-A40C-DA6FF2ADE95E}"/>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r="-1" b="-1"/>
          <a:stretch/>
        </p:blipFill>
        <p:spPr>
          <a:xfrm>
            <a:off x="20" y="1"/>
            <a:ext cx="12191980" cy="6857999"/>
          </a:xfrm>
          <a:prstGeom prst="rect">
            <a:avLst/>
          </a:prstGeom>
        </p:spPr>
      </p:pic>
      <p:sp>
        <p:nvSpPr>
          <p:cNvPr id="4" name="TextBox 3">
            <a:extLst>
              <a:ext uri="{FF2B5EF4-FFF2-40B4-BE49-F238E27FC236}">
                <a16:creationId xmlns:a16="http://schemas.microsoft.com/office/drawing/2014/main" id="{2658D936-9474-4358-93B8-AAA850C09088}"/>
              </a:ext>
            </a:extLst>
          </p:cNvPr>
          <p:cNvSpPr txBox="1"/>
          <p:nvPr/>
        </p:nvSpPr>
        <p:spPr>
          <a:xfrm>
            <a:off x="1706880" y="231108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i="1" dirty="0">
                <a:solidFill>
                  <a:srgbClr val="FFFFFF"/>
                </a:solidFill>
                <a:ea typeface="+mj-ea"/>
                <a:cs typeface="+mj-cs"/>
              </a:rPr>
              <a:t>How do we achieve the SDGs and ensure no one is left behind?</a:t>
            </a:r>
            <a:endParaRPr lang="en-US" sz="6000" b="1" dirty="0">
              <a:solidFill>
                <a:srgbClr val="FFFFFF"/>
              </a:solidFill>
              <a:ea typeface="+mj-ea"/>
              <a:cs typeface="+mj-cs"/>
            </a:endParaRPr>
          </a:p>
        </p:txBody>
      </p:sp>
      <p:sp>
        <p:nvSpPr>
          <p:cNvPr id="2" name="Slide Number Placeholder 1">
            <a:extLst>
              <a:ext uri="{FF2B5EF4-FFF2-40B4-BE49-F238E27FC236}">
                <a16:creationId xmlns:a16="http://schemas.microsoft.com/office/drawing/2014/main" id="{13FB1937-6BD3-ED63-DED7-1AEF1E8D2EFB}"/>
              </a:ext>
            </a:extLst>
          </p:cNvPr>
          <p:cNvSpPr>
            <a:spLocks noGrp="1"/>
          </p:cNvSpPr>
          <p:nvPr>
            <p:ph type="sldNum" sz="quarter" idx="12"/>
          </p:nvPr>
        </p:nvSpPr>
        <p:spPr/>
        <p:txBody>
          <a:bodyPr/>
          <a:lstStyle/>
          <a:p>
            <a:fld id="{61DC75F0-D3FD-D841-8FDB-E454B9D17276}" type="slidenum">
              <a:rPr lang="en-US" smtClean="0"/>
              <a:t>18</a:t>
            </a:fld>
            <a:endParaRPr lang="en-US"/>
          </a:p>
        </p:txBody>
      </p:sp>
    </p:spTree>
    <p:extLst>
      <p:ext uri="{BB962C8B-B14F-4D97-AF65-F5344CB8AC3E}">
        <p14:creationId xmlns:p14="http://schemas.microsoft.com/office/powerpoint/2010/main" val="84155372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E7B718-E70E-DA4C-B050-DF26A7F98E0B}"/>
              </a:ext>
            </a:extLst>
          </p:cNvPr>
          <p:cNvPicPr>
            <a:picLocks noChangeAspect="1"/>
          </p:cNvPicPr>
          <p:nvPr/>
        </p:nvPicPr>
        <p:blipFill>
          <a:blip r:embed="rId3"/>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0987BB20-9FA7-A646-AB26-EB92620261A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75682" y="1723291"/>
            <a:ext cx="3702659" cy="3904935"/>
          </a:xfrm>
          <a:prstGeom prst="rect">
            <a:avLst/>
          </a:prstGeom>
        </p:spPr>
      </p:pic>
      <p:pic>
        <p:nvPicPr>
          <p:cNvPr id="16" name="Picture 15">
            <a:extLst>
              <a:ext uri="{FF2B5EF4-FFF2-40B4-BE49-F238E27FC236}">
                <a16:creationId xmlns:a16="http://schemas.microsoft.com/office/drawing/2014/main" id="{E881B743-CB0E-B24F-A468-34B2A463C86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19562" y="1723291"/>
            <a:ext cx="3702659" cy="3904935"/>
          </a:xfrm>
          <a:prstGeom prst="rect">
            <a:avLst/>
          </a:prstGeom>
        </p:spPr>
      </p:pic>
      <p:sp>
        <p:nvSpPr>
          <p:cNvPr id="2" name="Rounded Rectangle 1">
            <a:extLst>
              <a:ext uri="{FF2B5EF4-FFF2-40B4-BE49-F238E27FC236}">
                <a16:creationId xmlns:a16="http://schemas.microsoft.com/office/drawing/2014/main" id="{BED6A4C8-A4BC-3F44-B042-B861AD27E519}"/>
              </a:ext>
            </a:extLst>
          </p:cNvPr>
          <p:cNvSpPr/>
          <p:nvPr/>
        </p:nvSpPr>
        <p:spPr>
          <a:xfrm>
            <a:off x="1666562" y="931985"/>
            <a:ext cx="3520900"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18" name="Rounded Rectangle 17">
            <a:extLst>
              <a:ext uri="{FF2B5EF4-FFF2-40B4-BE49-F238E27FC236}">
                <a16:creationId xmlns:a16="http://schemas.microsoft.com/office/drawing/2014/main" id="{D4A39629-B31B-BE49-888B-B54CC58301E1}"/>
              </a:ext>
            </a:extLst>
          </p:cNvPr>
          <p:cNvSpPr/>
          <p:nvPr/>
        </p:nvSpPr>
        <p:spPr>
          <a:xfrm>
            <a:off x="6619562" y="931985"/>
            <a:ext cx="3520900" cy="597877"/>
          </a:xfrm>
          <a:prstGeom prst="roundRect">
            <a:avLst/>
          </a:prstGeom>
          <a:solidFill>
            <a:srgbClr val="3AC6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Google Shape;242;p7">
            <a:extLst>
              <a:ext uri="{FF2B5EF4-FFF2-40B4-BE49-F238E27FC236}">
                <a16:creationId xmlns:a16="http://schemas.microsoft.com/office/drawing/2014/main" id="{C89C7552-FBF4-C443-9475-6CD55F05D179}"/>
              </a:ext>
            </a:extLst>
          </p:cNvPr>
          <p:cNvSpPr txBox="1"/>
          <p:nvPr/>
        </p:nvSpPr>
        <p:spPr>
          <a:xfrm>
            <a:off x="1522927" y="989728"/>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b="1" i="0" u="none" strike="noStrike" cap="none" dirty="0">
                <a:solidFill>
                  <a:schemeClr val="bg1"/>
                </a:solidFill>
                <a:latin typeface="Calibri"/>
                <a:ea typeface="Calibri"/>
                <a:cs typeface="Calibri"/>
                <a:sym typeface="Calibri"/>
              </a:rPr>
              <a:t>The Problem Tree</a:t>
            </a:r>
            <a:endParaRPr sz="1050" dirty="0">
              <a:solidFill>
                <a:schemeClr val="bg1"/>
              </a:solidFill>
            </a:endParaRPr>
          </a:p>
        </p:txBody>
      </p:sp>
      <p:sp>
        <p:nvSpPr>
          <p:cNvPr id="22" name="Google Shape;242;p7">
            <a:extLst>
              <a:ext uri="{FF2B5EF4-FFF2-40B4-BE49-F238E27FC236}">
                <a16:creationId xmlns:a16="http://schemas.microsoft.com/office/drawing/2014/main" id="{7614C270-1495-0942-BC49-21BAC32262A0}"/>
              </a:ext>
            </a:extLst>
          </p:cNvPr>
          <p:cNvSpPr txBox="1"/>
          <p:nvPr/>
        </p:nvSpPr>
        <p:spPr>
          <a:xfrm>
            <a:off x="1493680" y="5741369"/>
            <a:ext cx="3866662"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000" b="1" i="0" u="none" strike="noStrike" cap="none" dirty="0">
                <a:solidFill>
                  <a:srgbClr val="29C7F7"/>
                </a:solidFill>
                <a:latin typeface="Calibri"/>
                <a:ea typeface="Calibri"/>
                <a:cs typeface="Calibri"/>
                <a:sym typeface="Calibri"/>
              </a:rPr>
              <a:t>Negative Statements</a:t>
            </a:r>
            <a:endParaRPr sz="900" dirty="0">
              <a:solidFill>
                <a:srgbClr val="29C7F7"/>
              </a:solidFill>
            </a:endParaRPr>
          </a:p>
        </p:txBody>
      </p:sp>
      <p:sp>
        <p:nvSpPr>
          <p:cNvPr id="23" name="Google Shape;242;p7">
            <a:extLst>
              <a:ext uri="{FF2B5EF4-FFF2-40B4-BE49-F238E27FC236}">
                <a16:creationId xmlns:a16="http://schemas.microsoft.com/office/drawing/2014/main" id="{31081804-39E3-FA4E-AE3C-7D99CC89109D}"/>
              </a:ext>
            </a:extLst>
          </p:cNvPr>
          <p:cNvSpPr txBox="1"/>
          <p:nvPr/>
        </p:nvSpPr>
        <p:spPr>
          <a:xfrm>
            <a:off x="6471099" y="1008462"/>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b="1" i="0" u="none" strike="noStrike" cap="none" dirty="0">
                <a:solidFill>
                  <a:schemeClr val="bg1"/>
                </a:solidFill>
                <a:latin typeface="Calibri"/>
                <a:ea typeface="Calibri"/>
                <a:cs typeface="Calibri"/>
                <a:sym typeface="Calibri"/>
              </a:rPr>
              <a:t>Solutions Tree</a:t>
            </a:r>
            <a:endParaRPr sz="1050" dirty="0">
              <a:solidFill>
                <a:schemeClr val="bg1"/>
              </a:solidFill>
            </a:endParaRPr>
          </a:p>
        </p:txBody>
      </p:sp>
      <p:sp>
        <p:nvSpPr>
          <p:cNvPr id="24" name="Google Shape;242;p7">
            <a:extLst>
              <a:ext uri="{FF2B5EF4-FFF2-40B4-BE49-F238E27FC236}">
                <a16:creationId xmlns:a16="http://schemas.microsoft.com/office/drawing/2014/main" id="{47A1E6F9-C78C-204E-A6A8-D6CE428B1B47}"/>
              </a:ext>
            </a:extLst>
          </p:cNvPr>
          <p:cNvSpPr txBox="1"/>
          <p:nvPr/>
        </p:nvSpPr>
        <p:spPr>
          <a:xfrm>
            <a:off x="6547361" y="5760103"/>
            <a:ext cx="3866662"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000" b="1" i="0" u="none" strike="noStrike" cap="none" dirty="0">
                <a:solidFill>
                  <a:srgbClr val="3AC69D"/>
                </a:solidFill>
                <a:latin typeface="Calibri"/>
                <a:ea typeface="Calibri"/>
                <a:cs typeface="Calibri"/>
                <a:sym typeface="Calibri"/>
              </a:rPr>
              <a:t>Positive Statements</a:t>
            </a:r>
            <a:endParaRPr sz="900" dirty="0">
              <a:solidFill>
                <a:srgbClr val="3AC69D"/>
              </a:solidFill>
            </a:endParaRPr>
          </a:p>
        </p:txBody>
      </p:sp>
      <p:sp>
        <p:nvSpPr>
          <p:cNvPr id="3" name="Up Arrow 2">
            <a:extLst>
              <a:ext uri="{FF2B5EF4-FFF2-40B4-BE49-F238E27FC236}">
                <a16:creationId xmlns:a16="http://schemas.microsoft.com/office/drawing/2014/main" id="{1589DF59-A7E3-D549-AFB0-35B9781CE1A9}"/>
              </a:ext>
            </a:extLst>
          </p:cNvPr>
          <p:cNvSpPr/>
          <p:nvPr/>
        </p:nvSpPr>
        <p:spPr>
          <a:xfrm>
            <a:off x="949569" y="2934032"/>
            <a:ext cx="228600" cy="2411692"/>
          </a:xfrm>
          <a:prstGeom prst="upArrow">
            <a:avLst/>
          </a:prstGeom>
          <a:solidFill>
            <a:srgbClr val="29C7F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Google Shape;242;p7">
            <a:extLst>
              <a:ext uri="{FF2B5EF4-FFF2-40B4-BE49-F238E27FC236}">
                <a16:creationId xmlns:a16="http://schemas.microsoft.com/office/drawing/2014/main" id="{5F1E3283-60A1-E54E-879F-A15848A8D14D}"/>
              </a:ext>
            </a:extLst>
          </p:cNvPr>
          <p:cNvSpPr txBox="1"/>
          <p:nvPr/>
        </p:nvSpPr>
        <p:spPr>
          <a:xfrm>
            <a:off x="263258" y="2459547"/>
            <a:ext cx="1613799"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latin typeface="Calibri"/>
                <a:ea typeface="Calibri"/>
                <a:cs typeface="Calibri"/>
                <a:sym typeface="Calibri"/>
              </a:rPr>
              <a:t>Effect</a:t>
            </a:r>
            <a:endParaRPr sz="800" dirty="0"/>
          </a:p>
        </p:txBody>
      </p:sp>
      <p:sp>
        <p:nvSpPr>
          <p:cNvPr id="26" name="Google Shape;242;p7">
            <a:extLst>
              <a:ext uri="{FF2B5EF4-FFF2-40B4-BE49-F238E27FC236}">
                <a16:creationId xmlns:a16="http://schemas.microsoft.com/office/drawing/2014/main" id="{8C7F864F-CE53-5244-B0E8-3706138479F2}"/>
              </a:ext>
            </a:extLst>
          </p:cNvPr>
          <p:cNvSpPr txBox="1"/>
          <p:nvPr/>
        </p:nvSpPr>
        <p:spPr>
          <a:xfrm>
            <a:off x="250732" y="5488950"/>
            <a:ext cx="1613799"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latin typeface="Calibri"/>
                <a:ea typeface="Calibri"/>
                <a:cs typeface="Calibri"/>
                <a:sym typeface="Calibri"/>
              </a:rPr>
              <a:t>Causes</a:t>
            </a:r>
            <a:endParaRPr sz="800" dirty="0"/>
          </a:p>
        </p:txBody>
      </p:sp>
      <p:sp>
        <p:nvSpPr>
          <p:cNvPr id="27" name="Up Arrow 26">
            <a:extLst>
              <a:ext uri="{FF2B5EF4-FFF2-40B4-BE49-F238E27FC236}">
                <a16:creationId xmlns:a16="http://schemas.microsoft.com/office/drawing/2014/main" id="{E67DC3A8-1088-DD4C-8551-9CD4F427CD67}"/>
              </a:ext>
            </a:extLst>
          </p:cNvPr>
          <p:cNvSpPr/>
          <p:nvPr/>
        </p:nvSpPr>
        <p:spPr>
          <a:xfrm>
            <a:off x="10826773" y="2934032"/>
            <a:ext cx="228600" cy="2411692"/>
          </a:xfrm>
          <a:prstGeom prst="upArrow">
            <a:avLst/>
          </a:prstGeom>
          <a:solidFill>
            <a:srgbClr val="3AC69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Google Shape;242;p7">
            <a:extLst>
              <a:ext uri="{FF2B5EF4-FFF2-40B4-BE49-F238E27FC236}">
                <a16:creationId xmlns:a16="http://schemas.microsoft.com/office/drawing/2014/main" id="{77D382EF-7E1E-B64D-B797-ACA4B364A64C}"/>
              </a:ext>
            </a:extLst>
          </p:cNvPr>
          <p:cNvSpPr txBox="1"/>
          <p:nvPr/>
        </p:nvSpPr>
        <p:spPr>
          <a:xfrm>
            <a:off x="10140462" y="2459547"/>
            <a:ext cx="1613799"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latin typeface="Calibri"/>
                <a:ea typeface="Calibri"/>
                <a:cs typeface="Calibri"/>
                <a:sym typeface="Calibri"/>
              </a:rPr>
              <a:t>Ends</a:t>
            </a:r>
            <a:endParaRPr sz="800" dirty="0"/>
          </a:p>
        </p:txBody>
      </p:sp>
      <p:sp>
        <p:nvSpPr>
          <p:cNvPr id="29" name="Google Shape;242;p7">
            <a:extLst>
              <a:ext uri="{FF2B5EF4-FFF2-40B4-BE49-F238E27FC236}">
                <a16:creationId xmlns:a16="http://schemas.microsoft.com/office/drawing/2014/main" id="{42C74FF5-D95E-DA49-8737-C4898BB2C03E}"/>
              </a:ext>
            </a:extLst>
          </p:cNvPr>
          <p:cNvSpPr txBox="1"/>
          <p:nvPr/>
        </p:nvSpPr>
        <p:spPr>
          <a:xfrm>
            <a:off x="10127936" y="5488950"/>
            <a:ext cx="1613799"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latin typeface="Calibri"/>
                <a:ea typeface="Calibri"/>
                <a:cs typeface="Calibri"/>
                <a:sym typeface="Calibri"/>
              </a:rPr>
              <a:t>Means</a:t>
            </a:r>
            <a:endParaRPr sz="800" dirty="0"/>
          </a:p>
        </p:txBody>
      </p:sp>
      <p:sp>
        <p:nvSpPr>
          <p:cNvPr id="4" name="Slide Number Placeholder 3">
            <a:extLst>
              <a:ext uri="{FF2B5EF4-FFF2-40B4-BE49-F238E27FC236}">
                <a16:creationId xmlns:a16="http://schemas.microsoft.com/office/drawing/2014/main" id="{3A45698F-9BD9-CC4D-14DC-B0F7AFDA56C2}"/>
              </a:ext>
            </a:extLst>
          </p:cNvPr>
          <p:cNvSpPr>
            <a:spLocks noGrp="1"/>
          </p:cNvSpPr>
          <p:nvPr>
            <p:ph type="sldNum" sz="quarter" idx="12"/>
          </p:nvPr>
        </p:nvSpPr>
        <p:spPr/>
        <p:txBody>
          <a:bodyPr/>
          <a:lstStyle/>
          <a:p>
            <a:fld id="{61DC75F0-D3FD-D841-8FDB-E454B9D17276}" type="slidenum">
              <a:rPr lang="en-US" smtClean="0"/>
              <a:t>19</a:t>
            </a:fld>
            <a:endParaRPr lang="en-US"/>
          </a:p>
        </p:txBody>
      </p:sp>
    </p:spTree>
    <p:extLst>
      <p:ext uri="{BB962C8B-B14F-4D97-AF65-F5344CB8AC3E}">
        <p14:creationId xmlns:p14="http://schemas.microsoft.com/office/powerpoint/2010/main" val="82799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108204"/>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506503" y="1628708"/>
            <a:ext cx="10907167" cy="1254511"/>
          </a:xfrm>
          <a:prstGeom prst="rect">
            <a:avLst/>
          </a:prstGeom>
        </p:spPr>
        <p:txBody>
          <a:bodyPr wrap="square">
            <a:spAutoFit/>
          </a:bodyPr>
          <a:lstStyle/>
          <a:p>
            <a:pPr algn="thaiDist">
              <a:lnSpc>
                <a:spcPct val="120000"/>
              </a:lnSpc>
            </a:pPr>
            <a:r>
              <a:rPr lang="en-US" sz="1600" b="1" dirty="0">
                <a:solidFill>
                  <a:srgbClr val="262626"/>
                </a:solidFill>
              </a:rPr>
              <a:t>The workshop aims to analyze the indivisible whole of the United Nations Sustainable Development Goals, understand the nature of the interlinkages, and then provide practical and user-friendly tools to help achieve the goals. The workshop will focus students on transformative thinking, momentum, and action through the utilization of framing tools that help identify, define, and solve for the greater sustainability challenges of our time.  </a:t>
            </a: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462601"/>
            <a:ext cx="11371732" cy="148010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TextBox 33">
            <a:extLst>
              <a:ext uri="{FF2B5EF4-FFF2-40B4-BE49-F238E27FC236}">
                <a16:creationId xmlns:a16="http://schemas.microsoft.com/office/drawing/2014/main" id="{C098EEBB-9906-934A-AAC3-1F3847C7F9B7}"/>
              </a:ext>
            </a:extLst>
          </p:cNvPr>
          <p:cNvSpPr txBox="1"/>
          <p:nvPr/>
        </p:nvSpPr>
        <p:spPr>
          <a:xfrm>
            <a:off x="2794680" y="294106"/>
            <a:ext cx="6791279" cy="584775"/>
          </a:xfrm>
          <a:prstGeom prst="rect">
            <a:avLst/>
          </a:prstGeom>
          <a:noFill/>
        </p:spPr>
        <p:txBody>
          <a:bodyPr wrap="square" rtlCol="0">
            <a:spAutoFit/>
          </a:bodyPr>
          <a:lstStyle/>
          <a:p>
            <a:pPr algn="ctr"/>
            <a:r>
              <a:rPr lang="en-US" sz="3200" b="1" dirty="0">
                <a:solidFill>
                  <a:schemeClr val="bg1"/>
                </a:solidFill>
              </a:rPr>
              <a:t>Workshop Prep &amp; Objectives</a:t>
            </a:r>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grpSp>
        <p:nvGrpSpPr>
          <p:cNvPr id="9" name="Group 8">
            <a:extLst>
              <a:ext uri="{FF2B5EF4-FFF2-40B4-BE49-F238E27FC236}">
                <a16:creationId xmlns:a16="http://schemas.microsoft.com/office/drawing/2014/main" id="{5E5CEC13-4F72-87BC-D9DF-A33EC9698C48}"/>
              </a:ext>
            </a:extLst>
          </p:cNvPr>
          <p:cNvGrpSpPr/>
          <p:nvPr/>
        </p:nvGrpSpPr>
        <p:grpSpPr>
          <a:xfrm>
            <a:off x="712180" y="4586227"/>
            <a:ext cx="443210" cy="427913"/>
            <a:chOff x="663222" y="3355931"/>
            <a:chExt cx="443210" cy="427913"/>
          </a:xfrm>
        </p:grpSpPr>
        <p:sp>
          <p:nvSpPr>
            <p:cNvPr id="10" name="Oval 9">
              <a:extLst>
                <a:ext uri="{FF2B5EF4-FFF2-40B4-BE49-F238E27FC236}">
                  <a16:creationId xmlns:a16="http://schemas.microsoft.com/office/drawing/2014/main" id="{FDB79BEE-9F05-5AC4-0CCB-553BB49724AA}"/>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3067E27E-E84A-4317-DBE0-EC212FEE34E1}"/>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Rectangle 11">
              <a:extLst>
                <a:ext uri="{FF2B5EF4-FFF2-40B4-BE49-F238E27FC236}">
                  <a16:creationId xmlns:a16="http://schemas.microsoft.com/office/drawing/2014/main" id="{FBD07FB5-B631-3CE0-43D3-39B896FA2D3B}"/>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14" name="Rectangle 13">
            <a:extLst>
              <a:ext uri="{FF2B5EF4-FFF2-40B4-BE49-F238E27FC236}">
                <a16:creationId xmlns:a16="http://schemas.microsoft.com/office/drawing/2014/main" id="{72AC7058-8F80-94D7-3F28-D74F03195D33}"/>
              </a:ext>
            </a:extLst>
          </p:cNvPr>
          <p:cNvSpPr/>
          <p:nvPr/>
        </p:nvSpPr>
        <p:spPr>
          <a:xfrm>
            <a:off x="1228656" y="3287271"/>
            <a:ext cx="9734687" cy="1067343"/>
          </a:xfrm>
          <a:prstGeom prst="rect">
            <a:avLst/>
          </a:prstGeom>
        </p:spPr>
        <p:txBody>
          <a:bodyPr wrap="square">
            <a:spAutoFit/>
          </a:bodyPr>
          <a:lstStyle/>
          <a:p>
            <a:pPr algn="thaiDist">
              <a:lnSpc>
                <a:spcPct val="120000"/>
              </a:lnSpc>
            </a:pPr>
            <a:r>
              <a:rPr lang="en-US" b="1" dirty="0">
                <a:solidFill>
                  <a:srgbClr val="262626"/>
                </a:solidFill>
              </a:rPr>
              <a:t>Display the lesson slides for the class and create a discussion about what they already know about the UN SDGs and introduce key framing tools to identify and define problems and their solutions. </a:t>
            </a:r>
            <a:r>
              <a:rPr lang="en-US" dirty="0">
                <a:solidFill>
                  <a:srgbClr val="262626"/>
                </a:solidFill>
              </a:rPr>
              <a:t>Ask students the guiding questions in the PowerPoint slide notes.</a:t>
            </a:r>
          </a:p>
        </p:txBody>
      </p:sp>
      <p:grpSp>
        <p:nvGrpSpPr>
          <p:cNvPr id="15" name="Group 14">
            <a:extLst>
              <a:ext uri="{FF2B5EF4-FFF2-40B4-BE49-F238E27FC236}">
                <a16:creationId xmlns:a16="http://schemas.microsoft.com/office/drawing/2014/main" id="{4478D716-B85F-88A3-AFD7-D0568C12D351}"/>
              </a:ext>
            </a:extLst>
          </p:cNvPr>
          <p:cNvGrpSpPr/>
          <p:nvPr/>
        </p:nvGrpSpPr>
        <p:grpSpPr>
          <a:xfrm>
            <a:off x="712256" y="3300532"/>
            <a:ext cx="443210" cy="427913"/>
            <a:chOff x="663222" y="3355931"/>
            <a:chExt cx="443210" cy="427913"/>
          </a:xfrm>
        </p:grpSpPr>
        <p:sp>
          <p:nvSpPr>
            <p:cNvPr id="16" name="Oval 15">
              <a:extLst>
                <a:ext uri="{FF2B5EF4-FFF2-40B4-BE49-F238E27FC236}">
                  <a16:creationId xmlns:a16="http://schemas.microsoft.com/office/drawing/2014/main" id="{7B16B6D5-D78A-B0D5-46F5-CD4C5F9F9D8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Oval 16">
              <a:extLst>
                <a:ext uri="{FF2B5EF4-FFF2-40B4-BE49-F238E27FC236}">
                  <a16:creationId xmlns:a16="http://schemas.microsoft.com/office/drawing/2014/main" id="{5A480FFF-4780-B5F0-2AC2-E21D80F756F7}"/>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Rectangle 17">
              <a:extLst>
                <a:ext uri="{FF2B5EF4-FFF2-40B4-BE49-F238E27FC236}">
                  <a16:creationId xmlns:a16="http://schemas.microsoft.com/office/drawing/2014/main" id="{E80940E8-22E6-C80E-6992-707F8FFD6958}"/>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grpSp>
      <p:sp>
        <p:nvSpPr>
          <p:cNvPr id="19" name="Rectangle 18">
            <a:extLst>
              <a:ext uri="{FF2B5EF4-FFF2-40B4-BE49-F238E27FC236}">
                <a16:creationId xmlns:a16="http://schemas.microsoft.com/office/drawing/2014/main" id="{9257F564-7545-F606-351E-54D5A87E1445}"/>
              </a:ext>
            </a:extLst>
          </p:cNvPr>
          <p:cNvSpPr/>
          <p:nvPr/>
        </p:nvSpPr>
        <p:spPr>
          <a:xfrm>
            <a:off x="1267916" y="4533739"/>
            <a:ext cx="9734687" cy="1067343"/>
          </a:xfrm>
          <a:prstGeom prst="rect">
            <a:avLst/>
          </a:prstGeom>
        </p:spPr>
        <p:txBody>
          <a:bodyPr wrap="square">
            <a:spAutoFit/>
          </a:bodyPr>
          <a:lstStyle/>
          <a:p>
            <a:pPr algn="thaiDist">
              <a:lnSpc>
                <a:spcPct val="120000"/>
              </a:lnSpc>
            </a:pPr>
            <a:r>
              <a:rPr lang="en-US" dirty="0"/>
              <a:t>The workshop activity is best to do on a </a:t>
            </a:r>
            <a:r>
              <a:rPr lang="en-US" b="1" dirty="0"/>
              <a:t>large whiteboard or a posterboard using sticky notes and</a:t>
            </a:r>
            <a:r>
              <a:rPr lang="en-US" dirty="0"/>
              <a:t> can easily be displayed to allow for groups to work together in an open discussion.</a:t>
            </a:r>
          </a:p>
          <a:p>
            <a:pPr algn="thaiDist">
              <a:lnSpc>
                <a:spcPct val="120000"/>
              </a:lnSpc>
            </a:pPr>
            <a:endParaRPr lang="en-US" dirty="0">
              <a:solidFill>
                <a:srgbClr val="262626"/>
              </a:solidFill>
            </a:endParaRPr>
          </a:p>
        </p:txBody>
      </p:sp>
      <p:sp>
        <p:nvSpPr>
          <p:cNvPr id="20" name="TextBox 19">
            <a:extLst>
              <a:ext uri="{FF2B5EF4-FFF2-40B4-BE49-F238E27FC236}">
                <a16:creationId xmlns:a16="http://schemas.microsoft.com/office/drawing/2014/main" id="{870443D5-F53C-B910-E5A0-AB1541127325}"/>
              </a:ext>
            </a:extLst>
          </p:cNvPr>
          <p:cNvSpPr txBox="1"/>
          <p:nvPr/>
        </p:nvSpPr>
        <p:spPr>
          <a:xfrm>
            <a:off x="1314196" y="5548982"/>
            <a:ext cx="9563605" cy="1067343"/>
          </a:xfrm>
          <a:prstGeom prst="rect">
            <a:avLst/>
          </a:prstGeom>
          <a:noFill/>
        </p:spPr>
        <p:txBody>
          <a:bodyPr wrap="square" rtlCol="0">
            <a:spAutoFit/>
          </a:bodyPr>
          <a:lstStyle/>
          <a:p>
            <a:pPr algn="thaiDist">
              <a:lnSpc>
                <a:spcPct val="120000"/>
              </a:lnSpc>
            </a:pPr>
            <a:r>
              <a:rPr lang="en-US" b="1" dirty="0">
                <a:solidFill>
                  <a:srgbClr val="262626"/>
                </a:solidFill>
              </a:rPr>
              <a:t>Follow the instructions </a:t>
            </a:r>
            <a:r>
              <a:rPr lang="en-US" dirty="0">
                <a:solidFill>
                  <a:srgbClr val="262626"/>
                </a:solidFill>
              </a:rPr>
              <a:t>in the lesson on how to create a problem/solutions tree and how the situation relates to the SDGs. The slide notes at the bottom of each slide will have instructions on how to create the problem/solutions tree. </a:t>
            </a:r>
          </a:p>
        </p:txBody>
      </p:sp>
      <p:grpSp>
        <p:nvGrpSpPr>
          <p:cNvPr id="22" name="Group 21">
            <a:extLst>
              <a:ext uri="{FF2B5EF4-FFF2-40B4-BE49-F238E27FC236}">
                <a16:creationId xmlns:a16="http://schemas.microsoft.com/office/drawing/2014/main" id="{92FDCB1C-543A-F655-612D-629CAC1391BE}"/>
              </a:ext>
            </a:extLst>
          </p:cNvPr>
          <p:cNvGrpSpPr/>
          <p:nvPr/>
        </p:nvGrpSpPr>
        <p:grpSpPr>
          <a:xfrm>
            <a:off x="728635" y="5548861"/>
            <a:ext cx="443210" cy="427913"/>
            <a:chOff x="663222" y="3355931"/>
            <a:chExt cx="443210" cy="427913"/>
          </a:xfrm>
        </p:grpSpPr>
        <p:sp>
          <p:nvSpPr>
            <p:cNvPr id="23" name="Oval 22">
              <a:extLst>
                <a:ext uri="{FF2B5EF4-FFF2-40B4-BE49-F238E27FC236}">
                  <a16:creationId xmlns:a16="http://schemas.microsoft.com/office/drawing/2014/main" id="{82F847A7-5433-42DF-46B4-738F72A780AF}"/>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Oval 23">
              <a:extLst>
                <a:ext uri="{FF2B5EF4-FFF2-40B4-BE49-F238E27FC236}">
                  <a16:creationId xmlns:a16="http://schemas.microsoft.com/office/drawing/2014/main" id="{2F9A8BA4-D78C-4E92-F638-58983B0C788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Rectangle 24">
              <a:extLst>
                <a:ext uri="{FF2B5EF4-FFF2-40B4-BE49-F238E27FC236}">
                  <a16:creationId xmlns:a16="http://schemas.microsoft.com/office/drawing/2014/main" id="{25CDE0F3-B01F-16AF-82C3-7056D7C2C88F}"/>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2" name="Slide Number Placeholder 1">
            <a:extLst>
              <a:ext uri="{FF2B5EF4-FFF2-40B4-BE49-F238E27FC236}">
                <a16:creationId xmlns:a16="http://schemas.microsoft.com/office/drawing/2014/main" id="{96C09922-505E-359D-B7EC-80E08126D84F}"/>
              </a:ext>
            </a:extLst>
          </p:cNvPr>
          <p:cNvSpPr>
            <a:spLocks noGrp="1"/>
          </p:cNvSpPr>
          <p:nvPr>
            <p:ph type="sldNum" sz="quarter" idx="12"/>
          </p:nvPr>
        </p:nvSpPr>
        <p:spPr/>
        <p:txBody>
          <a:bodyPr/>
          <a:lstStyle/>
          <a:p>
            <a:fld id="{61DC75F0-D3FD-D841-8FDB-E454B9D17276}" type="slidenum">
              <a:rPr lang="en-US" smtClean="0"/>
              <a:t>2</a:t>
            </a:fld>
            <a:endParaRPr lang="en-US"/>
          </a:p>
        </p:txBody>
      </p:sp>
    </p:spTree>
    <p:extLst>
      <p:ext uri="{BB962C8B-B14F-4D97-AF65-F5344CB8AC3E}">
        <p14:creationId xmlns:p14="http://schemas.microsoft.com/office/powerpoint/2010/main" val="2869964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B7C00BC-E411-A540-822C-CD9383D8D1E3}"/>
              </a:ext>
            </a:extLst>
          </p:cNvPr>
          <p:cNvPicPr>
            <a:picLocks noChangeAspect="1"/>
          </p:cNvPicPr>
          <p:nvPr/>
        </p:nvPicPr>
        <p:blipFill>
          <a:blip r:embed="rId3"/>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95DC9AA2-49A4-0A4E-9E20-4E69CCEFAE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92037" y="1296891"/>
            <a:ext cx="3702659" cy="3904935"/>
          </a:xfrm>
          <a:prstGeom prst="rect">
            <a:avLst/>
          </a:prstGeom>
        </p:spPr>
      </p:pic>
      <p:sp>
        <p:nvSpPr>
          <p:cNvPr id="18" name="Rounded Rectangle 17">
            <a:extLst>
              <a:ext uri="{FF2B5EF4-FFF2-40B4-BE49-F238E27FC236}">
                <a16:creationId xmlns:a16="http://schemas.microsoft.com/office/drawing/2014/main" id="{79419F88-804F-A742-B0A1-4AF7E77B106E}"/>
              </a:ext>
            </a:extLst>
          </p:cNvPr>
          <p:cNvSpPr/>
          <p:nvPr/>
        </p:nvSpPr>
        <p:spPr>
          <a:xfrm>
            <a:off x="826101" y="257029"/>
            <a:ext cx="10824031"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19" name="Google Shape;242;p7">
            <a:extLst>
              <a:ext uri="{FF2B5EF4-FFF2-40B4-BE49-F238E27FC236}">
                <a16:creationId xmlns:a16="http://schemas.microsoft.com/office/drawing/2014/main" id="{D37C3A8F-44B8-D045-9A08-DCA2355B136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b="1" i="0" u="none" strike="noStrike" cap="none" dirty="0">
                <a:solidFill>
                  <a:schemeClr val="bg1"/>
                </a:solidFill>
                <a:latin typeface="Calibri"/>
                <a:ea typeface="Calibri"/>
                <a:cs typeface="Calibri"/>
                <a:sym typeface="Calibri"/>
              </a:rPr>
              <a:t>The Problem Tree</a:t>
            </a:r>
            <a:endParaRPr sz="1050" dirty="0">
              <a:solidFill>
                <a:schemeClr val="bg1"/>
              </a:solidFill>
            </a:endParaRPr>
          </a:p>
        </p:txBody>
      </p:sp>
      <p:sp>
        <p:nvSpPr>
          <p:cNvPr id="20" name="Google Shape;242;p7">
            <a:extLst>
              <a:ext uri="{FF2B5EF4-FFF2-40B4-BE49-F238E27FC236}">
                <a16:creationId xmlns:a16="http://schemas.microsoft.com/office/drawing/2014/main" id="{2217EC33-F914-5A4C-B9E6-295B5972B41E}"/>
              </a:ext>
            </a:extLst>
          </p:cNvPr>
          <p:cNvSpPr txBox="1"/>
          <p:nvPr/>
        </p:nvSpPr>
        <p:spPr>
          <a:xfrm>
            <a:off x="1411340" y="6274113"/>
            <a:ext cx="9653551"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000" b="1" i="0" u="none" strike="noStrike" cap="none" dirty="0">
                <a:solidFill>
                  <a:srgbClr val="29C7F7"/>
                </a:solidFill>
                <a:latin typeface="Calibri"/>
                <a:ea typeface="Calibri"/>
                <a:cs typeface="Calibri"/>
                <a:sym typeface="Calibri"/>
              </a:rPr>
              <a:t>Problem Statement (Negative): </a:t>
            </a:r>
            <a:r>
              <a:rPr lang="en-US" sz="2000" b="1" i="0" u="none" strike="noStrike" cap="none" dirty="0">
                <a:latin typeface="Calibri"/>
                <a:ea typeface="Calibri"/>
                <a:cs typeface="Calibri"/>
                <a:sym typeface="Calibri"/>
              </a:rPr>
              <a:t>There is a low rate of recycling.</a:t>
            </a:r>
            <a:endParaRPr sz="900" dirty="0">
              <a:solidFill>
                <a:srgbClr val="29C7F7"/>
              </a:solidFill>
            </a:endParaRPr>
          </a:p>
        </p:txBody>
      </p:sp>
      <p:sp>
        <p:nvSpPr>
          <p:cNvPr id="35" name="Rounded Rectangle 34">
            <a:extLst>
              <a:ext uri="{FF2B5EF4-FFF2-40B4-BE49-F238E27FC236}">
                <a16:creationId xmlns:a16="http://schemas.microsoft.com/office/drawing/2014/main" id="{D33A19F5-7A42-EA43-86D0-AF52C3FE9462}"/>
              </a:ext>
            </a:extLst>
          </p:cNvPr>
          <p:cNvSpPr/>
          <p:nvPr/>
        </p:nvSpPr>
        <p:spPr>
          <a:xfrm>
            <a:off x="981158" y="3151160"/>
            <a:ext cx="3210788" cy="679095"/>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Low rate of recycling </a:t>
            </a:r>
            <a:endParaRPr lang="en-TH" sz="1600" b="1" dirty="0">
              <a:latin typeface="Calibri" panose="020F0502020204030204" pitchFamily="34" charset="0"/>
              <a:cs typeface="Calibri" panose="020F0502020204030204" pitchFamily="34" charset="0"/>
            </a:endParaRPr>
          </a:p>
        </p:txBody>
      </p:sp>
      <p:sp>
        <p:nvSpPr>
          <p:cNvPr id="60" name="Rounded Rectangle 59">
            <a:extLst>
              <a:ext uri="{FF2B5EF4-FFF2-40B4-BE49-F238E27FC236}">
                <a16:creationId xmlns:a16="http://schemas.microsoft.com/office/drawing/2014/main" id="{2AB7C2E8-B726-B649-967C-64F406ACE87C}"/>
              </a:ext>
            </a:extLst>
          </p:cNvPr>
          <p:cNvSpPr/>
          <p:nvPr/>
        </p:nvSpPr>
        <p:spPr>
          <a:xfrm>
            <a:off x="933826" y="4143519"/>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Mismanagement of waste at the source</a:t>
            </a:r>
          </a:p>
        </p:txBody>
      </p:sp>
      <p:sp>
        <p:nvSpPr>
          <p:cNvPr id="61" name="Rounded Rectangle 60">
            <a:extLst>
              <a:ext uri="{FF2B5EF4-FFF2-40B4-BE49-F238E27FC236}">
                <a16:creationId xmlns:a16="http://schemas.microsoft.com/office/drawing/2014/main" id="{B755DAF3-ABA0-3545-AACB-712E89A4CC0E}"/>
              </a:ext>
            </a:extLst>
          </p:cNvPr>
          <p:cNvSpPr/>
          <p:nvPr/>
        </p:nvSpPr>
        <p:spPr>
          <a:xfrm>
            <a:off x="2938870" y="4136615"/>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Government does not fund recycling</a:t>
            </a:r>
          </a:p>
        </p:txBody>
      </p:sp>
      <p:sp>
        <p:nvSpPr>
          <p:cNvPr id="64" name="Rounded Rectangle 63">
            <a:extLst>
              <a:ext uri="{FF2B5EF4-FFF2-40B4-BE49-F238E27FC236}">
                <a16:creationId xmlns:a16="http://schemas.microsoft.com/office/drawing/2014/main" id="{FDA37AC9-459A-8948-A886-B45904870E4B}"/>
              </a:ext>
            </a:extLst>
          </p:cNvPr>
          <p:cNvSpPr/>
          <p:nvPr/>
        </p:nvSpPr>
        <p:spPr>
          <a:xfrm>
            <a:off x="932743" y="5142782"/>
            <a:ext cx="1350289" cy="81806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People do not properly separate waste at home </a:t>
            </a:r>
          </a:p>
        </p:txBody>
      </p:sp>
      <p:sp>
        <p:nvSpPr>
          <p:cNvPr id="65" name="Rounded Rectangle 64">
            <a:extLst>
              <a:ext uri="{FF2B5EF4-FFF2-40B4-BE49-F238E27FC236}">
                <a16:creationId xmlns:a16="http://schemas.microsoft.com/office/drawing/2014/main" id="{E615D2A7-57A0-9441-BB0F-2F7C93F8F81B}"/>
              </a:ext>
            </a:extLst>
          </p:cNvPr>
          <p:cNvSpPr/>
          <p:nvPr/>
        </p:nvSpPr>
        <p:spPr>
          <a:xfrm>
            <a:off x="2937787" y="5135878"/>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Lack of modern recycling infrastructure</a:t>
            </a:r>
          </a:p>
        </p:txBody>
      </p:sp>
      <p:cxnSp>
        <p:nvCxnSpPr>
          <p:cNvPr id="74" name="Straight Arrow Connector 73">
            <a:extLst>
              <a:ext uri="{FF2B5EF4-FFF2-40B4-BE49-F238E27FC236}">
                <a16:creationId xmlns:a16="http://schemas.microsoft.com/office/drawing/2014/main" id="{0BD2EAC6-14CE-2C4F-AFD8-89C8664347F9}"/>
              </a:ext>
            </a:extLst>
          </p:cNvPr>
          <p:cNvCxnSpPr/>
          <p:nvPr/>
        </p:nvCxnSpPr>
        <p:spPr>
          <a:xfrm flipV="1">
            <a:off x="1564513" y="4822614"/>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1E3806F8-D34A-8040-8938-BDAFB7004A2C}"/>
              </a:ext>
            </a:extLst>
          </p:cNvPr>
          <p:cNvCxnSpPr/>
          <p:nvPr/>
        </p:nvCxnSpPr>
        <p:spPr>
          <a:xfrm flipV="1">
            <a:off x="3627334" y="4829518"/>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0A3C4C1-4DA9-0749-B4AF-0248C755985B}"/>
              </a:ext>
            </a:extLst>
          </p:cNvPr>
          <p:cNvCxnSpPr/>
          <p:nvPr/>
        </p:nvCxnSpPr>
        <p:spPr>
          <a:xfrm flipV="1">
            <a:off x="1564513" y="1869146"/>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B77C1FF0-3930-1147-A7D3-54727B3FF375}"/>
              </a:ext>
            </a:extLst>
          </p:cNvPr>
          <p:cNvSpPr/>
          <p:nvPr/>
        </p:nvSpPr>
        <p:spPr>
          <a:xfrm>
            <a:off x="932743" y="1196955"/>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Unknown side effects of human consumption</a:t>
            </a:r>
            <a:endParaRPr lang="en-TH" sz="1200" b="1" dirty="0">
              <a:latin typeface="Calibri" panose="020F0502020204030204" pitchFamily="34" charset="0"/>
              <a:cs typeface="Calibri" panose="020F0502020204030204" pitchFamily="34" charset="0"/>
            </a:endParaRPr>
          </a:p>
        </p:txBody>
      </p:sp>
      <p:sp>
        <p:nvSpPr>
          <p:cNvPr id="38" name="Rounded Rectangle 37">
            <a:extLst>
              <a:ext uri="{FF2B5EF4-FFF2-40B4-BE49-F238E27FC236}">
                <a16:creationId xmlns:a16="http://schemas.microsoft.com/office/drawing/2014/main" id="{81EA22C1-4E05-264D-81D6-5DDB04AC0259}"/>
              </a:ext>
            </a:extLst>
          </p:cNvPr>
          <p:cNvSpPr/>
          <p:nvPr/>
        </p:nvSpPr>
        <p:spPr>
          <a:xfrm>
            <a:off x="933826" y="2163117"/>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Waste enters food chain</a:t>
            </a:r>
            <a:endParaRPr lang="en-TH" sz="1400" b="1" dirty="0">
              <a:latin typeface="Calibri" panose="020F0502020204030204" pitchFamily="34" charset="0"/>
              <a:cs typeface="Calibri" panose="020F0502020204030204" pitchFamily="34" charset="0"/>
            </a:endParaRPr>
          </a:p>
        </p:txBody>
      </p:sp>
      <p:cxnSp>
        <p:nvCxnSpPr>
          <p:cNvPr id="79" name="Straight Arrow Connector 78">
            <a:extLst>
              <a:ext uri="{FF2B5EF4-FFF2-40B4-BE49-F238E27FC236}">
                <a16:creationId xmlns:a16="http://schemas.microsoft.com/office/drawing/2014/main" id="{29397ACA-9390-C64B-B13C-4C44D3BA0E10}"/>
              </a:ext>
            </a:extLst>
          </p:cNvPr>
          <p:cNvCxnSpPr/>
          <p:nvPr/>
        </p:nvCxnSpPr>
        <p:spPr>
          <a:xfrm flipV="1">
            <a:off x="3627334" y="1868515"/>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a:extLst>
              <a:ext uri="{FF2B5EF4-FFF2-40B4-BE49-F238E27FC236}">
                <a16:creationId xmlns:a16="http://schemas.microsoft.com/office/drawing/2014/main" id="{BE454FE7-3762-2949-BD0F-EAD42C668BDC}"/>
              </a:ext>
            </a:extLst>
          </p:cNvPr>
          <p:cNvSpPr/>
          <p:nvPr/>
        </p:nvSpPr>
        <p:spPr>
          <a:xfrm>
            <a:off x="2937787" y="1190051"/>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Threat to ecosystems</a:t>
            </a:r>
            <a:endParaRPr lang="en-TH" sz="1400" b="1" dirty="0">
              <a:latin typeface="Calibri" panose="020F0502020204030204" pitchFamily="34" charset="0"/>
              <a:cs typeface="Calibri" panose="020F0502020204030204" pitchFamily="34" charset="0"/>
            </a:endParaRPr>
          </a:p>
        </p:txBody>
      </p:sp>
      <p:sp>
        <p:nvSpPr>
          <p:cNvPr id="41" name="Rounded Rectangle 40">
            <a:extLst>
              <a:ext uri="{FF2B5EF4-FFF2-40B4-BE49-F238E27FC236}">
                <a16:creationId xmlns:a16="http://schemas.microsoft.com/office/drawing/2014/main" id="{973F5E6F-01E3-FF43-98DB-B3ECABDD8C1F}"/>
              </a:ext>
            </a:extLst>
          </p:cNvPr>
          <p:cNvSpPr/>
          <p:nvPr/>
        </p:nvSpPr>
        <p:spPr>
          <a:xfrm>
            <a:off x="2938870" y="2156213"/>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Increase in waste leaking into the environment</a:t>
            </a:r>
          </a:p>
        </p:txBody>
      </p:sp>
      <p:cxnSp>
        <p:nvCxnSpPr>
          <p:cNvPr id="81" name="Straight Connector 80">
            <a:extLst>
              <a:ext uri="{FF2B5EF4-FFF2-40B4-BE49-F238E27FC236}">
                <a16:creationId xmlns:a16="http://schemas.microsoft.com/office/drawing/2014/main" id="{47FF5BEE-A04D-B54C-9532-221EA21F48DC}"/>
              </a:ext>
            </a:extLst>
          </p:cNvPr>
          <p:cNvCxnSpPr/>
          <p:nvPr/>
        </p:nvCxnSpPr>
        <p:spPr>
          <a:xfrm>
            <a:off x="1527189" y="3974841"/>
            <a:ext cx="21187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022B476-930E-874D-A951-587DD88F6CE8}"/>
              </a:ext>
            </a:extLst>
          </p:cNvPr>
          <p:cNvCxnSpPr/>
          <p:nvPr/>
        </p:nvCxnSpPr>
        <p:spPr>
          <a:xfrm>
            <a:off x="1527189" y="3974841"/>
            <a:ext cx="0" cy="168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3C801B9-A08E-B745-8B80-DBD1AA71C119}"/>
              </a:ext>
            </a:extLst>
          </p:cNvPr>
          <p:cNvCxnSpPr>
            <a:cxnSpLocks/>
          </p:cNvCxnSpPr>
          <p:nvPr/>
        </p:nvCxnSpPr>
        <p:spPr>
          <a:xfrm>
            <a:off x="3645915" y="3974841"/>
            <a:ext cx="0" cy="1617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2906C74-4C0C-3546-B942-4C7C2D94696C}"/>
              </a:ext>
            </a:extLst>
          </p:cNvPr>
          <p:cNvCxnSpPr>
            <a:cxnSpLocks/>
          </p:cNvCxnSpPr>
          <p:nvPr/>
        </p:nvCxnSpPr>
        <p:spPr>
          <a:xfrm>
            <a:off x="1557803" y="3033732"/>
            <a:ext cx="2088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CEB4642-27AE-9D4E-830C-6DC16D7E3D23}"/>
              </a:ext>
            </a:extLst>
          </p:cNvPr>
          <p:cNvCxnSpPr>
            <a:cxnSpLocks/>
          </p:cNvCxnSpPr>
          <p:nvPr/>
        </p:nvCxnSpPr>
        <p:spPr>
          <a:xfrm flipV="1">
            <a:off x="1557803" y="2842212"/>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9696616-B25D-EA4A-BB38-FAB66C1F570C}"/>
              </a:ext>
            </a:extLst>
          </p:cNvPr>
          <p:cNvCxnSpPr>
            <a:cxnSpLocks/>
          </p:cNvCxnSpPr>
          <p:nvPr/>
        </p:nvCxnSpPr>
        <p:spPr>
          <a:xfrm flipV="1">
            <a:off x="3645915" y="2843400"/>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7ABAB95-810E-D343-8855-F60583CF27B0}"/>
              </a:ext>
            </a:extLst>
          </p:cNvPr>
          <p:cNvCxnSpPr/>
          <p:nvPr/>
        </p:nvCxnSpPr>
        <p:spPr>
          <a:xfrm>
            <a:off x="2615423" y="3033732"/>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ight Brace 96">
            <a:extLst>
              <a:ext uri="{FF2B5EF4-FFF2-40B4-BE49-F238E27FC236}">
                <a16:creationId xmlns:a16="http://schemas.microsoft.com/office/drawing/2014/main" id="{09EA0461-1FF9-C346-A907-79E91E37C9B9}"/>
              </a:ext>
            </a:extLst>
          </p:cNvPr>
          <p:cNvSpPr/>
          <p:nvPr/>
        </p:nvSpPr>
        <p:spPr>
          <a:xfrm>
            <a:off x="4542020" y="1296891"/>
            <a:ext cx="134911" cy="1736841"/>
          </a:xfrm>
          <a:prstGeom prst="righ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a:p>
        </p:txBody>
      </p:sp>
      <p:sp>
        <p:nvSpPr>
          <p:cNvPr id="98" name="Right Brace 97">
            <a:extLst>
              <a:ext uri="{FF2B5EF4-FFF2-40B4-BE49-F238E27FC236}">
                <a16:creationId xmlns:a16="http://schemas.microsoft.com/office/drawing/2014/main" id="{F4749DEA-429F-214A-B9F4-786AF9410F23}"/>
              </a:ext>
            </a:extLst>
          </p:cNvPr>
          <p:cNvSpPr/>
          <p:nvPr/>
        </p:nvSpPr>
        <p:spPr>
          <a:xfrm>
            <a:off x="4542019" y="4147858"/>
            <a:ext cx="134911" cy="1736841"/>
          </a:xfrm>
          <a:prstGeom prst="righ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a:p>
        </p:txBody>
      </p:sp>
      <p:sp>
        <p:nvSpPr>
          <p:cNvPr id="99" name="Google Shape;242;p7">
            <a:extLst>
              <a:ext uri="{FF2B5EF4-FFF2-40B4-BE49-F238E27FC236}">
                <a16:creationId xmlns:a16="http://schemas.microsoft.com/office/drawing/2014/main" id="{134FAF90-1794-2B40-8730-739A58C61AF1}"/>
              </a:ext>
            </a:extLst>
          </p:cNvPr>
          <p:cNvSpPr txBox="1"/>
          <p:nvPr/>
        </p:nvSpPr>
        <p:spPr>
          <a:xfrm>
            <a:off x="4528790" y="1983372"/>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latin typeface="Calibri"/>
                <a:ea typeface="Calibri"/>
                <a:cs typeface="Calibri"/>
                <a:sym typeface="Calibri"/>
              </a:rPr>
              <a:t>Effect</a:t>
            </a:r>
            <a:endParaRPr sz="800" dirty="0"/>
          </a:p>
        </p:txBody>
      </p:sp>
      <p:sp>
        <p:nvSpPr>
          <p:cNvPr id="100" name="Google Shape;242;p7">
            <a:extLst>
              <a:ext uri="{FF2B5EF4-FFF2-40B4-BE49-F238E27FC236}">
                <a16:creationId xmlns:a16="http://schemas.microsoft.com/office/drawing/2014/main" id="{0BD5CE48-8DB4-6948-B821-E18AF8A0AF36}"/>
              </a:ext>
            </a:extLst>
          </p:cNvPr>
          <p:cNvSpPr txBox="1"/>
          <p:nvPr/>
        </p:nvSpPr>
        <p:spPr>
          <a:xfrm>
            <a:off x="4191946" y="3350448"/>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latin typeface="Calibri"/>
                <a:ea typeface="Calibri"/>
                <a:cs typeface="Calibri"/>
                <a:sym typeface="Calibri"/>
              </a:rPr>
              <a:t>Problem</a:t>
            </a:r>
            <a:endParaRPr sz="800" dirty="0"/>
          </a:p>
        </p:txBody>
      </p:sp>
      <p:sp>
        <p:nvSpPr>
          <p:cNvPr id="101" name="Google Shape;242;p7">
            <a:extLst>
              <a:ext uri="{FF2B5EF4-FFF2-40B4-BE49-F238E27FC236}">
                <a16:creationId xmlns:a16="http://schemas.microsoft.com/office/drawing/2014/main" id="{F9B26F90-6B61-5E4D-8E94-B95B349B3EA2}"/>
              </a:ext>
            </a:extLst>
          </p:cNvPr>
          <p:cNvSpPr txBox="1"/>
          <p:nvPr/>
        </p:nvSpPr>
        <p:spPr>
          <a:xfrm>
            <a:off x="4528790" y="4845482"/>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latin typeface="Calibri"/>
                <a:ea typeface="Calibri"/>
                <a:cs typeface="Calibri"/>
                <a:sym typeface="Calibri"/>
              </a:rPr>
              <a:t>Causes</a:t>
            </a:r>
            <a:endParaRPr sz="800" dirty="0"/>
          </a:p>
        </p:txBody>
      </p:sp>
      <p:sp>
        <p:nvSpPr>
          <p:cNvPr id="102" name="Rectangle 101">
            <a:extLst>
              <a:ext uri="{FF2B5EF4-FFF2-40B4-BE49-F238E27FC236}">
                <a16:creationId xmlns:a16="http://schemas.microsoft.com/office/drawing/2014/main" id="{BC3E16A8-5011-D948-8530-1EFBFCCECA57}"/>
              </a:ext>
            </a:extLst>
          </p:cNvPr>
          <p:cNvSpPr/>
          <p:nvPr/>
        </p:nvSpPr>
        <p:spPr>
          <a:xfrm>
            <a:off x="4304785" y="3272804"/>
            <a:ext cx="1017492" cy="4426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cxnSp>
        <p:nvCxnSpPr>
          <p:cNvPr id="104" name="Straight Connector 103">
            <a:extLst>
              <a:ext uri="{FF2B5EF4-FFF2-40B4-BE49-F238E27FC236}">
                <a16:creationId xmlns:a16="http://schemas.microsoft.com/office/drawing/2014/main" id="{B687BC13-4D8B-664C-9D1E-99972A103885}"/>
              </a:ext>
            </a:extLst>
          </p:cNvPr>
          <p:cNvCxnSpPr>
            <a:cxnSpLocks/>
          </p:cNvCxnSpPr>
          <p:nvPr/>
        </p:nvCxnSpPr>
        <p:spPr>
          <a:xfrm>
            <a:off x="5537201" y="2842212"/>
            <a:ext cx="5875866"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1733B1A-757B-5C46-A8D1-42FED295F6D9}"/>
              </a:ext>
            </a:extLst>
          </p:cNvPr>
          <p:cNvCxnSpPr>
            <a:cxnSpLocks/>
          </p:cNvCxnSpPr>
          <p:nvPr/>
        </p:nvCxnSpPr>
        <p:spPr>
          <a:xfrm>
            <a:off x="5537201" y="4281545"/>
            <a:ext cx="5875866"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7" name="Google Shape;242;p7">
            <a:extLst>
              <a:ext uri="{FF2B5EF4-FFF2-40B4-BE49-F238E27FC236}">
                <a16:creationId xmlns:a16="http://schemas.microsoft.com/office/drawing/2014/main" id="{A87EDE52-AA89-8C41-889B-3992CE4A393B}"/>
              </a:ext>
            </a:extLst>
          </p:cNvPr>
          <p:cNvSpPr txBox="1"/>
          <p:nvPr/>
        </p:nvSpPr>
        <p:spPr>
          <a:xfrm>
            <a:off x="10162512" y="1983372"/>
            <a:ext cx="1237238"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en-US" b="1" dirty="0">
                <a:solidFill>
                  <a:srgbClr val="29C7F7"/>
                </a:solidFill>
                <a:ea typeface="Calibri"/>
                <a:cs typeface="Calibri"/>
                <a:sym typeface="Calibri"/>
              </a:rPr>
              <a:t>Effect</a:t>
            </a:r>
            <a:endParaRPr sz="800" dirty="0">
              <a:solidFill>
                <a:srgbClr val="29C7F7"/>
              </a:solidFill>
            </a:endParaRPr>
          </a:p>
        </p:txBody>
      </p:sp>
      <p:sp>
        <p:nvSpPr>
          <p:cNvPr id="108" name="Google Shape;242;p7">
            <a:extLst>
              <a:ext uri="{FF2B5EF4-FFF2-40B4-BE49-F238E27FC236}">
                <a16:creationId xmlns:a16="http://schemas.microsoft.com/office/drawing/2014/main" id="{4107431F-C0A2-2E4E-B8BA-8C7995414333}"/>
              </a:ext>
            </a:extLst>
          </p:cNvPr>
          <p:cNvSpPr txBox="1"/>
          <p:nvPr/>
        </p:nvSpPr>
        <p:spPr>
          <a:xfrm>
            <a:off x="10162512" y="3255918"/>
            <a:ext cx="1237238"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en-US" b="1" dirty="0">
                <a:solidFill>
                  <a:srgbClr val="29C7F7"/>
                </a:solidFill>
                <a:ea typeface="Calibri"/>
                <a:cs typeface="Calibri"/>
                <a:sym typeface="Calibri"/>
              </a:rPr>
              <a:t>Problems</a:t>
            </a:r>
            <a:endParaRPr sz="800" dirty="0">
              <a:solidFill>
                <a:srgbClr val="29C7F7"/>
              </a:solidFill>
            </a:endParaRPr>
          </a:p>
        </p:txBody>
      </p:sp>
      <p:sp>
        <p:nvSpPr>
          <p:cNvPr id="109" name="Google Shape;242;p7">
            <a:extLst>
              <a:ext uri="{FF2B5EF4-FFF2-40B4-BE49-F238E27FC236}">
                <a16:creationId xmlns:a16="http://schemas.microsoft.com/office/drawing/2014/main" id="{D77C47DE-7F1A-BE40-8625-E803DEC8D5FB}"/>
              </a:ext>
            </a:extLst>
          </p:cNvPr>
          <p:cNvSpPr txBox="1"/>
          <p:nvPr/>
        </p:nvSpPr>
        <p:spPr>
          <a:xfrm>
            <a:off x="10162512" y="4845482"/>
            <a:ext cx="1237238"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en-US" b="1" dirty="0">
                <a:solidFill>
                  <a:srgbClr val="29C7F7"/>
                </a:solidFill>
                <a:ea typeface="Calibri"/>
                <a:cs typeface="Calibri"/>
                <a:sym typeface="Calibri"/>
              </a:rPr>
              <a:t>Causes</a:t>
            </a:r>
            <a:endParaRPr sz="800" dirty="0">
              <a:solidFill>
                <a:srgbClr val="29C7F7"/>
              </a:solidFill>
            </a:endParaRPr>
          </a:p>
        </p:txBody>
      </p:sp>
      <p:cxnSp>
        <p:nvCxnSpPr>
          <p:cNvPr id="40" name="Straight Connector 39">
            <a:extLst>
              <a:ext uri="{FF2B5EF4-FFF2-40B4-BE49-F238E27FC236}">
                <a16:creationId xmlns:a16="http://schemas.microsoft.com/office/drawing/2014/main" id="{F7A77BD0-94BB-A85A-4228-E80CD9C7A0AB}"/>
              </a:ext>
            </a:extLst>
          </p:cNvPr>
          <p:cNvCxnSpPr/>
          <p:nvPr/>
        </p:nvCxnSpPr>
        <p:spPr>
          <a:xfrm>
            <a:off x="2617923" y="3845697"/>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D32CBCF-A4A7-2C9D-DE53-27085B7707E9}"/>
              </a:ext>
            </a:extLst>
          </p:cNvPr>
          <p:cNvSpPr>
            <a:spLocks noGrp="1"/>
          </p:cNvSpPr>
          <p:nvPr>
            <p:ph type="sldNum" sz="quarter" idx="12"/>
          </p:nvPr>
        </p:nvSpPr>
        <p:spPr/>
        <p:txBody>
          <a:bodyPr/>
          <a:lstStyle/>
          <a:p>
            <a:fld id="{61DC75F0-D3FD-D841-8FDB-E454B9D17276}" type="slidenum">
              <a:rPr lang="en-US" smtClean="0"/>
              <a:t>20</a:t>
            </a:fld>
            <a:endParaRPr lang="en-US"/>
          </a:p>
        </p:txBody>
      </p:sp>
    </p:spTree>
    <p:extLst>
      <p:ext uri="{BB962C8B-B14F-4D97-AF65-F5344CB8AC3E}">
        <p14:creationId xmlns:p14="http://schemas.microsoft.com/office/powerpoint/2010/main" val="1662067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B7C00BC-E411-A540-822C-CD9383D8D1E3}"/>
              </a:ext>
            </a:extLst>
          </p:cNvPr>
          <p:cNvPicPr>
            <a:picLocks noChangeAspect="1"/>
          </p:cNvPicPr>
          <p:nvPr/>
        </p:nvPicPr>
        <p:blipFill>
          <a:blip r:embed="rId3"/>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95DC9AA2-49A4-0A4E-9E20-4E69CCEFAE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92037" y="1296891"/>
            <a:ext cx="3702659" cy="3904935"/>
          </a:xfrm>
          <a:prstGeom prst="rect">
            <a:avLst/>
          </a:prstGeom>
        </p:spPr>
      </p:pic>
      <p:sp>
        <p:nvSpPr>
          <p:cNvPr id="18" name="Rounded Rectangle 17">
            <a:extLst>
              <a:ext uri="{FF2B5EF4-FFF2-40B4-BE49-F238E27FC236}">
                <a16:creationId xmlns:a16="http://schemas.microsoft.com/office/drawing/2014/main" id="{79419F88-804F-A742-B0A1-4AF7E77B106E}"/>
              </a:ext>
            </a:extLst>
          </p:cNvPr>
          <p:cNvSpPr/>
          <p:nvPr/>
        </p:nvSpPr>
        <p:spPr>
          <a:xfrm>
            <a:off x="826101" y="257029"/>
            <a:ext cx="10824031" cy="597877"/>
          </a:xfrm>
          <a:prstGeom prst="roundRect">
            <a:avLst/>
          </a:prstGeom>
          <a:solidFill>
            <a:srgbClr val="3AC6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dirty="0"/>
          </a:p>
        </p:txBody>
      </p:sp>
      <p:sp>
        <p:nvSpPr>
          <p:cNvPr id="19" name="Google Shape;242;p7">
            <a:extLst>
              <a:ext uri="{FF2B5EF4-FFF2-40B4-BE49-F238E27FC236}">
                <a16:creationId xmlns:a16="http://schemas.microsoft.com/office/drawing/2014/main" id="{D37C3A8F-44B8-D045-9A08-DCA2355B136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800" b="1" i="0" u="none" strike="noStrike" cap="none" dirty="0">
                <a:solidFill>
                  <a:schemeClr val="bg1"/>
                </a:solidFill>
                <a:latin typeface="Calibri"/>
                <a:ea typeface="Calibri"/>
                <a:cs typeface="Calibri"/>
                <a:sym typeface="Calibri"/>
              </a:rPr>
              <a:t>Solutions Tree</a:t>
            </a:r>
            <a:endParaRPr sz="1050" dirty="0">
              <a:solidFill>
                <a:schemeClr val="bg1"/>
              </a:solidFill>
            </a:endParaRPr>
          </a:p>
        </p:txBody>
      </p:sp>
      <p:sp>
        <p:nvSpPr>
          <p:cNvPr id="20" name="Google Shape;242;p7">
            <a:extLst>
              <a:ext uri="{FF2B5EF4-FFF2-40B4-BE49-F238E27FC236}">
                <a16:creationId xmlns:a16="http://schemas.microsoft.com/office/drawing/2014/main" id="{2217EC33-F914-5A4C-B9E6-295B5972B41E}"/>
              </a:ext>
            </a:extLst>
          </p:cNvPr>
          <p:cNvSpPr txBox="1"/>
          <p:nvPr/>
        </p:nvSpPr>
        <p:spPr>
          <a:xfrm>
            <a:off x="2160731" y="6310714"/>
            <a:ext cx="8262612" cy="3692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000" b="1" i="0" u="none" strike="noStrike" cap="none" dirty="0">
                <a:solidFill>
                  <a:srgbClr val="3AC69D"/>
                </a:solidFill>
                <a:latin typeface="Calibri"/>
                <a:ea typeface="Calibri"/>
                <a:cs typeface="Calibri"/>
                <a:sym typeface="Calibri"/>
              </a:rPr>
              <a:t>Solution Statement (Positive): </a:t>
            </a:r>
            <a:r>
              <a:rPr lang="en-US" sz="2000" b="1" i="0" u="none" strike="noStrike" cap="none" dirty="0">
                <a:latin typeface="Calibri"/>
                <a:ea typeface="Calibri"/>
                <a:cs typeface="Calibri"/>
                <a:sym typeface="Calibri"/>
              </a:rPr>
              <a:t>There is a high rate of recycling.</a:t>
            </a:r>
            <a:endParaRPr sz="900" dirty="0"/>
          </a:p>
        </p:txBody>
      </p:sp>
      <p:sp>
        <p:nvSpPr>
          <p:cNvPr id="35" name="Rounded Rectangle 34">
            <a:extLst>
              <a:ext uri="{FF2B5EF4-FFF2-40B4-BE49-F238E27FC236}">
                <a16:creationId xmlns:a16="http://schemas.microsoft.com/office/drawing/2014/main" id="{D33A19F5-7A42-EA43-86D0-AF52C3FE9462}"/>
              </a:ext>
            </a:extLst>
          </p:cNvPr>
          <p:cNvSpPr/>
          <p:nvPr/>
        </p:nvSpPr>
        <p:spPr>
          <a:xfrm>
            <a:off x="981158" y="3151160"/>
            <a:ext cx="3210788" cy="679095"/>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High rate of recycling</a:t>
            </a:r>
            <a:endParaRPr lang="en-TH" sz="1600" b="1" dirty="0">
              <a:latin typeface="Calibri" panose="020F0502020204030204" pitchFamily="34" charset="0"/>
              <a:cs typeface="Calibri" panose="020F0502020204030204" pitchFamily="34" charset="0"/>
            </a:endParaRPr>
          </a:p>
        </p:txBody>
      </p:sp>
      <p:sp>
        <p:nvSpPr>
          <p:cNvPr id="60" name="Rounded Rectangle 59">
            <a:extLst>
              <a:ext uri="{FF2B5EF4-FFF2-40B4-BE49-F238E27FC236}">
                <a16:creationId xmlns:a16="http://schemas.microsoft.com/office/drawing/2014/main" id="{2AB7C2E8-B726-B649-967C-64F406ACE87C}"/>
              </a:ext>
            </a:extLst>
          </p:cNvPr>
          <p:cNvSpPr/>
          <p:nvPr/>
        </p:nvSpPr>
        <p:spPr>
          <a:xfrm>
            <a:off x="933826" y="4157372"/>
            <a:ext cx="1350289" cy="795624"/>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Proper management of waste at the source</a:t>
            </a:r>
            <a:endParaRPr lang="en-TH" sz="1200" b="1" dirty="0">
              <a:latin typeface="Calibri" panose="020F0502020204030204" pitchFamily="34" charset="0"/>
              <a:cs typeface="Calibri" panose="020F0502020204030204" pitchFamily="34" charset="0"/>
            </a:endParaRPr>
          </a:p>
        </p:txBody>
      </p:sp>
      <p:sp>
        <p:nvSpPr>
          <p:cNvPr id="61" name="Rounded Rectangle 60">
            <a:extLst>
              <a:ext uri="{FF2B5EF4-FFF2-40B4-BE49-F238E27FC236}">
                <a16:creationId xmlns:a16="http://schemas.microsoft.com/office/drawing/2014/main" id="{B755DAF3-ABA0-3545-AACB-712E89A4CC0E}"/>
              </a:ext>
            </a:extLst>
          </p:cNvPr>
          <p:cNvSpPr/>
          <p:nvPr/>
        </p:nvSpPr>
        <p:spPr>
          <a:xfrm>
            <a:off x="2938870" y="4136615"/>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Government funded recycling </a:t>
            </a:r>
            <a:endParaRPr lang="en-TH" sz="1200" b="1" dirty="0">
              <a:latin typeface="Calibri" panose="020F0502020204030204" pitchFamily="34" charset="0"/>
              <a:cs typeface="Calibri" panose="020F0502020204030204" pitchFamily="34" charset="0"/>
            </a:endParaRPr>
          </a:p>
        </p:txBody>
      </p:sp>
      <p:sp>
        <p:nvSpPr>
          <p:cNvPr id="64" name="Rounded Rectangle 63">
            <a:extLst>
              <a:ext uri="{FF2B5EF4-FFF2-40B4-BE49-F238E27FC236}">
                <a16:creationId xmlns:a16="http://schemas.microsoft.com/office/drawing/2014/main" id="{FDA37AC9-459A-8948-A886-B45904870E4B}"/>
              </a:ext>
            </a:extLst>
          </p:cNvPr>
          <p:cNvSpPr/>
          <p:nvPr/>
        </p:nvSpPr>
        <p:spPr>
          <a:xfrm>
            <a:off x="932743" y="5142782"/>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People properly separate waste at home</a:t>
            </a:r>
            <a:endParaRPr lang="en-TH" sz="1200" b="1" dirty="0">
              <a:latin typeface="Calibri" panose="020F0502020204030204" pitchFamily="34" charset="0"/>
              <a:cs typeface="Calibri" panose="020F0502020204030204" pitchFamily="34" charset="0"/>
            </a:endParaRPr>
          </a:p>
        </p:txBody>
      </p:sp>
      <p:sp>
        <p:nvSpPr>
          <p:cNvPr id="65" name="Rounded Rectangle 64">
            <a:extLst>
              <a:ext uri="{FF2B5EF4-FFF2-40B4-BE49-F238E27FC236}">
                <a16:creationId xmlns:a16="http://schemas.microsoft.com/office/drawing/2014/main" id="{E615D2A7-57A0-9441-BB0F-2F7C93F8F81B}"/>
              </a:ext>
            </a:extLst>
          </p:cNvPr>
          <p:cNvSpPr/>
          <p:nvPr/>
        </p:nvSpPr>
        <p:spPr>
          <a:xfrm>
            <a:off x="2937787" y="5135878"/>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Adequate  modern recycling infrastructure</a:t>
            </a:r>
            <a:endParaRPr lang="en-TH" sz="1200" b="1" dirty="0">
              <a:latin typeface="Calibri" panose="020F0502020204030204" pitchFamily="34" charset="0"/>
              <a:cs typeface="Calibri" panose="020F0502020204030204" pitchFamily="34" charset="0"/>
            </a:endParaRPr>
          </a:p>
        </p:txBody>
      </p:sp>
      <p:cxnSp>
        <p:nvCxnSpPr>
          <p:cNvPr id="74" name="Straight Arrow Connector 73">
            <a:extLst>
              <a:ext uri="{FF2B5EF4-FFF2-40B4-BE49-F238E27FC236}">
                <a16:creationId xmlns:a16="http://schemas.microsoft.com/office/drawing/2014/main" id="{0BD2EAC6-14CE-2C4F-AFD8-89C8664347F9}"/>
              </a:ext>
            </a:extLst>
          </p:cNvPr>
          <p:cNvCxnSpPr>
            <a:cxnSpLocks/>
          </p:cNvCxnSpPr>
          <p:nvPr/>
        </p:nvCxnSpPr>
        <p:spPr>
          <a:xfrm flipV="1">
            <a:off x="1624456" y="4966849"/>
            <a:ext cx="0" cy="1686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1E3806F8-D34A-8040-8938-BDAFB7004A2C}"/>
              </a:ext>
            </a:extLst>
          </p:cNvPr>
          <p:cNvCxnSpPr/>
          <p:nvPr/>
        </p:nvCxnSpPr>
        <p:spPr>
          <a:xfrm flipV="1">
            <a:off x="3627334" y="4829518"/>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0A3C4C1-4DA9-0749-B4AF-0248C755985B}"/>
              </a:ext>
            </a:extLst>
          </p:cNvPr>
          <p:cNvCxnSpPr/>
          <p:nvPr/>
        </p:nvCxnSpPr>
        <p:spPr>
          <a:xfrm flipV="1">
            <a:off x="1564513" y="1869146"/>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B77C1FF0-3930-1147-A7D3-54727B3FF375}"/>
              </a:ext>
            </a:extLst>
          </p:cNvPr>
          <p:cNvSpPr/>
          <p:nvPr/>
        </p:nvSpPr>
        <p:spPr>
          <a:xfrm>
            <a:off x="932743" y="1196955"/>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No side effects to human health</a:t>
            </a:r>
            <a:endParaRPr lang="en-TH" sz="1400" b="1" dirty="0">
              <a:latin typeface="Calibri" panose="020F0502020204030204" pitchFamily="34" charset="0"/>
              <a:cs typeface="Calibri" panose="020F0502020204030204" pitchFamily="34" charset="0"/>
            </a:endParaRPr>
          </a:p>
        </p:txBody>
      </p:sp>
      <p:sp>
        <p:nvSpPr>
          <p:cNvPr id="38" name="Rounded Rectangle 37">
            <a:extLst>
              <a:ext uri="{FF2B5EF4-FFF2-40B4-BE49-F238E27FC236}">
                <a16:creationId xmlns:a16="http://schemas.microsoft.com/office/drawing/2014/main" id="{81EA22C1-4E05-264D-81D6-5DDB04AC0259}"/>
              </a:ext>
            </a:extLst>
          </p:cNvPr>
          <p:cNvSpPr/>
          <p:nvPr/>
        </p:nvSpPr>
        <p:spPr>
          <a:xfrm>
            <a:off x="933826" y="2163117"/>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Waste does not enter food chain</a:t>
            </a:r>
            <a:endParaRPr lang="en-TH" sz="1400" b="1" dirty="0">
              <a:latin typeface="Calibri" panose="020F0502020204030204" pitchFamily="34" charset="0"/>
              <a:cs typeface="Calibri" panose="020F0502020204030204" pitchFamily="34" charset="0"/>
            </a:endParaRPr>
          </a:p>
        </p:txBody>
      </p:sp>
      <p:cxnSp>
        <p:nvCxnSpPr>
          <p:cNvPr id="79" name="Straight Arrow Connector 78">
            <a:extLst>
              <a:ext uri="{FF2B5EF4-FFF2-40B4-BE49-F238E27FC236}">
                <a16:creationId xmlns:a16="http://schemas.microsoft.com/office/drawing/2014/main" id="{29397ACA-9390-C64B-B13C-4C44D3BA0E10}"/>
              </a:ext>
            </a:extLst>
          </p:cNvPr>
          <p:cNvCxnSpPr/>
          <p:nvPr/>
        </p:nvCxnSpPr>
        <p:spPr>
          <a:xfrm flipV="1">
            <a:off x="3627334" y="1868515"/>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a:extLst>
              <a:ext uri="{FF2B5EF4-FFF2-40B4-BE49-F238E27FC236}">
                <a16:creationId xmlns:a16="http://schemas.microsoft.com/office/drawing/2014/main" id="{BE454FE7-3762-2949-BD0F-EAD42C668BDC}"/>
              </a:ext>
            </a:extLst>
          </p:cNvPr>
          <p:cNvSpPr/>
          <p:nvPr/>
        </p:nvSpPr>
        <p:spPr>
          <a:xfrm>
            <a:off x="2937787" y="1190051"/>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cs typeface="Calibri" panose="020F0502020204030204" pitchFamily="34" charset="0"/>
              </a:rPr>
              <a:t>No threat to ecosystems</a:t>
            </a:r>
            <a:endParaRPr lang="en-TH" sz="1400" b="1" dirty="0">
              <a:latin typeface="Calibri" panose="020F0502020204030204" pitchFamily="34" charset="0"/>
              <a:cs typeface="Calibri" panose="020F0502020204030204" pitchFamily="34" charset="0"/>
            </a:endParaRPr>
          </a:p>
        </p:txBody>
      </p:sp>
      <p:sp>
        <p:nvSpPr>
          <p:cNvPr id="41" name="Rounded Rectangle 40">
            <a:extLst>
              <a:ext uri="{FF2B5EF4-FFF2-40B4-BE49-F238E27FC236}">
                <a16:creationId xmlns:a16="http://schemas.microsoft.com/office/drawing/2014/main" id="{973F5E6F-01E3-FF43-98DB-B3ECABDD8C1F}"/>
              </a:ext>
            </a:extLst>
          </p:cNvPr>
          <p:cNvSpPr/>
          <p:nvPr/>
        </p:nvSpPr>
        <p:spPr>
          <a:xfrm>
            <a:off x="2938870" y="2156213"/>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No waste leakage into the environment</a:t>
            </a:r>
            <a:endParaRPr lang="en-TH" sz="1200" b="1" dirty="0">
              <a:latin typeface="Calibri" panose="020F0502020204030204" pitchFamily="34" charset="0"/>
              <a:cs typeface="Calibri" panose="020F0502020204030204" pitchFamily="34" charset="0"/>
            </a:endParaRPr>
          </a:p>
        </p:txBody>
      </p:sp>
      <p:cxnSp>
        <p:nvCxnSpPr>
          <p:cNvPr id="81" name="Straight Connector 80">
            <a:extLst>
              <a:ext uri="{FF2B5EF4-FFF2-40B4-BE49-F238E27FC236}">
                <a16:creationId xmlns:a16="http://schemas.microsoft.com/office/drawing/2014/main" id="{47FF5BEE-A04D-B54C-9532-221EA21F48DC}"/>
              </a:ext>
            </a:extLst>
          </p:cNvPr>
          <p:cNvCxnSpPr/>
          <p:nvPr/>
        </p:nvCxnSpPr>
        <p:spPr>
          <a:xfrm>
            <a:off x="1527189" y="3974841"/>
            <a:ext cx="21187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022B476-930E-874D-A951-587DD88F6CE8}"/>
              </a:ext>
            </a:extLst>
          </p:cNvPr>
          <p:cNvCxnSpPr/>
          <p:nvPr/>
        </p:nvCxnSpPr>
        <p:spPr>
          <a:xfrm>
            <a:off x="1527189" y="3974841"/>
            <a:ext cx="0" cy="168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3C801B9-A08E-B745-8B80-DBD1AA71C119}"/>
              </a:ext>
            </a:extLst>
          </p:cNvPr>
          <p:cNvCxnSpPr>
            <a:cxnSpLocks/>
          </p:cNvCxnSpPr>
          <p:nvPr/>
        </p:nvCxnSpPr>
        <p:spPr>
          <a:xfrm>
            <a:off x="3645915" y="3974841"/>
            <a:ext cx="0" cy="1617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2906C74-4C0C-3546-B942-4C7C2D94696C}"/>
              </a:ext>
            </a:extLst>
          </p:cNvPr>
          <p:cNvCxnSpPr>
            <a:cxnSpLocks/>
          </p:cNvCxnSpPr>
          <p:nvPr/>
        </p:nvCxnSpPr>
        <p:spPr>
          <a:xfrm>
            <a:off x="1557803" y="3033732"/>
            <a:ext cx="2088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CEB4642-27AE-9D4E-830C-6DC16D7E3D23}"/>
              </a:ext>
            </a:extLst>
          </p:cNvPr>
          <p:cNvCxnSpPr>
            <a:cxnSpLocks/>
          </p:cNvCxnSpPr>
          <p:nvPr/>
        </p:nvCxnSpPr>
        <p:spPr>
          <a:xfrm flipV="1">
            <a:off x="1557803" y="2842212"/>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9696616-B25D-EA4A-BB38-FAB66C1F570C}"/>
              </a:ext>
            </a:extLst>
          </p:cNvPr>
          <p:cNvCxnSpPr>
            <a:cxnSpLocks/>
          </p:cNvCxnSpPr>
          <p:nvPr/>
        </p:nvCxnSpPr>
        <p:spPr>
          <a:xfrm flipV="1">
            <a:off x="3645915" y="2843400"/>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7ABAB95-810E-D343-8855-F60583CF27B0}"/>
              </a:ext>
            </a:extLst>
          </p:cNvPr>
          <p:cNvCxnSpPr/>
          <p:nvPr/>
        </p:nvCxnSpPr>
        <p:spPr>
          <a:xfrm>
            <a:off x="2615423" y="3033732"/>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ight Brace 96">
            <a:extLst>
              <a:ext uri="{FF2B5EF4-FFF2-40B4-BE49-F238E27FC236}">
                <a16:creationId xmlns:a16="http://schemas.microsoft.com/office/drawing/2014/main" id="{09EA0461-1FF9-C346-A907-79E91E37C9B9}"/>
              </a:ext>
            </a:extLst>
          </p:cNvPr>
          <p:cNvSpPr/>
          <p:nvPr/>
        </p:nvSpPr>
        <p:spPr>
          <a:xfrm>
            <a:off x="4542020" y="1296891"/>
            <a:ext cx="134911" cy="1736841"/>
          </a:xfrm>
          <a:prstGeom prst="rightBrace">
            <a:avLst/>
          </a:prstGeom>
          <a:ln w="19050">
            <a:solidFill>
              <a:srgbClr val="3AC6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a:p>
        </p:txBody>
      </p:sp>
      <p:sp>
        <p:nvSpPr>
          <p:cNvPr id="98" name="Right Brace 97">
            <a:extLst>
              <a:ext uri="{FF2B5EF4-FFF2-40B4-BE49-F238E27FC236}">
                <a16:creationId xmlns:a16="http://schemas.microsoft.com/office/drawing/2014/main" id="{F4749DEA-429F-214A-B9F4-786AF9410F23}"/>
              </a:ext>
            </a:extLst>
          </p:cNvPr>
          <p:cNvSpPr/>
          <p:nvPr/>
        </p:nvSpPr>
        <p:spPr>
          <a:xfrm>
            <a:off x="4542019" y="4147858"/>
            <a:ext cx="134911" cy="1736841"/>
          </a:xfrm>
          <a:prstGeom prst="rightBrace">
            <a:avLst/>
          </a:prstGeom>
          <a:ln w="19050">
            <a:solidFill>
              <a:srgbClr val="3AC6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a:p>
        </p:txBody>
      </p:sp>
      <p:sp>
        <p:nvSpPr>
          <p:cNvPr id="99" name="Google Shape;242;p7">
            <a:extLst>
              <a:ext uri="{FF2B5EF4-FFF2-40B4-BE49-F238E27FC236}">
                <a16:creationId xmlns:a16="http://schemas.microsoft.com/office/drawing/2014/main" id="{134FAF90-1794-2B40-8730-739A58C61AF1}"/>
              </a:ext>
            </a:extLst>
          </p:cNvPr>
          <p:cNvSpPr txBox="1"/>
          <p:nvPr/>
        </p:nvSpPr>
        <p:spPr>
          <a:xfrm>
            <a:off x="4528790" y="1983372"/>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latin typeface="Calibri"/>
                <a:ea typeface="Calibri"/>
                <a:cs typeface="Calibri"/>
                <a:sym typeface="Calibri"/>
              </a:rPr>
              <a:t>Ends</a:t>
            </a:r>
            <a:endParaRPr sz="800" dirty="0"/>
          </a:p>
        </p:txBody>
      </p:sp>
      <p:sp>
        <p:nvSpPr>
          <p:cNvPr id="100" name="Google Shape;242;p7">
            <a:extLst>
              <a:ext uri="{FF2B5EF4-FFF2-40B4-BE49-F238E27FC236}">
                <a16:creationId xmlns:a16="http://schemas.microsoft.com/office/drawing/2014/main" id="{0BD5CE48-8DB4-6948-B821-E18AF8A0AF36}"/>
              </a:ext>
            </a:extLst>
          </p:cNvPr>
          <p:cNvSpPr txBox="1"/>
          <p:nvPr/>
        </p:nvSpPr>
        <p:spPr>
          <a:xfrm>
            <a:off x="4191946" y="3350448"/>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latin typeface="Calibri"/>
                <a:ea typeface="Calibri"/>
                <a:cs typeface="Calibri"/>
                <a:sym typeface="Calibri"/>
              </a:rPr>
              <a:t>Solutions</a:t>
            </a:r>
            <a:endParaRPr sz="800" dirty="0"/>
          </a:p>
        </p:txBody>
      </p:sp>
      <p:sp>
        <p:nvSpPr>
          <p:cNvPr id="101" name="Google Shape;242;p7">
            <a:extLst>
              <a:ext uri="{FF2B5EF4-FFF2-40B4-BE49-F238E27FC236}">
                <a16:creationId xmlns:a16="http://schemas.microsoft.com/office/drawing/2014/main" id="{F9B26F90-6B61-5E4D-8E94-B95B349B3EA2}"/>
              </a:ext>
            </a:extLst>
          </p:cNvPr>
          <p:cNvSpPr txBox="1"/>
          <p:nvPr/>
        </p:nvSpPr>
        <p:spPr>
          <a:xfrm>
            <a:off x="4528790" y="4845482"/>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latin typeface="Calibri"/>
                <a:ea typeface="Calibri"/>
                <a:cs typeface="Calibri"/>
                <a:sym typeface="Calibri"/>
              </a:rPr>
              <a:t>Means</a:t>
            </a:r>
            <a:endParaRPr sz="800" dirty="0"/>
          </a:p>
        </p:txBody>
      </p:sp>
      <p:sp>
        <p:nvSpPr>
          <p:cNvPr id="102" name="Rectangle 101">
            <a:extLst>
              <a:ext uri="{FF2B5EF4-FFF2-40B4-BE49-F238E27FC236}">
                <a16:creationId xmlns:a16="http://schemas.microsoft.com/office/drawing/2014/main" id="{BC3E16A8-5011-D948-8530-1EFBFCCECA57}"/>
              </a:ext>
            </a:extLst>
          </p:cNvPr>
          <p:cNvSpPr/>
          <p:nvPr/>
        </p:nvSpPr>
        <p:spPr>
          <a:xfrm>
            <a:off x="4304785" y="3272804"/>
            <a:ext cx="1017492" cy="4426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cxnSp>
        <p:nvCxnSpPr>
          <p:cNvPr id="104" name="Straight Connector 103">
            <a:extLst>
              <a:ext uri="{FF2B5EF4-FFF2-40B4-BE49-F238E27FC236}">
                <a16:creationId xmlns:a16="http://schemas.microsoft.com/office/drawing/2014/main" id="{B687BC13-4D8B-664C-9D1E-99972A103885}"/>
              </a:ext>
            </a:extLst>
          </p:cNvPr>
          <p:cNvCxnSpPr>
            <a:cxnSpLocks/>
          </p:cNvCxnSpPr>
          <p:nvPr/>
        </p:nvCxnSpPr>
        <p:spPr>
          <a:xfrm>
            <a:off x="5537201" y="2842212"/>
            <a:ext cx="5875866"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1733B1A-757B-5C46-A8D1-42FED295F6D9}"/>
              </a:ext>
            </a:extLst>
          </p:cNvPr>
          <p:cNvCxnSpPr>
            <a:cxnSpLocks/>
          </p:cNvCxnSpPr>
          <p:nvPr/>
        </p:nvCxnSpPr>
        <p:spPr>
          <a:xfrm>
            <a:off x="5537201" y="4281545"/>
            <a:ext cx="5875866"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7" name="Google Shape;242;p7">
            <a:extLst>
              <a:ext uri="{FF2B5EF4-FFF2-40B4-BE49-F238E27FC236}">
                <a16:creationId xmlns:a16="http://schemas.microsoft.com/office/drawing/2014/main" id="{A87EDE52-AA89-8C41-889B-3992CE4A393B}"/>
              </a:ext>
            </a:extLst>
          </p:cNvPr>
          <p:cNvSpPr txBox="1"/>
          <p:nvPr/>
        </p:nvSpPr>
        <p:spPr>
          <a:xfrm>
            <a:off x="9456378" y="1983372"/>
            <a:ext cx="2649506"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en-US" b="1" dirty="0">
                <a:solidFill>
                  <a:srgbClr val="3AC69D"/>
                </a:solidFill>
                <a:ea typeface="Calibri"/>
                <a:cs typeface="Calibri"/>
                <a:sym typeface="Calibri"/>
              </a:rPr>
              <a:t>Goal / Overall Objective</a:t>
            </a:r>
            <a:endParaRPr sz="800" dirty="0">
              <a:solidFill>
                <a:srgbClr val="3AC69D"/>
              </a:solidFill>
            </a:endParaRPr>
          </a:p>
        </p:txBody>
      </p:sp>
      <p:sp>
        <p:nvSpPr>
          <p:cNvPr id="108" name="Google Shape;242;p7">
            <a:extLst>
              <a:ext uri="{FF2B5EF4-FFF2-40B4-BE49-F238E27FC236}">
                <a16:creationId xmlns:a16="http://schemas.microsoft.com/office/drawing/2014/main" id="{4107431F-C0A2-2E4E-B8BA-8C7995414333}"/>
              </a:ext>
            </a:extLst>
          </p:cNvPr>
          <p:cNvSpPr txBox="1"/>
          <p:nvPr/>
        </p:nvSpPr>
        <p:spPr>
          <a:xfrm>
            <a:off x="9686688" y="3255918"/>
            <a:ext cx="2310886"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en-US" b="1" dirty="0">
                <a:solidFill>
                  <a:srgbClr val="3AC69D"/>
                </a:solidFill>
                <a:ea typeface="Calibri"/>
                <a:cs typeface="Calibri"/>
                <a:sym typeface="Calibri"/>
              </a:rPr>
              <a:t>Purpose / Outcomes</a:t>
            </a:r>
            <a:endParaRPr sz="800" dirty="0">
              <a:solidFill>
                <a:srgbClr val="3AC69D"/>
              </a:solidFill>
            </a:endParaRPr>
          </a:p>
        </p:txBody>
      </p:sp>
      <p:sp>
        <p:nvSpPr>
          <p:cNvPr id="109" name="Google Shape;242;p7">
            <a:extLst>
              <a:ext uri="{FF2B5EF4-FFF2-40B4-BE49-F238E27FC236}">
                <a16:creationId xmlns:a16="http://schemas.microsoft.com/office/drawing/2014/main" id="{D77C47DE-7F1A-BE40-8625-E803DEC8D5FB}"/>
              </a:ext>
            </a:extLst>
          </p:cNvPr>
          <p:cNvSpPr txBox="1"/>
          <p:nvPr/>
        </p:nvSpPr>
        <p:spPr>
          <a:xfrm>
            <a:off x="10162512" y="4845482"/>
            <a:ext cx="1237238"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en-US" b="1" dirty="0">
                <a:solidFill>
                  <a:srgbClr val="3AC69D"/>
                </a:solidFill>
                <a:ea typeface="Calibri"/>
                <a:cs typeface="Calibri"/>
                <a:sym typeface="Calibri"/>
              </a:rPr>
              <a:t>Objectives</a:t>
            </a:r>
            <a:endParaRPr sz="800" dirty="0">
              <a:solidFill>
                <a:srgbClr val="3AC69D"/>
              </a:solidFill>
            </a:endParaRPr>
          </a:p>
        </p:txBody>
      </p:sp>
      <p:cxnSp>
        <p:nvCxnSpPr>
          <p:cNvPr id="40" name="Straight Connector 39">
            <a:extLst>
              <a:ext uri="{FF2B5EF4-FFF2-40B4-BE49-F238E27FC236}">
                <a16:creationId xmlns:a16="http://schemas.microsoft.com/office/drawing/2014/main" id="{4E706EE2-12A3-C4E6-7EE4-DE50C38D6A5C}"/>
              </a:ext>
            </a:extLst>
          </p:cNvPr>
          <p:cNvCxnSpPr/>
          <p:nvPr/>
        </p:nvCxnSpPr>
        <p:spPr>
          <a:xfrm>
            <a:off x="2617923" y="3830706"/>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3237872-1887-6994-D3D3-7326D7ACB01A}"/>
              </a:ext>
            </a:extLst>
          </p:cNvPr>
          <p:cNvSpPr>
            <a:spLocks noGrp="1"/>
          </p:cNvSpPr>
          <p:nvPr>
            <p:ph type="sldNum" sz="quarter" idx="12"/>
          </p:nvPr>
        </p:nvSpPr>
        <p:spPr/>
        <p:txBody>
          <a:bodyPr/>
          <a:lstStyle/>
          <a:p>
            <a:fld id="{61DC75F0-D3FD-D841-8FDB-E454B9D17276}" type="slidenum">
              <a:rPr lang="en-US" smtClean="0"/>
              <a:t>21</a:t>
            </a:fld>
            <a:endParaRPr lang="en-US"/>
          </a:p>
        </p:txBody>
      </p:sp>
    </p:spTree>
    <p:extLst>
      <p:ext uri="{BB962C8B-B14F-4D97-AF65-F5344CB8AC3E}">
        <p14:creationId xmlns:p14="http://schemas.microsoft.com/office/powerpoint/2010/main" val="3506560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3AAED1F-DEB0-1B41-9C26-467787218B38}"/>
              </a:ext>
            </a:extLst>
          </p:cNvPr>
          <p:cNvPicPr>
            <a:picLocks noChangeAspect="1"/>
          </p:cNvPicPr>
          <p:nvPr/>
        </p:nvPicPr>
        <p:blipFill>
          <a:blip r:embed="rId3"/>
          <a:stretch>
            <a:fillRect/>
          </a:stretch>
        </p:blipFill>
        <p:spPr>
          <a:xfrm>
            <a:off x="0" y="6904"/>
            <a:ext cx="12192000" cy="6858000"/>
          </a:xfrm>
          <a:prstGeom prst="rect">
            <a:avLst/>
          </a:prstGeom>
        </p:spPr>
      </p:pic>
      <p:sp>
        <p:nvSpPr>
          <p:cNvPr id="16" name="Rounded Rectangle 15">
            <a:extLst>
              <a:ext uri="{FF2B5EF4-FFF2-40B4-BE49-F238E27FC236}">
                <a16:creationId xmlns:a16="http://schemas.microsoft.com/office/drawing/2014/main" id="{BCDC941B-A39A-394C-9335-85C075D8E6D1}"/>
              </a:ext>
            </a:extLst>
          </p:cNvPr>
          <p:cNvSpPr/>
          <p:nvPr/>
        </p:nvSpPr>
        <p:spPr>
          <a:xfrm>
            <a:off x="996511" y="2749905"/>
            <a:ext cx="3210788" cy="679095"/>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sz="1600" b="1" dirty="0">
                <a:latin typeface="Calibri" panose="020F0502020204030204" pitchFamily="34" charset="0"/>
                <a:cs typeface="Calibri" panose="020F0502020204030204" pitchFamily="34" charset="0"/>
              </a:rPr>
              <a:t>Low farm productivity </a:t>
            </a:r>
          </a:p>
        </p:txBody>
      </p:sp>
      <p:sp>
        <p:nvSpPr>
          <p:cNvPr id="17" name="Rounded Rectangle 16">
            <a:extLst>
              <a:ext uri="{FF2B5EF4-FFF2-40B4-BE49-F238E27FC236}">
                <a16:creationId xmlns:a16="http://schemas.microsoft.com/office/drawing/2014/main" id="{D18B060F-0C26-BB4B-A61D-3385DCBCE6F6}"/>
              </a:ext>
            </a:extLst>
          </p:cNvPr>
          <p:cNvSpPr/>
          <p:nvPr/>
        </p:nvSpPr>
        <p:spPr>
          <a:xfrm>
            <a:off x="949179" y="3742264"/>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sz="1400" b="1" dirty="0">
                <a:latin typeface="Calibri" panose="020F0502020204030204" pitchFamily="34" charset="0"/>
                <a:cs typeface="Calibri" panose="020F0502020204030204" pitchFamily="34" charset="0"/>
              </a:rPr>
              <a:t>Low soil fertility</a:t>
            </a:r>
          </a:p>
        </p:txBody>
      </p:sp>
      <p:sp>
        <p:nvSpPr>
          <p:cNvPr id="18" name="Rounded Rectangle 17">
            <a:extLst>
              <a:ext uri="{FF2B5EF4-FFF2-40B4-BE49-F238E27FC236}">
                <a16:creationId xmlns:a16="http://schemas.microsoft.com/office/drawing/2014/main" id="{6F9DABC3-C7C1-5F4F-A9DA-2A8DA64640C5}"/>
              </a:ext>
            </a:extLst>
          </p:cNvPr>
          <p:cNvSpPr/>
          <p:nvPr/>
        </p:nvSpPr>
        <p:spPr>
          <a:xfrm>
            <a:off x="2954223" y="3735360"/>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sz="1400" b="1" dirty="0">
                <a:latin typeface="Calibri" panose="020F0502020204030204" pitchFamily="34" charset="0"/>
                <a:cs typeface="Calibri" panose="020F0502020204030204" pitchFamily="34" charset="0"/>
              </a:rPr>
              <a:t>High post-harvest losses</a:t>
            </a:r>
          </a:p>
        </p:txBody>
      </p:sp>
      <p:sp>
        <p:nvSpPr>
          <p:cNvPr id="19" name="Rounded Rectangle 18">
            <a:extLst>
              <a:ext uri="{FF2B5EF4-FFF2-40B4-BE49-F238E27FC236}">
                <a16:creationId xmlns:a16="http://schemas.microsoft.com/office/drawing/2014/main" id="{414FCE21-858E-194D-8273-C8478585B975}"/>
              </a:ext>
            </a:extLst>
          </p:cNvPr>
          <p:cNvSpPr/>
          <p:nvPr/>
        </p:nvSpPr>
        <p:spPr>
          <a:xfrm>
            <a:off x="948096" y="4741527"/>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sz="1400" b="1" dirty="0">
                <a:latin typeface="Calibri" panose="020F0502020204030204" pitchFamily="34" charset="0"/>
                <a:cs typeface="Calibri" panose="020F0502020204030204" pitchFamily="34" charset="0"/>
              </a:rPr>
              <a:t>High erosion</a:t>
            </a:r>
          </a:p>
        </p:txBody>
      </p:sp>
      <p:sp>
        <p:nvSpPr>
          <p:cNvPr id="20" name="Rounded Rectangle 19">
            <a:extLst>
              <a:ext uri="{FF2B5EF4-FFF2-40B4-BE49-F238E27FC236}">
                <a16:creationId xmlns:a16="http://schemas.microsoft.com/office/drawing/2014/main" id="{FA6C5BCF-AE15-0644-A914-1C2998C9DB85}"/>
              </a:ext>
            </a:extLst>
          </p:cNvPr>
          <p:cNvSpPr/>
          <p:nvPr/>
        </p:nvSpPr>
        <p:spPr>
          <a:xfrm>
            <a:off x="2953140" y="4734623"/>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sz="1400" b="1" dirty="0">
                <a:latin typeface="Calibri" panose="020F0502020204030204" pitchFamily="34" charset="0"/>
                <a:cs typeface="Calibri" panose="020F0502020204030204" pitchFamily="34" charset="0"/>
              </a:rPr>
              <a:t>Insufficient storage</a:t>
            </a:r>
          </a:p>
        </p:txBody>
      </p:sp>
      <p:cxnSp>
        <p:nvCxnSpPr>
          <p:cNvPr id="22" name="Straight Arrow Connector 21">
            <a:extLst>
              <a:ext uri="{FF2B5EF4-FFF2-40B4-BE49-F238E27FC236}">
                <a16:creationId xmlns:a16="http://schemas.microsoft.com/office/drawing/2014/main" id="{C47B0AA1-2C13-4F44-8B51-B2DF5E14C7DD}"/>
              </a:ext>
            </a:extLst>
          </p:cNvPr>
          <p:cNvCxnSpPr/>
          <p:nvPr/>
        </p:nvCxnSpPr>
        <p:spPr>
          <a:xfrm flipV="1">
            <a:off x="1579866" y="4421359"/>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E39E312-514D-ED45-A730-DADA2C8BFB10}"/>
              </a:ext>
            </a:extLst>
          </p:cNvPr>
          <p:cNvCxnSpPr/>
          <p:nvPr/>
        </p:nvCxnSpPr>
        <p:spPr>
          <a:xfrm flipV="1">
            <a:off x="3642687" y="4428263"/>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75D496A-4745-9940-A9B2-4A5E701F44FB}"/>
              </a:ext>
            </a:extLst>
          </p:cNvPr>
          <p:cNvCxnSpPr/>
          <p:nvPr/>
        </p:nvCxnSpPr>
        <p:spPr>
          <a:xfrm flipV="1">
            <a:off x="1579866" y="1467891"/>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B267C306-76D8-8B42-A317-2DFCB35D1D0A}"/>
              </a:ext>
            </a:extLst>
          </p:cNvPr>
          <p:cNvSpPr/>
          <p:nvPr/>
        </p:nvSpPr>
        <p:spPr>
          <a:xfrm>
            <a:off x="948096" y="795700"/>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sz="1400" b="1" dirty="0">
                <a:latin typeface="Calibri" panose="020F0502020204030204" pitchFamily="34" charset="0"/>
                <a:cs typeface="Calibri" panose="020F0502020204030204" pitchFamily="34" charset="0"/>
              </a:rPr>
              <a:t>Low farming land use</a:t>
            </a:r>
          </a:p>
        </p:txBody>
      </p:sp>
      <p:sp>
        <p:nvSpPr>
          <p:cNvPr id="27" name="Rounded Rectangle 26">
            <a:extLst>
              <a:ext uri="{FF2B5EF4-FFF2-40B4-BE49-F238E27FC236}">
                <a16:creationId xmlns:a16="http://schemas.microsoft.com/office/drawing/2014/main" id="{2894CE93-E976-D649-B7D5-6A27541CF9EA}"/>
              </a:ext>
            </a:extLst>
          </p:cNvPr>
          <p:cNvSpPr/>
          <p:nvPr/>
        </p:nvSpPr>
        <p:spPr>
          <a:xfrm>
            <a:off x="949179" y="1761862"/>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sz="1400" b="1" dirty="0">
                <a:latin typeface="Calibri" panose="020F0502020204030204" pitchFamily="34" charset="0"/>
                <a:cs typeface="Calibri" panose="020F0502020204030204" pitchFamily="34" charset="0"/>
              </a:rPr>
              <a:t>Low income farmer</a:t>
            </a:r>
          </a:p>
        </p:txBody>
      </p:sp>
      <p:cxnSp>
        <p:nvCxnSpPr>
          <p:cNvPr id="28" name="Straight Arrow Connector 27">
            <a:extLst>
              <a:ext uri="{FF2B5EF4-FFF2-40B4-BE49-F238E27FC236}">
                <a16:creationId xmlns:a16="http://schemas.microsoft.com/office/drawing/2014/main" id="{7E374811-1B4B-BE45-8C56-6B745847DA8C}"/>
              </a:ext>
            </a:extLst>
          </p:cNvPr>
          <p:cNvCxnSpPr/>
          <p:nvPr/>
        </p:nvCxnSpPr>
        <p:spPr>
          <a:xfrm flipV="1">
            <a:off x="3642687" y="1467260"/>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0AB720DF-1058-F54C-9504-4ABA338C9A38}"/>
              </a:ext>
            </a:extLst>
          </p:cNvPr>
          <p:cNvSpPr/>
          <p:nvPr/>
        </p:nvSpPr>
        <p:spPr>
          <a:xfrm>
            <a:off x="2953140" y="788796"/>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sz="1400" b="1" dirty="0">
                <a:latin typeface="Calibri" panose="020F0502020204030204" pitchFamily="34" charset="0"/>
                <a:cs typeface="Calibri" panose="020F0502020204030204" pitchFamily="34" charset="0"/>
              </a:rPr>
              <a:t>Poor health of population</a:t>
            </a:r>
          </a:p>
        </p:txBody>
      </p:sp>
      <p:sp>
        <p:nvSpPr>
          <p:cNvPr id="30" name="Rounded Rectangle 29">
            <a:extLst>
              <a:ext uri="{FF2B5EF4-FFF2-40B4-BE49-F238E27FC236}">
                <a16:creationId xmlns:a16="http://schemas.microsoft.com/office/drawing/2014/main" id="{CF4E1937-0491-1E46-A410-D3D6AC3DB9AB}"/>
              </a:ext>
            </a:extLst>
          </p:cNvPr>
          <p:cNvSpPr/>
          <p:nvPr/>
        </p:nvSpPr>
        <p:spPr>
          <a:xfrm>
            <a:off x="2954223" y="1754958"/>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sz="1400" b="1" dirty="0">
                <a:latin typeface="Calibri" panose="020F0502020204030204" pitchFamily="34" charset="0"/>
                <a:cs typeface="Calibri" panose="020F0502020204030204" pitchFamily="34" charset="0"/>
              </a:rPr>
              <a:t>Inadequate nutrition</a:t>
            </a:r>
          </a:p>
        </p:txBody>
      </p:sp>
      <p:cxnSp>
        <p:nvCxnSpPr>
          <p:cNvPr id="31" name="Straight Connector 30">
            <a:extLst>
              <a:ext uri="{FF2B5EF4-FFF2-40B4-BE49-F238E27FC236}">
                <a16:creationId xmlns:a16="http://schemas.microsoft.com/office/drawing/2014/main" id="{530F1D89-92C9-4F46-B4FE-87E3665217DB}"/>
              </a:ext>
            </a:extLst>
          </p:cNvPr>
          <p:cNvCxnSpPr/>
          <p:nvPr/>
        </p:nvCxnSpPr>
        <p:spPr>
          <a:xfrm>
            <a:off x="1542542" y="3573586"/>
            <a:ext cx="21187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332819-EAF5-6543-A671-DE8F5E9B3F30}"/>
              </a:ext>
            </a:extLst>
          </p:cNvPr>
          <p:cNvCxnSpPr/>
          <p:nvPr/>
        </p:nvCxnSpPr>
        <p:spPr>
          <a:xfrm>
            <a:off x="1542542" y="3573586"/>
            <a:ext cx="0" cy="168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F8892FC-A3FC-B84F-A78A-6F3CCEBC269F}"/>
              </a:ext>
            </a:extLst>
          </p:cNvPr>
          <p:cNvCxnSpPr>
            <a:cxnSpLocks/>
          </p:cNvCxnSpPr>
          <p:nvPr/>
        </p:nvCxnSpPr>
        <p:spPr>
          <a:xfrm>
            <a:off x="3661268" y="3573586"/>
            <a:ext cx="0" cy="1617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15BBD57-26CD-2449-A066-FDD7F42C426F}"/>
              </a:ext>
            </a:extLst>
          </p:cNvPr>
          <p:cNvCxnSpPr>
            <a:cxnSpLocks/>
          </p:cNvCxnSpPr>
          <p:nvPr/>
        </p:nvCxnSpPr>
        <p:spPr>
          <a:xfrm>
            <a:off x="1573156" y="2632477"/>
            <a:ext cx="2088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BA39697-AF2B-FB48-BD33-A75462058C52}"/>
              </a:ext>
            </a:extLst>
          </p:cNvPr>
          <p:cNvCxnSpPr>
            <a:cxnSpLocks/>
          </p:cNvCxnSpPr>
          <p:nvPr/>
        </p:nvCxnSpPr>
        <p:spPr>
          <a:xfrm flipV="1">
            <a:off x="1573156" y="2440957"/>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F71B1BC-ACBF-2042-8639-581CF80F5A45}"/>
              </a:ext>
            </a:extLst>
          </p:cNvPr>
          <p:cNvCxnSpPr>
            <a:cxnSpLocks/>
          </p:cNvCxnSpPr>
          <p:nvPr/>
        </p:nvCxnSpPr>
        <p:spPr>
          <a:xfrm flipV="1">
            <a:off x="3661268" y="2442145"/>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A50C872-B66E-FB45-9F1D-8BA2F9D2FF4D}"/>
              </a:ext>
            </a:extLst>
          </p:cNvPr>
          <p:cNvCxnSpPr/>
          <p:nvPr/>
        </p:nvCxnSpPr>
        <p:spPr>
          <a:xfrm>
            <a:off x="2630776" y="2632477"/>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ight Brace 37">
            <a:extLst>
              <a:ext uri="{FF2B5EF4-FFF2-40B4-BE49-F238E27FC236}">
                <a16:creationId xmlns:a16="http://schemas.microsoft.com/office/drawing/2014/main" id="{14EE4D38-7188-9B4A-A63E-5CFAFC5366B6}"/>
              </a:ext>
            </a:extLst>
          </p:cNvPr>
          <p:cNvSpPr/>
          <p:nvPr/>
        </p:nvSpPr>
        <p:spPr>
          <a:xfrm>
            <a:off x="4557373" y="895636"/>
            <a:ext cx="134911" cy="1736841"/>
          </a:xfrm>
          <a:prstGeom prst="righ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a:p>
        </p:txBody>
      </p:sp>
      <p:sp>
        <p:nvSpPr>
          <p:cNvPr id="39" name="Right Brace 38">
            <a:extLst>
              <a:ext uri="{FF2B5EF4-FFF2-40B4-BE49-F238E27FC236}">
                <a16:creationId xmlns:a16="http://schemas.microsoft.com/office/drawing/2014/main" id="{690D110D-B80E-CA4D-922F-42CD5FC01964}"/>
              </a:ext>
            </a:extLst>
          </p:cNvPr>
          <p:cNvSpPr/>
          <p:nvPr/>
        </p:nvSpPr>
        <p:spPr>
          <a:xfrm>
            <a:off x="4557372" y="3746603"/>
            <a:ext cx="134911" cy="1736841"/>
          </a:xfrm>
          <a:prstGeom prst="righ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a:p>
        </p:txBody>
      </p:sp>
      <p:sp>
        <p:nvSpPr>
          <p:cNvPr id="40" name="Google Shape;242;p7">
            <a:extLst>
              <a:ext uri="{FF2B5EF4-FFF2-40B4-BE49-F238E27FC236}">
                <a16:creationId xmlns:a16="http://schemas.microsoft.com/office/drawing/2014/main" id="{A9A56B3C-74A6-774D-8209-46BCE3ABE5D5}"/>
              </a:ext>
            </a:extLst>
          </p:cNvPr>
          <p:cNvSpPr txBox="1"/>
          <p:nvPr/>
        </p:nvSpPr>
        <p:spPr>
          <a:xfrm>
            <a:off x="4544143" y="1582117"/>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latin typeface="Calibri"/>
                <a:ea typeface="Calibri"/>
                <a:cs typeface="Calibri"/>
                <a:sym typeface="Calibri"/>
              </a:rPr>
              <a:t>Effect</a:t>
            </a:r>
            <a:endParaRPr sz="800" dirty="0"/>
          </a:p>
        </p:txBody>
      </p:sp>
      <p:sp>
        <p:nvSpPr>
          <p:cNvPr id="41" name="Google Shape;242;p7">
            <a:extLst>
              <a:ext uri="{FF2B5EF4-FFF2-40B4-BE49-F238E27FC236}">
                <a16:creationId xmlns:a16="http://schemas.microsoft.com/office/drawing/2014/main" id="{032BAA35-E5C7-3F46-B7BA-613C1F71B2AB}"/>
              </a:ext>
            </a:extLst>
          </p:cNvPr>
          <p:cNvSpPr txBox="1"/>
          <p:nvPr/>
        </p:nvSpPr>
        <p:spPr>
          <a:xfrm>
            <a:off x="4557389" y="2949193"/>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latin typeface="Calibri"/>
                <a:ea typeface="Calibri"/>
                <a:cs typeface="Calibri"/>
                <a:sym typeface="Calibri"/>
              </a:rPr>
              <a:t>Problem</a:t>
            </a:r>
            <a:endParaRPr sz="800" dirty="0"/>
          </a:p>
        </p:txBody>
      </p:sp>
      <p:sp>
        <p:nvSpPr>
          <p:cNvPr id="42" name="Google Shape;242;p7">
            <a:extLst>
              <a:ext uri="{FF2B5EF4-FFF2-40B4-BE49-F238E27FC236}">
                <a16:creationId xmlns:a16="http://schemas.microsoft.com/office/drawing/2014/main" id="{49AC6B0C-9374-BA4D-8D1C-A27271A0FE36}"/>
              </a:ext>
            </a:extLst>
          </p:cNvPr>
          <p:cNvSpPr txBox="1"/>
          <p:nvPr/>
        </p:nvSpPr>
        <p:spPr>
          <a:xfrm>
            <a:off x="4544143" y="4444227"/>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latin typeface="Calibri"/>
                <a:ea typeface="Calibri"/>
                <a:cs typeface="Calibri"/>
                <a:sym typeface="Calibri"/>
              </a:rPr>
              <a:t>Causes</a:t>
            </a:r>
            <a:endParaRPr sz="800" dirty="0"/>
          </a:p>
        </p:txBody>
      </p:sp>
      <p:sp>
        <p:nvSpPr>
          <p:cNvPr id="43" name="Rectangle 42">
            <a:extLst>
              <a:ext uri="{FF2B5EF4-FFF2-40B4-BE49-F238E27FC236}">
                <a16:creationId xmlns:a16="http://schemas.microsoft.com/office/drawing/2014/main" id="{C297ED50-3565-AA4C-BDED-7024C564E583}"/>
              </a:ext>
            </a:extLst>
          </p:cNvPr>
          <p:cNvSpPr/>
          <p:nvPr/>
        </p:nvSpPr>
        <p:spPr>
          <a:xfrm>
            <a:off x="4670228" y="2871549"/>
            <a:ext cx="1017492" cy="4426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4" name="Rounded Rectangle 43">
            <a:extLst>
              <a:ext uri="{FF2B5EF4-FFF2-40B4-BE49-F238E27FC236}">
                <a16:creationId xmlns:a16="http://schemas.microsoft.com/office/drawing/2014/main" id="{184F7DFE-373A-F843-96CF-97BE0B2DA181}"/>
              </a:ext>
            </a:extLst>
          </p:cNvPr>
          <p:cNvSpPr/>
          <p:nvPr/>
        </p:nvSpPr>
        <p:spPr>
          <a:xfrm>
            <a:off x="7130051" y="2756809"/>
            <a:ext cx="3210788" cy="679095"/>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sz="1600" b="1" dirty="0">
                <a:latin typeface="Calibri" panose="020F0502020204030204" pitchFamily="34" charset="0"/>
                <a:cs typeface="Calibri" panose="020F0502020204030204" pitchFamily="34" charset="0"/>
              </a:rPr>
              <a:t>High farm productivity </a:t>
            </a:r>
          </a:p>
        </p:txBody>
      </p:sp>
      <p:sp>
        <p:nvSpPr>
          <p:cNvPr id="45" name="Rounded Rectangle 44">
            <a:extLst>
              <a:ext uri="{FF2B5EF4-FFF2-40B4-BE49-F238E27FC236}">
                <a16:creationId xmlns:a16="http://schemas.microsoft.com/office/drawing/2014/main" id="{40136CEF-3F6C-3F4B-B090-FE2A0C39FE4F}"/>
              </a:ext>
            </a:extLst>
          </p:cNvPr>
          <p:cNvSpPr/>
          <p:nvPr/>
        </p:nvSpPr>
        <p:spPr>
          <a:xfrm>
            <a:off x="7082719" y="3749168"/>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sz="1400" b="1" dirty="0">
                <a:latin typeface="Calibri" panose="020F0502020204030204" pitchFamily="34" charset="0"/>
                <a:cs typeface="Calibri" panose="020F0502020204030204" pitchFamily="34" charset="0"/>
              </a:rPr>
              <a:t>High soil fertility</a:t>
            </a:r>
          </a:p>
        </p:txBody>
      </p:sp>
      <p:sp>
        <p:nvSpPr>
          <p:cNvPr id="46" name="Rounded Rectangle 45">
            <a:extLst>
              <a:ext uri="{FF2B5EF4-FFF2-40B4-BE49-F238E27FC236}">
                <a16:creationId xmlns:a16="http://schemas.microsoft.com/office/drawing/2014/main" id="{F27786A7-67AC-1448-90CA-CB974875109E}"/>
              </a:ext>
            </a:extLst>
          </p:cNvPr>
          <p:cNvSpPr/>
          <p:nvPr/>
        </p:nvSpPr>
        <p:spPr>
          <a:xfrm>
            <a:off x="9087763" y="3742264"/>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sz="1400" b="1" dirty="0">
                <a:latin typeface="Calibri" panose="020F0502020204030204" pitchFamily="34" charset="0"/>
                <a:cs typeface="Calibri" panose="020F0502020204030204" pitchFamily="34" charset="0"/>
              </a:rPr>
              <a:t>Low post-harvest losses</a:t>
            </a:r>
          </a:p>
        </p:txBody>
      </p:sp>
      <p:sp>
        <p:nvSpPr>
          <p:cNvPr id="47" name="Rounded Rectangle 46">
            <a:extLst>
              <a:ext uri="{FF2B5EF4-FFF2-40B4-BE49-F238E27FC236}">
                <a16:creationId xmlns:a16="http://schemas.microsoft.com/office/drawing/2014/main" id="{EB5540F0-0265-0344-988F-53021A9B3171}"/>
              </a:ext>
            </a:extLst>
          </p:cNvPr>
          <p:cNvSpPr/>
          <p:nvPr/>
        </p:nvSpPr>
        <p:spPr>
          <a:xfrm>
            <a:off x="7081636" y="4748431"/>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sz="1400" b="1" dirty="0">
                <a:latin typeface="Calibri" panose="020F0502020204030204" pitchFamily="34" charset="0"/>
                <a:cs typeface="Calibri" panose="020F0502020204030204" pitchFamily="34" charset="0"/>
              </a:rPr>
              <a:t>Low erosion</a:t>
            </a:r>
          </a:p>
        </p:txBody>
      </p:sp>
      <p:sp>
        <p:nvSpPr>
          <p:cNvPr id="48" name="Rounded Rectangle 47">
            <a:extLst>
              <a:ext uri="{FF2B5EF4-FFF2-40B4-BE49-F238E27FC236}">
                <a16:creationId xmlns:a16="http://schemas.microsoft.com/office/drawing/2014/main" id="{89B0053B-4558-E14E-81AB-EF4A9B6EB733}"/>
              </a:ext>
            </a:extLst>
          </p:cNvPr>
          <p:cNvSpPr/>
          <p:nvPr/>
        </p:nvSpPr>
        <p:spPr>
          <a:xfrm>
            <a:off x="9086680" y="4741527"/>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sz="1400" b="1" dirty="0">
                <a:latin typeface="Calibri" panose="020F0502020204030204" pitchFamily="34" charset="0"/>
                <a:cs typeface="Calibri" panose="020F0502020204030204" pitchFamily="34" charset="0"/>
              </a:rPr>
              <a:t>Sufficient storage</a:t>
            </a:r>
          </a:p>
        </p:txBody>
      </p:sp>
      <p:cxnSp>
        <p:nvCxnSpPr>
          <p:cNvPr id="50" name="Straight Arrow Connector 49">
            <a:extLst>
              <a:ext uri="{FF2B5EF4-FFF2-40B4-BE49-F238E27FC236}">
                <a16:creationId xmlns:a16="http://schemas.microsoft.com/office/drawing/2014/main" id="{960DD5A6-F7A9-6147-8DB4-465A5CC29B06}"/>
              </a:ext>
            </a:extLst>
          </p:cNvPr>
          <p:cNvCxnSpPr>
            <a:cxnSpLocks/>
            <a:stCxn id="83" idx="0"/>
            <a:endCxn id="81" idx="2"/>
          </p:cNvCxnSpPr>
          <p:nvPr/>
        </p:nvCxnSpPr>
        <p:spPr>
          <a:xfrm flipV="1">
            <a:off x="7753221" y="4483236"/>
            <a:ext cx="1083" cy="2698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A014B39-3B83-9E45-8FDD-BFF222572883}"/>
              </a:ext>
            </a:extLst>
          </p:cNvPr>
          <p:cNvCxnSpPr/>
          <p:nvPr/>
        </p:nvCxnSpPr>
        <p:spPr>
          <a:xfrm flipV="1">
            <a:off x="9776227" y="4435167"/>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D94BDC2-2C00-824A-9E33-A7853EF22CAF}"/>
              </a:ext>
            </a:extLst>
          </p:cNvPr>
          <p:cNvCxnSpPr/>
          <p:nvPr/>
        </p:nvCxnSpPr>
        <p:spPr>
          <a:xfrm flipV="1">
            <a:off x="7713406" y="1474795"/>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53">
            <a:extLst>
              <a:ext uri="{FF2B5EF4-FFF2-40B4-BE49-F238E27FC236}">
                <a16:creationId xmlns:a16="http://schemas.microsoft.com/office/drawing/2014/main" id="{5A261327-3CEB-6A4B-AEA6-AEF75B209D04}"/>
              </a:ext>
            </a:extLst>
          </p:cNvPr>
          <p:cNvSpPr/>
          <p:nvPr/>
        </p:nvSpPr>
        <p:spPr>
          <a:xfrm>
            <a:off x="7081636" y="802604"/>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sz="1400" b="1" dirty="0">
                <a:latin typeface="Calibri" panose="020F0502020204030204" pitchFamily="34" charset="0"/>
                <a:cs typeface="Calibri" panose="020F0502020204030204" pitchFamily="34" charset="0"/>
              </a:rPr>
              <a:t>High farming land use</a:t>
            </a:r>
          </a:p>
        </p:txBody>
      </p:sp>
      <p:sp>
        <p:nvSpPr>
          <p:cNvPr id="55" name="Rounded Rectangle 54">
            <a:extLst>
              <a:ext uri="{FF2B5EF4-FFF2-40B4-BE49-F238E27FC236}">
                <a16:creationId xmlns:a16="http://schemas.microsoft.com/office/drawing/2014/main" id="{1738D286-23B1-FD4B-AA83-231B631EAD2F}"/>
              </a:ext>
            </a:extLst>
          </p:cNvPr>
          <p:cNvSpPr/>
          <p:nvPr/>
        </p:nvSpPr>
        <p:spPr>
          <a:xfrm>
            <a:off x="7082719" y="1768766"/>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sz="1400" b="1" dirty="0">
                <a:latin typeface="Calibri" panose="020F0502020204030204" pitchFamily="34" charset="0"/>
                <a:cs typeface="Calibri" panose="020F0502020204030204" pitchFamily="34" charset="0"/>
              </a:rPr>
              <a:t>High income farmer</a:t>
            </a:r>
          </a:p>
        </p:txBody>
      </p:sp>
      <p:cxnSp>
        <p:nvCxnSpPr>
          <p:cNvPr id="56" name="Straight Arrow Connector 55">
            <a:extLst>
              <a:ext uri="{FF2B5EF4-FFF2-40B4-BE49-F238E27FC236}">
                <a16:creationId xmlns:a16="http://schemas.microsoft.com/office/drawing/2014/main" id="{FDCD4118-37FA-8046-AB77-19FA46D3DC50}"/>
              </a:ext>
            </a:extLst>
          </p:cNvPr>
          <p:cNvCxnSpPr/>
          <p:nvPr/>
        </p:nvCxnSpPr>
        <p:spPr>
          <a:xfrm flipV="1">
            <a:off x="9776227" y="1474164"/>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ounded Rectangle 56">
            <a:extLst>
              <a:ext uri="{FF2B5EF4-FFF2-40B4-BE49-F238E27FC236}">
                <a16:creationId xmlns:a16="http://schemas.microsoft.com/office/drawing/2014/main" id="{1BA81D0B-38FD-3E4A-B0B4-74BDC517E7F4}"/>
              </a:ext>
            </a:extLst>
          </p:cNvPr>
          <p:cNvSpPr/>
          <p:nvPr/>
        </p:nvSpPr>
        <p:spPr>
          <a:xfrm>
            <a:off x="9086680" y="795700"/>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sz="1400" b="1" dirty="0">
                <a:latin typeface="Calibri" panose="020F0502020204030204" pitchFamily="34" charset="0"/>
                <a:cs typeface="Calibri" panose="020F0502020204030204" pitchFamily="34" charset="0"/>
              </a:rPr>
              <a:t>Good health of population</a:t>
            </a:r>
          </a:p>
        </p:txBody>
      </p:sp>
      <p:sp>
        <p:nvSpPr>
          <p:cNvPr id="58" name="Rounded Rectangle 57">
            <a:extLst>
              <a:ext uri="{FF2B5EF4-FFF2-40B4-BE49-F238E27FC236}">
                <a16:creationId xmlns:a16="http://schemas.microsoft.com/office/drawing/2014/main" id="{25277BFE-6343-8F47-922D-86F66E0BC0A0}"/>
              </a:ext>
            </a:extLst>
          </p:cNvPr>
          <p:cNvSpPr/>
          <p:nvPr/>
        </p:nvSpPr>
        <p:spPr>
          <a:xfrm>
            <a:off x="9087763" y="1761862"/>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H" sz="1400" b="1" dirty="0">
                <a:latin typeface="Calibri" panose="020F0502020204030204" pitchFamily="34" charset="0"/>
                <a:cs typeface="Calibri" panose="020F0502020204030204" pitchFamily="34" charset="0"/>
              </a:rPr>
              <a:t>Adequate nutrition</a:t>
            </a:r>
          </a:p>
        </p:txBody>
      </p:sp>
      <p:cxnSp>
        <p:nvCxnSpPr>
          <p:cNvPr id="59" name="Straight Connector 58">
            <a:extLst>
              <a:ext uri="{FF2B5EF4-FFF2-40B4-BE49-F238E27FC236}">
                <a16:creationId xmlns:a16="http://schemas.microsoft.com/office/drawing/2014/main" id="{E1C0D777-2CCD-7B40-AEF0-CEBEBD195E02}"/>
              </a:ext>
            </a:extLst>
          </p:cNvPr>
          <p:cNvCxnSpPr/>
          <p:nvPr/>
        </p:nvCxnSpPr>
        <p:spPr>
          <a:xfrm>
            <a:off x="7676082" y="3580490"/>
            <a:ext cx="21187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30546A9-0C54-6E40-98FC-36F26E017E35}"/>
              </a:ext>
            </a:extLst>
          </p:cNvPr>
          <p:cNvCxnSpPr/>
          <p:nvPr/>
        </p:nvCxnSpPr>
        <p:spPr>
          <a:xfrm>
            <a:off x="7676082" y="3580490"/>
            <a:ext cx="0" cy="168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2AE18B9-4812-0A44-8298-08AE897020B0}"/>
              </a:ext>
            </a:extLst>
          </p:cNvPr>
          <p:cNvCxnSpPr>
            <a:cxnSpLocks/>
          </p:cNvCxnSpPr>
          <p:nvPr/>
        </p:nvCxnSpPr>
        <p:spPr>
          <a:xfrm>
            <a:off x="9794808" y="3580490"/>
            <a:ext cx="0" cy="1617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B2DD074-7926-F84D-BF32-AC430D8E3B67}"/>
              </a:ext>
            </a:extLst>
          </p:cNvPr>
          <p:cNvCxnSpPr>
            <a:cxnSpLocks/>
          </p:cNvCxnSpPr>
          <p:nvPr/>
        </p:nvCxnSpPr>
        <p:spPr>
          <a:xfrm>
            <a:off x="7706696" y="2639381"/>
            <a:ext cx="2088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E422A5E-6162-FF4C-AAA3-72BAD001CB40}"/>
              </a:ext>
            </a:extLst>
          </p:cNvPr>
          <p:cNvCxnSpPr>
            <a:cxnSpLocks/>
          </p:cNvCxnSpPr>
          <p:nvPr/>
        </p:nvCxnSpPr>
        <p:spPr>
          <a:xfrm flipV="1">
            <a:off x="7706696" y="2447861"/>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0B24FE5-F64F-E749-99C5-D0AE56FDC9AF}"/>
              </a:ext>
            </a:extLst>
          </p:cNvPr>
          <p:cNvCxnSpPr>
            <a:cxnSpLocks/>
          </p:cNvCxnSpPr>
          <p:nvPr/>
        </p:nvCxnSpPr>
        <p:spPr>
          <a:xfrm flipV="1">
            <a:off x="9794808" y="2449049"/>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E43280E-D245-0847-8427-7DE044340E1E}"/>
              </a:ext>
            </a:extLst>
          </p:cNvPr>
          <p:cNvCxnSpPr/>
          <p:nvPr/>
        </p:nvCxnSpPr>
        <p:spPr>
          <a:xfrm>
            <a:off x="8764316" y="2639381"/>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ight Brace 65">
            <a:extLst>
              <a:ext uri="{FF2B5EF4-FFF2-40B4-BE49-F238E27FC236}">
                <a16:creationId xmlns:a16="http://schemas.microsoft.com/office/drawing/2014/main" id="{CEBC5BF9-F4F4-2A4F-9183-05F20D596D1A}"/>
              </a:ext>
            </a:extLst>
          </p:cNvPr>
          <p:cNvSpPr/>
          <p:nvPr/>
        </p:nvSpPr>
        <p:spPr>
          <a:xfrm>
            <a:off x="10690913" y="902540"/>
            <a:ext cx="134911" cy="1736841"/>
          </a:xfrm>
          <a:prstGeom prst="rightBrace">
            <a:avLst/>
          </a:prstGeom>
          <a:ln w="19050">
            <a:solidFill>
              <a:srgbClr val="3AC6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a:p>
        </p:txBody>
      </p:sp>
      <p:sp>
        <p:nvSpPr>
          <p:cNvPr id="67" name="Right Brace 66">
            <a:extLst>
              <a:ext uri="{FF2B5EF4-FFF2-40B4-BE49-F238E27FC236}">
                <a16:creationId xmlns:a16="http://schemas.microsoft.com/office/drawing/2014/main" id="{67C80EEF-B341-284D-B405-108BE175E9A3}"/>
              </a:ext>
            </a:extLst>
          </p:cNvPr>
          <p:cNvSpPr/>
          <p:nvPr/>
        </p:nvSpPr>
        <p:spPr>
          <a:xfrm>
            <a:off x="10690912" y="3753507"/>
            <a:ext cx="134911" cy="1736841"/>
          </a:xfrm>
          <a:prstGeom prst="rightBrace">
            <a:avLst/>
          </a:prstGeom>
          <a:ln w="19050">
            <a:solidFill>
              <a:srgbClr val="3AC6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a:p>
        </p:txBody>
      </p:sp>
      <p:sp>
        <p:nvSpPr>
          <p:cNvPr id="68" name="Google Shape;242;p7">
            <a:extLst>
              <a:ext uri="{FF2B5EF4-FFF2-40B4-BE49-F238E27FC236}">
                <a16:creationId xmlns:a16="http://schemas.microsoft.com/office/drawing/2014/main" id="{42DDA613-2675-CB44-A107-97809FE89E5B}"/>
              </a:ext>
            </a:extLst>
          </p:cNvPr>
          <p:cNvSpPr txBox="1"/>
          <p:nvPr/>
        </p:nvSpPr>
        <p:spPr>
          <a:xfrm>
            <a:off x="10677683" y="1589021"/>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latin typeface="Calibri"/>
                <a:ea typeface="Calibri"/>
                <a:cs typeface="Calibri"/>
                <a:sym typeface="Calibri"/>
              </a:rPr>
              <a:t>Ends</a:t>
            </a:r>
            <a:endParaRPr sz="800" dirty="0"/>
          </a:p>
        </p:txBody>
      </p:sp>
      <p:sp>
        <p:nvSpPr>
          <p:cNvPr id="69" name="Google Shape;242;p7">
            <a:extLst>
              <a:ext uri="{FF2B5EF4-FFF2-40B4-BE49-F238E27FC236}">
                <a16:creationId xmlns:a16="http://schemas.microsoft.com/office/drawing/2014/main" id="{C5E11FB1-5029-8F41-A5A4-DFFDFAF95C70}"/>
              </a:ext>
            </a:extLst>
          </p:cNvPr>
          <p:cNvSpPr txBox="1"/>
          <p:nvPr/>
        </p:nvSpPr>
        <p:spPr>
          <a:xfrm>
            <a:off x="10645900" y="2956097"/>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latin typeface="Calibri"/>
                <a:ea typeface="Calibri"/>
                <a:cs typeface="Calibri"/>
                <a:sym typeface="Calibri"/>
              </a:rPr>
              <a:t>Solutions</a:t>
            </a:r>
            <a:endParaRPr sz="800" dirty="0"/>
          </a:p>
        </p:txBody>
      </p:sp>
      <p:sp>
        <p:nvSpPr>
          <p:cNvPr id="70" name="Google Shape;242;p7">
            <a:extLst>
              <a:ext uri="{FF2B5EF4-FFF2-40B4-BE49-F238E27FC236}">
                <a16:creationId xmlns:a16="http://schemas.microsoft.com/office/drawing/2014/main" id="{A6A10D7A-92CE-AF4C-BD97-305DB81EBA45}"/>
              </a:ext>
            </a:extLst>
          </p:cNvPr>
          <p:cNvSpPr txBox="1"/>
          <p:nvPr/>
        </p:nvSpPr>
        <p:spPr>
          <a:xfrm>
            <a:off x="10677683" y="4451131"/>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latin typeface="Calibri"/>
                <a:ea typeface="Calibri"/>
                <a:cs typeface="Calibri"/>
                <a:sym typeface="Calibri"/>
              </a:rPr>
              <a:t>Means</a:t>
            </a:r>
            <a:endParaRPr sz="800" dirty="0"/>
          </a:p>
        </p:txBody>
      </p:sp>
      <p:sp>
        <p:nvSpPr>
          <p:cNvPr id="71" name="Rectangle 70">
            <a:extLst>
              <a:ext uri="{FF2B5EF4-FFF2-40B4-BE49-F238E27FC236}">
                <a16:creationId xmlns:a16="http://schemas.microsoft.com/office/drawing/2014/main" id="{1A4C4476-E826-AF41-8C3E-D60ED2E773CB}"/>
              </a:ext>
            </a:extLst>
          </p:cNvPr>
          <p:cNvSpPr/>
          <p:nvPr/>
        </p:nvSpPr>
        <p:spPr>
          <a:xfrm>
            <a:off x="10758739" y="2878453"/>
            <a:ext cx="1017492" cy="4426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74" name="Rounded Rectangle 73">
            <a:extLst>
              <a:ext uri="{FF2B5EF4-FFF2-40B4-BE49-F238E27FC236}">
                <a16:creationId xmlns:a16="http://schemas.microsoft.com/office/drawing/2014/main" id="{AC4CF574-4498-0F42-B1DB-B7CE3B0D7898}"/>
              </a:ext>
            </a:extLst>
          </p:cNvPr>
          <p:cNvSpPr/>
          <p:nvPr/>
        </p:nvSpPr>
        <p:spPr>
          <a:xfrm>
            <a:off x="843775" y="186950"/>
            <a:ext cx="3520900" cy="417056"/>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200" dirty="0"/>
          </a:p>
        </p:txBody>
      </p:sp>
      <p:sp>
        <p:nvSpPr>
          <p:cNvPr id="75" name="Google Shape;242;p7">
            <a:extLst>
              <a:ext uri="{FF2B5EF4-FFF2-40B4-BE49-F238E27FC236}">
                <a16:creationId xmlns:a16="http://schemas.microsoft.com/office/drawing/2014/main" id="{CDEF410A-F6AF-654C-B8DF-5E864F59B4E7}"/>
              </a:ext>
            </a:extLst>
          </p:cNvPr>
          <p:cNvSpPr txBox="1"/>
          <p:nvPr/>
        </p:nvSpPr>
        <p:spPr>
          <a:xfrm>
            <a:off x="704760" y="227557"/>
            <a:ext cx="3866662"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solidFill>
                  <a:schemeClr val="bg1"/>
                </a:solidFill>
                <a:latin typeface="Calibri"/>
                <a:ea typeface="Calibri"/>
                <a:cs typeface="Calibri"/>
                <a:sym typeface="Calibri"/>
              </a:rPr>
              <a:t>The Problem Tree</a:t>
            </a:r>
            <a:endParaRPr sz="800" dirty="0">
              <a:solidFill>
                <a:schemeClr val="bg1"/>
              </a:solidFill>
            </a:endParaRPr>
          </a:p>
        </p:txBody>
      </p:sp>
      <p:sp>
        <p:nvSpPr>
          <p:cNvPr id="76" name="Rounded Rectangle 75">
            <a:extLst>
              <a:ext uri="{FF2B5EF4-FFF2-40B4-BE49-F238E27FC236}">
                <a16:creationId xmlns:a16="http://schemas.microsoft.com/office/drawing/2014/main" id="{C628C23A-68B9-5D42-A5CD-F81B2ACF0949}"/>
              </a:ext>
            </a:extLst>
          </p:cNvPr>
          <p:cNvSpPr/>
          <p:nvPr/>
        </p:nvSpPr>
        <p:spPr>
          <a:xfrm>
            <a:off x="7051634" y="186950"/>
            <a:ext cx="3520900" cy="417056"/>
          </a:xfrm>
          <a:prstGeom prst="roundRect">
            <a:avLst/>
          </a:prstGeom>
          <a:solidFill>
            <a:srgbClr val="3AC6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200" dirty="0"/>
          </a:p>
        </p:txBody>
      </p:sp>
      <p:sp>
        <p:nvSpPr>
          <p:cNvPr id="77" name="Google Shape;242;p7">
            <a:extLst>
              <a:ext uri="{FF2B5EF4-FFF2-40B4-BE49-F238E27FC236}">
                <a16:creationId xmlns:a16="http://schemas.microsoft.com/office/drawing/2014/main" id="{26F056EA-32CF-504F-95B9-D543588E4564}"/>
              </a:ext>
            </a:extLst>
          </p:cNvPr>
          <p:cNvSpPr txBox="1"/>
          <p:nvPr/>
        </p:nvSpPr>
        <p:spPr>
          <a:xfrm>
            <a:off x="6912619" y="227557"/>
            <a:ext cx="3866662"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b="1" i="0" u="none" strike="noStrike" cap="none" dirty="0">
                <a:solidFill>
                  <a:schemeClr val="bg1"/>
                </a:solidFill>
                <a:latin typeface="Calibri"/>
                <a:ea typeface="Calibri"/>
                <a:cs typeface="Calibri"/>
                <a:sym typeface="Calibri"/>
              </a:rPr>
              <a:t>Solutions Tree</a:t>
            </a:r>
            <a:endParaRPr sz="800" dirty="0">
              <a:solidFill>
                <a:schemeClr val="bg1"/>
              </a:solidFill>
            </a:endParaRPr>
          </a:p>
        </p:txBody>
      </p:sp>
      <p:cxnSp>
        <p:nvCxnSpPr>
          <p:cNvPr id="78" name="Straight Connector 77">
            <a:extLst>
              <a:ext uri="{FF2B5EF4-FFF2-40B4-BE49-F238E27FC236}">
                <a16:creationId xmlns:a16="http://schemas.microsoft.com/office/drawing/2014/main" id="{7E4A47A8-4242-4D47-8575-C63047288147}"/>
              </a:ext>
            </a:extLst>
          </p:cNvPr>
          <p:cNvCxnSpPr>
            <a:cxnSpLocks/>
          </p:cNvCxnSpPr>
          <p:nvPr/>
        </p:nvCxnSpPr>
        <p:spPr>
          <a:xfrm flipV="1">
            <a:off x="6096000" y="802604"/>
            <a:ext cx="0" cy="5732926"/>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Right Arrow 3">
            <a:extLst>
              <a:ext uri="{FF2B5EF4-FFF2-40B4-BE49-F238E27FC236}">
                <a16:creationId xmlns:a16="http://schemas.microsoft.com/office/drawing/2014/main" id="{51C60037-A434-5845-83F7-02E4618ABAF4}"/>
              </a:ext>
            </a:extLst>
          </p:cNvPr>
          <p:cNvSpPr/>
          <p:nvPr/>
        </p:nvSpPr>
        <p:spPr>
          <a:xfrm>
            <a:off x="4571422" y="244490"/>
            <a:ext cx="2266878" cy="245673"/>
          </a:xfrm>
          <a:prstGeom prst="right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79" name="Right Arrow 78">
            <a:extLst>
              <a:ext uri="{FF2B5EF4-FFF2-40B4-BE49-F238E27FC236}">
                <a16:creationId xmlns:a16="http://schemas.microsoft.com/office/drawing/2014/main" id="{F7E9A240-5D86-C241-BFBE-5C0A075B40FC}"/>
              </a:ext>
            </a:extLst>
          </p:cNvPr>
          <p:cNvSpPr/>
          <p:nvPr/>
        </p:nvSpPr>
        <p:spPr>
          <a:xfrm>
            <a:off x="6234201" y="2997152"/>
            <a:ext cx="757649" cy="245673"/>
          </a:xfrm>
          <a:prstGeom prst="right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0" name="Rounded Rectangle 79">
            <a:extLst>
              <a:ext uri="{FF2B5EF4-FFF2-40B4-BE49-F238E27FC236}">
                <a16:creationId xmlns:a16="http://schemas.microsoft.com/office/drawing/2014/main" id="{54276A3E-7FE8-BAC9-62AE-A049AABEBD90}"/>
              </a:ext>
            </a:extLst>
          </p:cNvPr>
          <p:cNvSpPr/>
          <p:nvPr/>
        </p:nvSpPr>
        <p:spPr>
          <a:xfrm>
            <a:off x="7145358" y="2776453"/>
            <a:ext cx="3210788" cy="679095"/>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High rate of recycling</a:t>
            </a:r>
            <a:endParaRPr lang="en-TH" sz="1600" b="1" dirty="0">
              <a:latin typeface="Calibri" panose="020F0502020204030204" pitchFamily="34" charset="0"/>
              <a:cs typeface="Calibri" panose="020F0502020204030204" pitchFamily="34" charset="0"/>
            </a:endParaRPr>
          </a:p>
        </p:txBody>
      </p:sp>
      <p:sp>
        <p:nvSpPr>
          <p:cNvPr id="81" name="Rounded Rectangle 80">
            <a:extLst>
              <a:ext uri="{FF2B5EF4-FFF2-40B4-BE49-F238E27FC236}">
                <a16:creationId xmlns:a16="http://schemas.microsoft.com/office/drawing/2014/main" id="{D7033AB7-60DA-4DEA-B997-DEC26EE2B2C6}"/>
              </a:ext>
            </a:extLst>
          </p:cNvPr>
          <p:cNvSpPr/>
          <p:nvPr/>
        </p:nvSpPr>
        <p:spPr>
          <a:xfrm>
            <a:off x="7079159" y="3753852"/>
            <a:ext cx="1350289" cy="729384"/>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Proper management of waste at the source</a:t>
            </a:r>
            <a:endParaRPr lang="en-TH" sz="1200" b="1" dirty="0">
              <a:latin typeface="Calibri" panose="020F0502020204030204" pitchFamily="34" charset="0"/>
              <a:cs typeface="Calibri" panose="020F0502020204030204" pitchFamily="34" charset="0"/>
            </a:endParaRPr>
          </a:p>
        </p:txBody>
      </p:sp>
      <p:sp>
        <p:nvSpPr>
          <p:cNvPr id="82" name="Rounded Rectangle 81">
            <a:extLst>
              <a:ext uri="{FF2B5EF4-FFF2-40B4-BE49-F238E27FC236}">
                <a16:creationId xmlns:a16="http://schemas.microsoft.com/office/drawing/2014/main" id="{D1271711-EF48-FD6A-FB92-3868A7BF3A29}"/>
              </a:ext>
            </a:extLst>
          </p:cNvPr>
          <p:cNvSpPr/>
          <p:nvPr/>
        </p:nvSpPr>
        <p:spPr>
          <a:xfrm>
            <a:off x="9084203" y="3746948"/>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Government funded recycling </a:t>
            </a:r>
            <a:endParaRPr lang="en-TH" sz="1200" b="1" dirty="0">
              <a:latin typeface="Calibri" panose="020F0502020204030204" pitchFamily="34" charset="0"/>
              <a:cs typeface="Calibri" panose="020F0502020204030204" pitchFamily="34" charset="0"/>
            </a:endParaRPr>
          </a:p>
        </p:txBody>
      </p:sp>
      <p:sp>
        <p:nvSpPr>
          <p:cNvPr id="83" name="Rounded Rectangle 82">
            <a:extLst>
              <a:ext uri="{FF2B5EF4-FFF2-40B4-BE49-F238E27FC236}">
                <a16:creationId xmlns:a16="http://schemas.microsoft.com/office/drawing/2014/main" id="{3EFE9434-07EB-F6B7-EA41-2AD54C6A347F}"/>
              </a:ext>
            </a:extLst>
          </p:cNvPr>
          <p:cNvSpPr/>
          <p:nvPr/>
        </p:nvSpPr>
        <p:spPr>
          <a:xfrm>
            <a:off x="7078076" y="4753115"/>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People properly separate waste at home</a:t>
            </a:r>
            <a:endParaRPr lang="en-TH" sz="1200" b="1" dirty="0">
              <a:latin typeface="Calibri" panose="020F0502020204030204" pitchFamily="34" charset="0"/>
              <a:cs typeface="Calibri" panose="020F0502020204030204" pitchFamily="34" charset="0"/>
            </a:endParaRPr>
          </a:p>
        </p:txBody>
      </p:sp>
      <p:sp>
        <p:nvSpPr>
          <p:cNvPr id="84" name="Rounded Rectangle 83">
            <a:extLst>
              <a:ext uri="{FF2B5EF4-FFF2-40B4-BE49-F238E27FC236}">
                <a16:creationId xmlns:a16="http://schemas.microsoft.com/office/drawing/2014/main" id="{E26E0BB4-C5BC-5165-4DAA-7CB0C7D79C25}"/>
              </a:ext>
            </a:extLst>
          </p:cNvPr>
          <p:cNvSpPr/>
          <p:nvPr/>
        </p:nvSpPr>
        <p:spPr>
          <a:xfrm>
            <a:off x="9083120" y="4746211"/>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Adequate  modern recycling infrastructure</a:t>
            </a:r>
            <a:endParaRPr lang="en-TH" sz="1200" b="1" dirty="0">
              <a:latin typeface="Calibri" panose="020F0502020204030204" pitchFamily="34" charset="0"/>
              <a:cs typeface="Calibri" panose="020F0502020204030204" pitchFamily="34" charset="0"/>
            </a:endParaRPr>
          </a:p>
        </p:txBody>
      </p:sp>
      <p:sp>
        <p:nvSpPr>
          <p:cNvPr id="85" name="Rounded Rectangle 84">
            <a:extLst>
              <a:ext uri="{FF2B5EF4-FFF2-40B4-BE49-F238E27FC236}">
                <a16:creationId xmlns:a16="http://schemas.microsoft.com/office/drawing/2014/main" id="{3027644F-4B04-FC7C-4CFD-69D84EC6109B}"/>
              </a:ext>
            </a:extLst>
          </p:cNvPr>
          <p:cNvSpPr/>
          <p:nvPr/>
        </p:nvSpPr>
        <p:spPr>
          <a:xfrm>
            <a:off x="7078076" y="807288"/>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No side effects to human health</a:t>
            </a:r>
            <a:endParaRPr lang="en-TH" sz="1200" b="1" dirty="0">
              <a:latin typeface="Calibri" panose="020F0502020204030204" pitchFamily="34" charset="0"/>
              <a:cs typeface="Calibri" panose="020F0502020204030204" pitchFamily="34" charset="0"/>
            </a:endParaRPr>
          </a:p>
        </p:txBody>
      </p:sp>
      <p:sp>
        <p:nvSpPr>
          <p:cNvPr id="86" name="Rounded Rectangle 85">
            <a:extLst>
              <a:ext uri="{FF2B5EF4-FFF2-40B4-BE49-F238E27FC236}">
                <a16:creationId xmlns:a16="http://schemas.microsoft.com/office/drawing/2014/main" id="{00B2153D-9081-AD0F-08B9-2B930B693A59}"/>
              </a:ext>
            </a:extLst>
          </p:cNvPr>
          <p:cNvSpPr/>
          <p:nvPr/>
        </p:nvSpPr>
        <p:spPr>
          <a:xfrm>
            <a:off x="7079159" y="1773450"/>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Waste does not enter food chain</a:t>
            </a:r>
            <a:endParaRPr lang="en-TH" sz="1200" b="1" dirty="0">
              <a:latin typeface="Calibri" panose="020F0502020204030204" pitchFamily="34" charset="0"/>
              <a:cs typeface="Calibri" panose="020F0502020204030204" pitchFamily="34" charset="0"/>
            </a:endParaRPr>
          </a:p>
        </p:txBody>
      </p:sp>
      <p:sp>
        <p:nvSpPr>
          <p:cNvPr id="87" name="Rounded Rectangle 86">
            <a:extLst>
              <a:ext uri="{FF2B5EF4-FFF2-40B4-BE49-F238E27FC236}">
                <a16:creationId xmlns:a16="http://schemas.microsoft.com/office/drawing/2014/main" id="{E5E481F3-3876-346F-3D9D-192AEA1AB5FD}"/>
              </a:ext>
            </a:extLst>
          </p:cNvPr>
          <p:cNvSpPr/>
          <p:nvPr/>
        </p:nvSpPr>
        <p:spPr>
          <a:xfrm>
            <a:off x="9083120" y="800384"/>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No threat to ecosystems</a:t>
            </a:r>
            <a:endParaRPr lang="en-TH" sz="1200" b="1" dirty="0">
              <a:latin typeface="Calibri" panose="020F0502020204030204" pitchFamily="34" charset="0"/>
              <a:cs typeface="Calibri" panose="020F0502020204030204" pitchFamily="34" charset="0"/>
            </a:endParaRPr>
          </a:p>
        </p:txBody>
      </p:sp>
      <p:sp>
        <p:nvSpPr>
          <p:cNvPr id="88" name="Rounded Rectangle 87">
            <a:extLst>
              <a:ext uri="{FF2B5EF4-FFF2-40B4-BE49-F238E27FC236}">
                <a16:creationId xmlns:a16="http://schemas.microsoft.com/office/drawing/2014/main" id="{87FDD00F-C3DB-D82B-D2DB-397F533A991C}"/>
              </a:ext>
            </a:extLst>
          </p:cNvPr>
          <p:cNvSpPr/>
          <p:nvPr/>
        </p:nvSpPr>
        <p:spPr>
          <a:xfrm>
            <a:off x="9084203" y="1766546"/>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No waste leakage into the environment</a:t>
            </a:r>
            <a:endParaRPr lang="en-TH" sz="1200" b="1" dirty="0">
              <a:latin typeface="Calibri" panose="020F0502020204030204" pitchFamily="34" charset="0"/>
              <a:cs typeface="Calibri" panose="020F0502020204030204" pitchFamily="34" charset="0"/>
            </a:endParaRPr>
          </a:p>
        </p:txBody>
      </p:sp>
      <p:cxnSp>
        <p:nvCxnSpPr>
          <p:cNvPr id="89" name="Straight Connector 88">
            <a:extLst>
              <a:ext uri="{FF2B5EF4-FFF2-40B4-BE49-F238E27FC236}">
                <a16:creationId xmlns:a16="http://schemas.microsoft.com/office/drawing/2014/main" id="{ED4DBEE2-9FAA-934B-0B48-934166F59873}"/>
              </a:ext>
            </a:extLst>
          </p:cNvPr>
          <p:cNvCxnSpPr/>
          <p:nvPr/>
        </p:nvCxnSpPr>
        <p:spPr>
          <a:xfrm>
            <a:off x="7672522" y="3585174"/>
            <a:ext cx="21187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C36E7F5-40DF-8025-0068-9CD5AACE8FDA}"/>
              </a:ext>
            </a:extLst>
          </p:cNvPr>
          <p:cNvCxnSpPr/>
          <p:nvPr/>
        </p:nvCxnSpPr>
        <p:spPr>
          <a:xfrm>
            <a:off x="8751826" y="3451345"/>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ounded Rectangle 90">
            <a:extLst>
              <a:ext uri="{FF2B5EF4-FFF2-40B4-BE49-F238E27FC236}">
                <a16:creationId xmlns:a16="http://schemas.microsoft.com/office/drawing/2014/main" id="{0678C387-5A6E-F593-2A00-8F5D119973E2}"/>
              </a:ext>
            </a:extLst>
          </p:cNvPr>
          <p:cNvSpPr/>
          <p:nvPr/>
        </p:nvSpPr>
        <p:spPr>
          <a:xfrm>
            <a:off x="996511" y="2744913"/>
            <a:ext cx="3210788" cy="679095"/>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Low rate of recycling </a:t>
            </a:r>
            <a:endParaRPr lang="en-TH" sz="1600" b="1" dirty="0">
              <a:latin typeface="Calibri" panose="020F0502020204030204" pitchFamily="34" charset="0"/>
              <a:cs typeface="Calibri" panose="020F0502020204030204" pitchFamily="34" charset="0"/>
            </a:endParaRPr>
          </a:p>
        </p:txBody>
      </p:sp>
      <p:sp>
        <p:nvSpPr>
          <p:cNvPr id="92" name="Rounded Rectangle 91">
            <a:extLst>
              <a:ext uri="{FF2B5EF4-FFF2-40B4-BE49-F238E27FC236}">
                <a16:creationId xmlns:a16="http://schemas.microsoft.com/office/drawing/2014/main" id="{05E1ECEB-27F8-86D4-570A-12C2F40798DC}"/>
              </a:ext>
            </a:extLst>
          </p:cNvPr>
          <p:cNvSpPr/>
          <p:nvPr/>
        </p:nvSpPr>
        <p:spPr>
          <a:xfrm>
            <a:off x="949179" y="3737272"/>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Mismanagement of waste at the source</a:t>
            </a:r>
          </a:p>
        </p:txBody>
      </p:sp>
      <p:sp>
        <p:nvSpPr>
          <p:cNvPr id="93" name="Rounded Rectangle 92">
            <a:extLst>
              <a:ext uri="{FF2B5EF4-FFF2-40B4-BE49-F238E27FC236}">
                <a16:creationId xmlns:a16="http://schemas.microsoft.com/office/drawing/2014/main" id="{5D4E431A-25A8-5FAD-6DD2-199B3520F220}"/>
              </a:ext>
            </a:extLst>
          </p:cNvPr>
          <p:cNvSpPr/>
          <p:nvPr/>
        </p:nvSpPr>
        <p:spPr>
          <a:xfrm>
            <a:off x="2954223" y="3730368"/>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Government  does not fund recycling</a:t>
            </a:r>
          </a:p>
        </p:txBody>
      </p:sp>
      <p:sp>
        <p:nvSpPr>
          <p:cNvPr id="94" name="Rounded Rectangle 93">
            <a:extLst>
              <a:ext uri="{FF2B5EF4-FFF2-40B4-BE49-F238E27FC236}">
                <a16:creationId xmlns:a16="http://schemas.microsoft.com/office/drawing/2014/main" id="{EAFB7D40-FA03-D5E4-25AB-FA730FED694F}"/>
              </a:ext>
            </a:extLst>
          </p:cNvPr>
          <p:cNvSpPr/>
          <p:nvPr/>
        </p:nvSpPr>
        <p:spPr>
          <a:xfrm>
            <a:off x="948096" y="4736535"/>
            <a:ext cx="1350289" cy="753813"/>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People do not properly separate waste at home </a:t>
            </a:r>
          </a:p>
        </p:txBody>
      </p:sp>
      <p:sp>
        <p:nvSpPr>
          <p:cNvPr id="95" name="Rounded Rectangle 94">
            <a:extLst>
              <a:ext uri="{FF2B5EF4-FFF2-40B4-BE49-F238E27FC236}">
                <a16:creationId xmlns:a16="http://schemas.microsoft.com/office/drawing/2014/main" id="{954AB1F5-5018-1FC4-036B-ACC771562804}"/>
              </a:ext>
            </a:extLst>
          </p:cNvPr>
          <p:cNvSpPr/>
          <p:nvPr/>
        </p:nvSpPr>
        <p:spPr>
          <a:xfrm>
            <a:off x="2953140" y="4729631"/>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Lack of modern recycling infrastructure</a:t>
            </a:r>
          </a:p>
        </p:txBody>
      </p:sp>
      <p:sp>
        <p:nvSpPr>
          <p:cNvPr id="96" name="Rounded Rectangle 95">
            <a:extLst>
              <a:ext uri="{FF2B5EF4-FFF2-40B4-BE49-F238E27FC236}">
                <a16:creationId xmlns:a16="http://schemas.microsoft.com/office/drawing/2014/main" id="{AA5F7594-F359-F444-5926-39E324EAA6C7}"/>
              </a:ext>
            </a:extLst>
          </p:cNvPr>
          <p:cNvSpPr/>
          <p:nvPr/>
        </p:nvSpPr>
        <p:spPr>
          <a:xfrm>
            <a:off x="948096" y="790708"/>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Unknown side effects of human consumption</a:t>
            </a:r>
            <a:endParaRPr lang="en-TH" sz="1200" b="1" dirty="0">
              <a:latin typeface="Calibri" panose="020F0502020204030204" pitchFamily="34" charset="0"/>
              <a:cs typeface="Calibri" panose="020F0502020204030204" pitchFamily="34" charset="0"/>
            </a:endParaRPr>
          </a:p>
        </p:txBody>
      </p:sp>
      <p:sp>
        <p:nvSpPr>
          <p:cNvPr id="97" name="Rounded Rectangle 96">
            <a:extLst>
              <a:ext uri="{FF2B5EF4-FFF2-40B4-BE49-F238E27FC236}">
                <a16:creationId xmlns:a16="http://schemas.microsoft.com/office/drawing/2014/main" id="{9BC9316C-898D-2DC2-091F-D5FEF85D8B9E}"/>
              </a:ext>
            </a:extLst>
          </p:cNvPr>
          <p:cNvSpPr/>
          <p:nvPr/>
        </p:nvSpPr>
        <p:spPr>
          <a:xfrm>
            <a:off x="949179" y="1756870"/>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Waste enters food chain</a:t>
            </a:r>
            <a:endParaRPr lang="en-TH" sz="1200" b="1" dirty="0">
              <a:latin typeface="Calibri" panose="020F0502020204030204" pitchFamily="34" charset="0"/>
              <a:cs typeface="Calibri" panose="020F0502020204030204" pitchFamily="34" charset="0"/>
            </a:endParaRPr>
          </a:p>
        </p:txBody>
      </p:sp>
      <p:sp>
        <p:nvSpPr>
          <p:cNvPr id="98" name="Rounded Rectangle 97">
            <a:extLst>
              <a:ext uri="{FF2B5EF4-FFF2-40B4-BE49-F238E27FC236}">
                <a16:creationId xmlns:a16="http://schemas.microsoft.com/office/drawing/2014/main" id="{E67932FD-147A-D628-6748-92710A09AE1B}"/>
              </a:ext>
            </a:extLst>
          </p:cNvPr>
          <p:cNvSpPr/>
          <p:nvPr/>
        </p:nvSpPr>
        <p:spPr>
          <a:xfrm>
            <a:off x="2953140" y="783804"/>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Threat to ecosystems</a:t>
            </a:r>
            <a:endParaRPr lang="en-TH" sz="1200" b="1" dirty="0">
              <a:latin typeface="Calibri" panose="020F0502020204030204" pitchFamily="34" charset="0"/>
              <a:cs typeface="Calibri" panose="020F0502020204030204" pitchFamily="34" charset="0"/>
            </a:endParaRPr>
          </a:p>
        </p:txBody>
      </p:sp>
      <p:sp>
        <p:nvSpPr>
          <p:cNvPr id="99" name="Rounded Rectangle 98">
            <a:extLst>
              <a:ext uri="{FF2B5EF4-FFF2-40B4-BE49-F238E27FC236}">
                <a16:creationId xmlns:a16="http://schemas.microsoft.com/office/drawing/2014/main" id="{8251128F-7D90-B969-2072-1BA4D499BB84}"/>
              </a:ext>
            </a:extLst>
          </p:cNvPr>
          <p:cNvSpPr/>
          <p:nvPr/>
        </p:nvSpPr>
        <p:spPr>
          <a:xfrm>
            <a:off x="2954223" y="1749966"/>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Increase in waste leaking into the environment</a:t>
            </a:r>
          </a:p>
        </p:txBody>
      </p:sp>
      <p:cxnSp>
        <p:nvCxnSpPr>
          <p:cNvPr id="100" name="Straight Connector 99">
            <a:extLst>
              <a:ext uri="{FF2B5EF4-FFF2-40B4-BE49-F238E27FC236}">
                <a16:creationId xmlns:a16="http://schemas.microsoft.com/office/drawing/2014/main" id="{78C64F71-0613-3948-7E2A-45BF95CAC523}"/>
              </a:ext>
            </a:extLst>
          </p:cNvPr>
          <p:cNvCxnSpPr/>
          <p:nvPr/>
        </p:nvCxnSpPr>
        <p:spPr>
          <a:xfrm>
            <a:off x="2634826" y="3439962"/>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Google Shape;242;p7">
            <a:extLst>
              <a:ext uri="{FF2B5EF4-FFF2-40B4-BE49-F238E27FC236}">
                <a16:creationId xmlns:a16="http://schemas.microsoft.com/office/drawing/2014/main" id="{4D075942-5DD5-01BB-66B6-1DA2B2CAE459}"/>
              </a:ext>
            </a:extLst>
          </p:cNvPr>
          <p:cNvSpPr txBox="1"/>
          <p:nvPr/>
        </p:nvSpPr>
        <p:spPr>
          <a:xfrm>
            <a:off x="1330387" y="5845871"/>
            <a:ext cx="3556987" cy="64629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000" b="1" i="0" u="none" strike="noStrike" cap="none" dirty="0">
                <a:solidFill>
                  <a:srgbClr val="29C7F7"/>
                </a:solidFill>
                <a:latin typeface="Calibri"/>
                <a:ea typeface="Calibri"/>
                <a:cs typeface="Calibri"/>
                <a:sym typeface="Calibri"/>
              </a:rPr>
              <a:t>Problem Statement (Negative):</a:t>
            </a:r>
          </a:p>
          <a:p>
            <a:pPr marL="0" marR="0" lvl="0" indent="0" algn="ctr" rtl="0">
              <a:lnSpc>
                <a:spcPct val="90000"/>
              </a:lnSpc>
              <a:spcBef>
                <a:spcPts val="0"/>
              </a:spcBef>
              <a:spcAft>
                <a:spcPts val="0"/>
              </a:spcAft>
              <a:buNone/>
            </a:pPr>
            <a:r>
              <a:rPr lang="en-US" sz="2000" b="1" i="0" u="none" strike="noStrike" cap="none" dirty="0">
                <a:solidFill>
                  <a:srgbClr val="29C7F7"/>
                </a:solidFill>
                <a:latin typeface="Calibri"/>
                <a:ea typeface="Calibri"/>
                <a:cs typeface="Calibri"/>
                <a:sym typeface="Calibri"/>
              </a:rPr>
              <a:t> </a:t>
            </a:r>
            <a:r>
              <a:rPr lang="en-US" sz="2000" b="1" i="0" u="none" strike="noStrike" cap="none" dirty="0">
                <a:latin typeface="Calibri"/>
                <a:ea typeface="Calibri"/>
                <a:cs typeface="Calibri"/>
                <a:sym typeface="Calibri"/>
              </a:rPr>
              <a:t>There is a low rate of recycling.</a:t>
            </a:r>
            <a:endParaRPr sz="900" dirty="0">
              <a:solidFill>
                <a:srgbClr val="29C7F7"/>
              </a:solidFill>
            </a:endParaRPr>
          </a:p>
        </p:txBody>
      </p:sp>
      <p:sp>
        <p:nvSpPr>
          <p:cNvPr id="102" name="Google Shape;242;p7">
            <a:extLst>
              <a:ext uri="{FF2B5EF4-FFF2-40B4-BE49-F238E27FC236}">
                <a16:creationId xmlns:a16="http://schemas.microsoft.com/office/drawing/2014/main" id="{44281297-CFB6-328E-F8F3-6CDCBFEFEAD8}"/>
              </a:ext>
            </a:extLst>
          </p:cNvPr>
          <p:cNvSpPr txBox="1"/>
          <p:nvPr/>
        </p:nvSpPr>
        <p:spPr>
          <a:xfrm>
            <a:off x="7078076" y="5839850"/>
            <a:ext cx="3526989" cy="64629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000" b="1" i="0" u="none" strike="noStrike" cap="none" dirty="0">
                <a:solidFill>
                  <a:srgbClr val="3AC69D"/>
                </a:solidFill>
                <a:latin typeface="Calibri"/>
                <a:ea typeface="Calibri"/>
                <a:cs typeface="Calibri"/>
                <a:sym typeface="Calibri"/>
              </a:rPr>
              <a:t>Solution Statement (Positive): </a:t>
            </a:r>
            <a:r>
              <a:rPr lang="en-US" sz="2000" b="1" i="0" u="none" strike="noStrike" cap="none" dirty="0">
                <a:latin typeface="Calibri"/>
                <a:ea typeface="Calibri"/>
                <a:cs typeface="Calibri"/>
                <a:sym typeface="Calibri"/>
              </a:rPr>
              <a:t>There is a high rate of recycling.</a:t>
            </a:r>
            <a:endParaRPr sz="900" dirty="0"/>
          </a:p>
        </p:txBody>
      </p:sp>
      <p:sp>
        <p:nvSpPr>
          <p:cNvPr id="2" name="Slide Number Placeholder 1">
            <a:extLst>
              <a:ext uri="{FF2B5EF4-FFF2-40B4-BE49-F238E27FC236}">
                <a16:creationId xmlns:a16="http://schemas.microsoft.com/office/drawing/2014/main" id="{14FBB0A9-70A8-6895-FD46-9668E06ACBFD}"/>
              </a:ext>
            </a:extLst>
          </p:cNvPr>
          <p:cNvSpPr>
            <a:spLocks noGrp="1"/>
          </p:cNvSpPr>
          <p:nvPr>
            <p:ph type="sldNum" sz="quarter" idx="12"/>
          </p:nvPr>
        </p:nvSpPr>
        <p:spPr/>
        <p:txBody>
          <a:bodyPr/>
          <a:lstStyle/>
          <a:p>
            <a:fld id="{61DC75F0-D3FD-D841-8FDB-E454B9D17276}" type="slidenum">
              <a:rPr lang="en-US" smtClean="0"/>
              <a:t>22</a:t>
            </a:fld>
            <a:endParaRPr lang="en-US"/>
          </a:p>
        </p:txBody>
      </p:sp>
    </p:spTree>
    <p:extLst>
      <p:ext uri="{BB962C8B-B14F-4D97-AF65-F5344CB8AC3E}">
        <p14:creationId xmlns:p14="http://schemas.microsoft.com/office/powerpoint/2010/main" val="2671878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6AEB44CB-A25E-8A4D-A79B-20EDA3D2F2AD}"/>
              </a:ext>
            </a:extLst>
          </p:cNvPr>
          <p:cNvPicPr>
            <a:picLocks noChangeAspect="1"/>
          </p:cNvPicPr>
          <p:nvPr/>
        </p:nvPicPr>
        <p:blipFill>
          <a:blip r:embed="rId3"/>
          <a:stretch>
            <a:fillRect/>
          </a:stretch>
        </p:blipFill>
        <p:spPr>
          <a:xfrm>
            <a:off x="0" y="885"/>
            <a:ext cx="12192000" cy="6858000"/>
          </a:xfrm>
          <a:prstGeom prst="rect">
            <a:avLst/>
          </a:prstGeom>
        </p:spPr>
      </p:pic>
      <p:sp>
        <p:nvSpPr>
          <p:cNvPr id="39" name="Oval 38">
            <a:extLst>
              <a:ext uri="{FF2B5EF4-FFF2-40B4-BE49-F238E27FC236}">
                <a16:creationId xmlns:a16="http://schemas.microsoft.com/office/drawing/2014/main" id="{3820800E-3D8F-5147-9229-6A3AED65AFEE}"/>
              </a:ext>
            </a:extLst>
          </p:cNvPr>
          <p:cNvSpPr/>
          <p:nvPr/>
        </p:nvSpPr>
        <p:spPr>
          <a:xfrm>
            <a:off x="861713" y="602352"/>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0" name="Oval 39">
            <a:extLst>
              <a:ext uri="{FF2B5EF4-FFF2-40B4-BE49-F238E27FC236}">
                <a16:creationId xmlns:a16="http://schemas.microsoft.com/office/drawing/2014/main" id="{8991D0A1-F655-2E4E-AC69-5CF878BAA5F3}"/>
              </a:ext>
            </a:extLst>
          </p:cNvPr>
          <p:cNvSpPr/>
          <p:nvPr/>
        </p:nvSpPr>
        <p:spPr>
          <a:xfrm>
            <a:off x="807229" y="602352"/>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2" name="TextBox 41">
            <a:extLst>
              <a:ext uri="{FF2B5EF4-FFF2-40B4-BE49-F238E27FC236}">
                <a16:creationId xmlns:a16="http://schemas.microsoft.com/office/drawing/2014/main" id="{14D64EF7-97A8-D44C-A74B-4F7163DC56E6}"/>
              </a:ext>
            </a:extLst>
          </p:cNvPr>
          <p:cNvSpPr txBox="1"/>
          <p:nvPr/>
        </p:nvSpPr>
        <p:spPr>
          <a:xfrm>
            <a:off x="1616031" y="580276"/>
            <a:ext cx="4674964" cy="707886"/>
          </a:xfrm>
          <a:prstGeom prst="rect">
            <a:avLst/>
          </a:prstGeom>
          <a:noFill/>
        </p:spPr>
        <p:txBody>
          <a:bodyPr wrap="square" rtlCol="0">
            <a:spAutoFit/>
          </a:bodyPr>
          <a:lstStyle/>
          <a:p>
            <a:r>
              <a:rPr lang="en-US" sz="2000" b="1" dirty="0"/>
              <a:t>Choose a sustainability challenge scenario from the handout </a:t>
            </a:r>
          </a:p>
        </p:txBody>
      </p:sp>
      <p:sp>
        <p:nvSpPr>
          <p:cNvPr id="43" name="Oval 42">
            <a:extLst>
              <a:ext uri="{FF2B5EF4-FFF2-40B4-BE49-F238E27FC236}">
                <a16:creationId xmlns:a16="http://schemas.microsoft.com/office/drawing/2014/main" id="{F1F3AF91-53DC-6547-A720-FD988A17998F}"/>
              </a:ext>
            </a:extLst>
          </p:cNvPr>
          <p:cNvSpPr/>
          <p:nvPr/>
        </p:nvSpPr>
        <p:spPr>
          <a:xfrm>
            <a:off x="861713" y="3667810"/>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4" name="Oval 43">
            <a:extLst>
              <a:ext uri="{FF2B5EF4-FFF2-40B4-BE49-F238E27FC236}">
                <a16:creationId xmlns:a16="http://schemas.microsoft.com/office/drawing/2014/main" id="{D200220B-48CA-3248-8D47-F153D6509629}"/>
              </a:ext>
            </a:extLst>
          </p:cNvPr>
          <p:cNvSpPr/>
          <p:nvPr/>
        </p:nvSpPr>
        <p:spPr>
          <a:xfrm>
            <a:off x="807229" y="3667810"/>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5" name="TextBox 44">
            <a:extLst>
              <a:ext uri="{FF2B5EF4-FFF2-40B4-BE49-F238E27FC236}">
                <a16:creationId xmlns:a16="http://schemas.microsoft.com/office/drawing/2014/main" id="{C81ACA74-AC1A-944A-8AA8-636060F4359B}"/>
              </a:ext>
            </a:extLst>
          </p:cNvPr>
          <p:cNvSpPr txBox="1"/>
          <p:nvPr/>
        </p:nvSpPr>
        <p:spPr>
          <a:xfrm>
            <a:off x="1616031" y="3681053"/>
            <a:ext cx="4674964" cy="707886"/>
          </a:xfrm>
          <a:prstGeom prst="rect">
            <a:avLst/>
          </a:prstGeom>
          <a:noFill/>
        </p:spPr>
        <p:txBody>
          <a:bodyPr wrap="square" rtlCol="0">
            <a:spAutoFit/>
          </a:bodyPr>
          <a:lstStyle/>
          <a:p>
            <a:r>
              <a:rPr lang="en-US" sz="2000" b="1" dirty="0"/>
              <a:t>Create an objective tree and define the solution</a:t>
            </a:r>
          </a:p>
        </p:txBody>
      </p:sp>
      <p:sp>
        <p:nvSpPr>
          <p:cNvPr id="46" name="Oval 45">
            <a:extLst>
              <a:ext uri="{FF2B5EF4-FFF2-40B4-BE49-F238E27FC236}">
                <a16:creationId xmlns:a16="http://schemas.microsoft.com/office/drawing/2014/main" id="{433EC97B-2C72-7741-9C41-B3A85A23C700}"/>
              </a:ext>
            </a:extLst>
          </p:cNvPr>
          <p:cNvSpPr/>
          <p:nvPr/>
        </p:nvSpPr>
        <p:spPr>
          <a:xfrm>
            <a:off x="6959442" y="602352"/>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7" name="Oval 46">
            <a:extLst>
              <a:ext uri="{FF2B5EF4-FFF2-40B4-BE49-F238E27FC236}">
                <a16:creationId xmlns:a16="http://schemas.microsoft.com/office/drawing/2014/main" id="{2579D2A9-25B1-8A44-8A0F-3D36CA81BEA5}"/>
              </a:ext>
            </a:extLst>
          </p:cNvPr>
          <p:cNvSpPr/>
          <p:nvPr/>
        </p:nvSpPr>
        <p:spPr>
          <a:xfrm>
            <a:off x="6904958" y="602352"/>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8" name="TextBox 47">
            <a:extLst>
              <a:ext uri="{FF2B5EF4-FFF2-40B4-BE49-F238E27FC236}">
                <a16:creationId xmlns:a16="http://schemas.microsoft.com/office/drawing/2014/main" id="{01763630-1FB8-4643-A523-CEC50132B887}"/>
              </a:ext>
            </a:extLst>
          </p:cNvPr>
          <p:cNvSpPr txBox="1"/>
          <p:nvPr/>
        </p:nvSpPr>
        <p:spPr>
          <a:xfrm>
            <a:off x="7713760" y="547863"/>
            <a:ext cx="4674964" cy="707886"/>
          </a:xfrm>
          <a:prstGeom prst="rect">
            <a:avLst/>
          </a:prstGeom>
          <a:noFill/>
        </p:spPr>
        <p:txBody>
          <a:bodyPr wrap="square" rtlCol="0">
            <a:spAutoFit/>
          </a:bodyPr>
          <a:lstStyle/>
          <a:p>
            <a:r>
              <a:rPr lang="en-US" sz="2000" b="1" dirty="0"/>
              <a:t>Create a problem tree and define the problem</a:t>
            </a:r>
          </a:p>
        </p:txBody>
      </p:sp>
      <p:sp>
        <p:nvSpPr>
          <p:cNvPr id="49" name="Oval 48">
            <a:extLst>
              <a:ext uri="{FF2B5EF4-FFF2-40B4-BE49-F238E27FC236}">
                <a16:creationId xmlns:a16="http://schemas.microsoft.com/office/drawing/2014/main" id="{4B98C4C0-F507-1C4F-8E6C-3DFB3BBF3CA0}"/>
              </a:ext>
            </a:extLst>
          </p:cNvPr>
          <p:cNvSpPr/>
          <p:nvPr/>
        </p:nvSpPr>
        <p:spPr>
          <a:xfrm>
            <a:off x="6959442" y="3667810"/>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0" name="Oval 49">
            <a:extLst>
              <a:ext uri="{FF2B5EF4-FFF2-40B4-BE49-F238E27FC236}">
                <a16:creationId xmlns:a16="http://schemas.microsoft.com/office/drawing/2014/main" id="{B31693F9-183B-984D-B67C-017D2C311ED3}"/>
              </a:ext>
            </a:extLst>
          </p:cNvPr>
          <p:cNvSpPr/>
          <p:nvPr/>
        </p:nvSpPr>
        <p:spPr>
          <a:xfrm>
            <a:off x="6904958" y="3667810"/>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1" name="TextBox 50">
            <a:extLst>
              <a:ext uri="{FF2B5EF4-FFF2-40B4-BE49-F238E27FC236}">
                <a16:creationId xmlns:a16="http://schemas.microsoft.com/office/drawing/2014/main" id="{6CEC887D-89F6-114F-9328-7767DAB6C7A7}"/>
              </a:ext>
            </a:extLst>
          </p:cNvPr>
          <p:cNvSpPr txBox="1"/>
          <p:nvPr/>
        </p:nvSpPr>
        <p:spPr>
          <a:xfrm>
            <a:off x="7713760" y="3571226"/>
            <a:ext cx="4674964" cy="707886"/>
          </a:xfrm>
          <a:prstGeom prst="rect">
            <a:avLst/>
          </a:prstGeom>
          <a:noFill/>
        </p:spPr>
        <p:txBody>
          <a:bodyPr wrap="square" rtlCol="0">
            <a:spAutoFit/>
          </a:bodyPr>
          <a:lstStyle/>
          <a:p>
            <a:r>
              <a:rPr lang="en-US" sz="2000" b="1" dirty="0"/>
              <a:t>Select a preferred intervention and connect it to the SDGs it addresses</a:t>
            </a:r>
          </a:p>
        </p:txBody>
      </p:sp>
      <p:sp>
        <p:nvSpPr>
          <p:cNvPr id="52" name="TextBox 51">
            <a:extLst>
              <a:ext uri="{FF2B5EF4-FFF2-40B4-BE49-F238E27FC236}">
                <a16:creationId xmlns:a16="http://schemas.microsoft.com/office/drawing/2014/main" id="{2D4DE224-A088-F54D-8555-3394A09785A8}"/>
              </a:ext>
            </a:extLst>
          </p:cNvPr>
          <p:cNvSpPr txBox="1"/>
          <p:nvPr/>
        </p:nvSpPr>
        <p:spPr>
          <a:xfrm>
            <a:off x="566524" y="3695052"/>
            <a:ext cx="1098609" cy="461665"/>
          </a:xfrm>
          <a:prstGeom prst="rect">
            <a:avLst/>
          </a:prstGeom>
          <a:noFill/>
        </p:spPr>
        <p:txBody>
          <a:bodyPr wrap="square" rtlCol="0">
            <a:spAutoFit/>
          </a:bodyPr>
          <a:lstStyle/>
          <a:p>
            <a:pPr algn="ctr"/>
            <a:r>
              <a:rPr lang="en-US" sz="2400" b="1" dirty="0">
                <a:solidFill>
                  <a:schemeClr val="bg1"/>
                </a:solidFill>
              </a:rPr>
              <a:t>3.</a:t>
            </a:r>
          </a:p>
        </p:txBody>
      </p:sp>
      <p:sp>
        <p:nvSpPr>
          <p:cNvPr id="53" name="TextBox 52">
            <a:extLst>
              <a:ext uri="{FF2B5EF4-FFF2-40B4-BE49-F238E27FC236}">
                <a16:creationId xmlns:a16="http://schemas.microsoft.com/office/drawing/2014/main" id="{0827F8B5-72E8-034D-96E3-4FFC0F190355}"/>
              </a:ext>
            </a:extLst>
          </p:cNvPr>
          <p:cNvSpPr txBox="1"/>
          <p:nvPr/>
        </p:nvSpPr>
        <p:spPr>
          <a:xfrm>
            <a:off x="569328" y="628856"/>
            <a:ext cx="1098609" cy="461665"/>
          </a:xfrm>
          <a:prstGeom prst="rect">
            <a:avLst/>
          </a:prstGeom>
          <a:noFill/>
        </p:spPr>
        <p:txBody>
          <a:bodyPr wrap="square" rtlCol="0">
            <a:spAutoFit/>
          </a:bodyPr>
          <a:lstStyle/>
          <a:p>
            <a:pPr algn="ctr"/>
            <a:r>
              <a:rPr lang="en-US" sz="2400" b="1" dirty="0">
                <a:solidFill>
                  <a:schemeClr val="bg1"/>
                </a:solidFill>
              </a:rPr>
              <a:t>1.</a:t>
            </a:r>
          </a:p>
        </p:txBody>
      </p:sp>
      <p:sp>
        <p:nvSpPr>
          <p:cNvPr id="54" name="TextBox 53">
            <a:extLst>
              <a:ext uri="{FF2B5EF4-FFF2-40B4-BE49-F238E27FC236}">
                <a16:creationId xmlns:a16="http://schemas.microsoft.com/office/drawing/2014/main" id="{CE15F581-E09C-B14B-AB74-C5718630CFEB}"/>
              </a:ext>
            </a:extLst>
          </p:cNvPr>
          <p:cNvSpPr txBox="1"/>
          <p:nvPr/>
        </p:nvSpPr>
        <p:spPr>
          <a:xfrm>
            <a:off x="6681208" y="625252"/>
            <a:ext cx="1098609" cy="461665"/>
          </a:xfrm>
          <a:prstGeom prst="rect">
            <a:avLst/>
          </a:prstGeom>
          <a:noFill/>
        </p:spPr>
        <p:txBody>
          <a:bodyPr wrap="square" rtlCol="0">
            <a:spAutoFit/>
          </a:bodyPr>
          <a:lstStyle/>
          <a:p>
            <a:pPr algn="ctr"/>
            <a:r>
              <a:rPr lang="en-US" sz="2400" b="1" dirty="0">
                <a:solidFill>
                  <a:schemeClr val="bg1"/>
                </a:solidFill>
              </a:rPr>
              <a:t>2.</a:t>
            </a:r>
          </a:p>
        </p:txBody>
      </p:sp>
      <p:sp>
        <p:nvSpPr>
          <p:cNvPr id="55" name="TextBox 54">
            <a:extLst>
              <a:ext uri="{FF2B5EF4-FFF2-40B4-BE49-F238E27FC236}">
                <a16:creationId xmlns:a16="http://schemas.microsoft.com/office/drawing/2014/main" id="{263F838E-FDF5-C044-B377-ECBD1BFF7223}"/>
              </a:ext>
            </a:extLst>
          </p:cNvPr>
          <p:cNvSpPr txBox="1"/>
          <p:nvPr/>
        </p:nvSpPr>
        <p:spPr>
          <a:xfrm>
            <a:off x="6681207" y="3706949"/>
            <a:ext cx="1098609" cy="461665"/>
          </a:xfrm>
          <a:prstGeom prst="rect">
            <a:avLst/>
          </a:prstGeom>
          <a:noFill/>
        </p:spPr>
        <p:txBody>
          <a:bodyPr wrap="square" rtlCol="0">
            <a:spAutoFit/>
          </a:bodyPr>
          <a:lstStyle/>
          <a:p>
            <a:pPr algn="ctr"/>
            <a:r>
              <a:rPr lang="en-US" sz="2400" b="1" dirty="0">
                <a:solidFill>
                  <a:schemeClr val="bg1"/>
                </a:solidFill>
              </a:rPr>
              <a:t>4.</a:t>
            </a:r>
          </a:p>
        </p:txBody>
      </p:sp>
      <p:pic>
        <p:nvPicPr>
          <p:cNvPr id="60" name="Picture 59">
            <a:extLst>
              <a:ext uri="{FF2B5EF4-FFF2-40B4-BE49-F238E27FC236}">
                <a16:creationId xmlns:a16="http://schemas.microsoft.com/office/drawing/2014/main" id="{821356F2-0F3D-6F40-AB93-AD353A0577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57605" y="1265298"/>
            <a:ext cx="1825980" cy="1925733"/>
          </a:xfrm>
          <a:prstGeom prst="rect">
            <a:avLst/>
          </a:prstGeom>
        </p:spPr>
      </p:pic>
      <p:sp>
        <p:nvSpPr>
          <p:cNvPr id="61" name="Google Shape;242;p7">
            <a:extLst>
              <a:ext uri="{FF2B5EF4-FFF2-40B4-BE49-F238E27FC236}">
                <a16:creationId xmlns:a16="http://schemas.microsoft.com/office/drawing/2014/main" id="{184B6A39-806E-DE4F-91F2-A09ACA855F08}"/>
              </a:ext>
            </a:extLst>
          </p:cNvPr>
          <p:cNvSpPr txBox="1"/>
          <p:nvPr/>
        </p:nvSpPr>
        <p:spPr>
          <a:xfrm>
            <a:off x="9842683" y="1894356"/>
            <a:ext cx="1906860" cy="5354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600" b="1" i="0" u="none" strike="noStrike" cap="none" dirty="0">
                <a:solidFill>
                  <a:srgbClr val="29C7F7"/>
                </a:solidFill>
                <a:latin typeface="Calibri"/>
                <a:ea typeface="Calibri"/>
                <a:cs typeface="Calibri"/>
                <a:sym typeface="Calibri"/>
              </a:rPr>
              <a:t>Negative Statements</a:t>
            </a:r>
            <a:endParaRPr sz="700" dirty="0">
              <a:solidFill>
                <a:srgbClr val="29C7F7"/>
              </a:solidFill>
            </a:endParaRPr>
          </a:p>
        </p:txBody>
      </p:sp>
      <p:sp>
        <p:nvSpPr>
          <p:cNvPr id="62" name="Up Arrow 61">
            <a:extLst>
              <a:ext uri="{FF2B5EF4-FFF2-40B4-BE49-F238E27FC236}">
                <a16:creationId xmlns:a16="http://schemas.microsoft.com/office/drawing/2014/main" id="{A8BB242A-67A5-C84A-955F-99A173888DE7}"/>
              </a:ext>
            </a:extLst>
          </p:cNvPr>
          <p:cNvSpPr/>
          <p:nvPr/>
        </p:nvSpPr>
        <p:spPr>
          <a:xfrm>
            <a:off x="7956968" y="1725994"/>
            <a:ext cx="218203" cy="1189333"/>
          </a:xfrm>
          <a:prstGeom prst="upArrow">
            <a:avLst/>
          </a:prstGeom>
          <a:solidFill>
            <a:srgbClr val="29C7F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3" name="Google Shape;242;p7">
            <a:extLst>
              <a:ext uri="{FF2B5EF4-FFF2-40B4-BE49-F238E27FC236}">
                <a16:creationId xmlns:a16="http://schemas.microsoft.com/office/drawing/2014/main" id="{10E4A927-71E4-184B-AAC0-CD7AA18102F8}"/>
              </a:ext>
            </a:extLst>
          </p:cNvPr>
          <p:cNvSpPr txBox="1"/>
          <p:nvPr/>
        </p:nvSpPr>
        <p:spPr>
          <a:xfrm>
            <a:off x="7668144" y="1400183"/>
            <a:ext cx="795849" cy="2861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400" b="1" i="0" u="none" strike="noStrike" cap="none" dirty="0">
                <a:latin typeface="Calibri"/>
                <a:ea typeface="Calibri"/>
                <a:cs typeface="Calibri"/>
                <a:sym typeface="Calibri"/>
              </a:rPr>
              <a:t>Effect</a:t>
            </a:r>
            <a:endParaRPr sz="600" dirty="0"/>
          </a:p>
        </p:txBody>
      </p:sp>
      <p:sp>
        <p:nvSpPr>
          <p:cNvPr id="64" name="Google Shape;242;p7">
            <a:extLst>
              <a:ext uri="{FF2B5EF4-FFF2-40B4-BE49-F238E27FC236}">
                <a16:creationId xmlns:a16="http://schemas.microsoft.com/office/drawing/2014/main" id="{8F1D5B15-8EBD-4C44-B274-6F19544D1EF7}"/>
              </a:ext>
            </a:extLst>
          </p:cNvPr>
          <p:cNvSpPr txBox="1"/>
          <p:nvPr/>
        </p:nvSpPr>
        <p:spPr>
          <a:xfrm>
            <a:off x="7679030" y="2955972"/>
            <a:ext cx="795849" cy="2861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400" b="1" i="0" u="none" strike="noStrike" cap="none" dirty="0">
                <a:latin typeface="Calibri"/>
                <a:ea typeface="Calibri"/>
                <a:cs typeface="Calibri"/>
                <a:sym typeface="Calibri"/>
              </a:rPr>
              <a:t>Causes</a:t>
            </a:r>
            <a:endParaRPr sz="600" dirty="0"/>
          </a:p>
        </p:txBody>
      </p:sp>
      <p:pic>
        <p:nvPicPr>
          <p:cNvPr id="65" name="Picture 64">
            <a:extLst>
              <a:ext uri="{FF2B5EF4-FFF2-40B4-BE49-F238E27FC236}">
                <a16:creationId xmlns:a16="http://schemas.microsoft.com/office/drawing/2014/main" id="{8033A04B-B662-524F-A552-AD05F6D746A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176655" y="4394426"/>
            <a:ext cx="1825980" cy="1925733"/>
          </a:xfrm>
          <a:prstGeom prst="rect">
            <a:avLst/>
          </a:prstGeom>
        </p:spPr>
      </p:pic>
      <p:sp>
        <p:nvSpPr>
          <p:cNvPr id="66" name="Google Shape;242;p7">
            <a:extLst>
              <a:ext uri="{FF2B5EF4-FFF2-40B4-BE49-F238E27FC236}">
                <a16:creationId xmlns:a16="http://schemas.microsoft.com/office/drawing/2014/main" id="{65D259E7-2954-B740-8CC6-0B9072A3BE94}"/>
              </a:ext>
            </a:extLst>
          </p:cNvPr>
          <p:cNvSpPr txBox="1"/>
          <p:nvPr/>
        </p:nvSpPr>
        <p:spPr>
          <a:xfrm>
            <a:off x="3661733" y="5023484"/>
            <a:ext cx="1906860" cy="5354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600" b="1" i="0" u="none" strike="noStrike" cap="none" dirty="0">
                <a:solidFill>
                  <a:srgbClr val="3AC69D"/>
                </a:solidFill>
                <a:latin typeface="Calibri"/>
                <a:ea typeface="Calibri"/>
                <a:cs typeface="Calibri"/>
                <a:sym typeface="Calibri"/>
              </a:rPr>
              <a:t>Positive </a:t>
            </a:r>
          </a:p>
          <a:p>
            <a:pPr marL="0" marR="0" lvl="0" indent="0" algn="ctr" rtl="0">
              <a:lnSpc>
                <a:spcPct val="90000"/>
              </a:lnSpc>
              <a:spcBef>
                <a:spcPts val="0"/>
              </a:spcBef>
              <a:spcAft>
                <a:spcPts val="0"/>
              </a:spcAft>
              <a:buNone/>
            </a:pPr>
            <a:r>
              <a:rPr lang="en-US" sz="1600" b="1" i="0" u="none" strike="noStrike" cap="none" dirty="0">
                <a:solidFill>
                  <a:srgbClr val="3AC69D"/>
                </a:solidFill>
                <a:latin typeface="Calibri"/>
                <a:ea typeface="Calibri"/>
                <a:cs typeface="Calibri"/>
                <a:sym typeface="Calibri"/>
              </a:rPr>
              <a:t>Statements</a:t>
            </a:r>
            <a:endParaRPr sz="700" dirty="0">
              <a:solidFill>
                <a:srgbClr val="3AC69D"/>
              </a:solidFill>
            </a:endParaRPr>
          </a:p>
        </p:txBody>
      </p:sp>
      <p:sp>
        <p:nvSpPr>
          <p:cNvPr id="67" name="Up Arrow 66">
            <a:extLst>
              <a:ext uri="{FF2B5EF4-FFF2-40B4-BE49-F238E27FC236}">
                <a16:creationId xmlns:a16="http://schemas.microsoft.com/office/drawing/2014/main" id="{44759BAB-58CA-3A4C-9331-660B7D46964B}"/>
              </a:ext>
            </a:extLst>
          </p:cNvPr>
          <p:cNvSpPr/>
          <p:nvPr/>
        </p:nvSpPr>
        <p:spPr>
          <a:xfrm>
            <a:off x="1776018" y="4855122"/>
            <a:ext cx="218203" cy="1189333"/>
          </a:xfrm>
          <a:prstGeom prst="upArrow">
            <a:avLst/>
          </a:prstGeom>
          <a:solidFill>
            <a:srgbClr val="3AC69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8" name="Google Shape;242;p7">
            <a:extLst>
              <a:ext uri="{FF2B5EF4-FFF2-40B4-BE49-F238E27FC236}">
                <a16:creationId xmlns:a16="http://schemas.microsoft.com/office/drawing/2014/main" id="{D8D3D621-774A-7C42-B02E-56B61B39EDC5}"/>
              </a:ext>
            </a:extLst>
          </p:cNvPr>
          <p:cNvSpPr txBox="1"/>
          <p:nvPr/>
        </p:nvSpPr>
        <p:spPr>
          <a:xfrm>
            <a:off x="1639183" y="4593822"/>
            <a:ext cx="640179" cy="2861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400" b="1" i="0" u="none" strike="noStrike" cap="none" dirty="0">
                <a:latin typeface="Calibri"/>
                <a:ea typeface="Calibri"/>
                <a:cs typeface="Calibri"/>
                <a:sym typeface="Calibri"/>
              </a:rPr>
              <a:t>Ends</a:t>
            </a:r>
            <a:endParaRPr sz="600" dirty="0"/>
          </a:p>
        </p:txBody>
      </p:sp>
      <p:sp>
        <p:nvSpPr>
          <p:cNvPr id="69" name="Google Shape;242;p7">
            <a:extLst>
              <a:ext uri="{FF2B5EF4-FFF2-40B4-BE49-F238E27FC236}">
                <a16:creationId xmlns:a16="http://schemas.microsoft.com/office/drawing/2014/main" id="{508D1772-09BE-DB40-AC09-C1228ED7CF29}"/>
              </a:ext>
            </a:extLst>
          </p:cNvPr>
          <p:cNvSpPr txBox="1"/>
          <p:nvPr/>
        </p:nvSpPr>
        <p:spPr>
          <a:xfrm>
            <a:off x="1498080" y="6085100"/>
            <a:ext cx="795849" cy="2861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400" b="1" i="0" u="none" strike="noStrike" cap="none" dirty="0">
                <a:latin typeface="Calibri"/>
                <a:ea typeface="Calibri"/>
                <a:cs typeface="Calibri"/>
                <a:sym typeface="Calibri"/>
              </a:rPr>
              <a:t>Means</a:t>
            </a:r>
            <a:endParaRPr sz="600" dirty="0"/>
          </a:p>
        </p:txBody>
      </p:sp>
      <p:sp>
        <p:nvSpPr>
          <p:cNvPr id="93" name="Oval 92">
            <a:extLst>
              <a:ext uri="{FF2B5EF4-FFF2-40B4-BE49-F238E27FC236}">
                <a16:creationId xmlns:a16="http://schemas.microsoft.com/office/drawing/2014/main" id="{978194C9-ED06-974E-A4EE-F07C369A03C5}"/>
              </a:ext>
            </a:extLst>
          </p:cNvPr>
          <p:cNvSpPr/>
          <p:nvPr/>
        </p:nvSpPr>
        <p:spPr>
          <a:xfrm>
            <a:off x="8702482" y="4372874"/>
            <a:ext cx="1337045" cy="1337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4" name="Oval 93">
            <a:extLst>
              <a:ext uri="{FF2B5EF4-FFF2-40B4-BE49-F238E27FC236}">
                <a16:creationId xmlns:a16="http://schemas.microsoft.com/office/drawing/2014/main" id="{D28F4BD7-81C2-D84D-AD6F-8021422AF690}"/>
              </a:ext>
            </a:extLst>
          </p:cNvPr>
          <p:cNvSpPr/>
          <p:nvPr/>
        </p:nvSpPr>
        <p:spPr>
          <a:xfrm>
            <a:off x="8211774" y="5102537"/>
            <a:ext cx="1337045" cy="1337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5" name="Oval 94">
            <a:extLst>
              <a:ext uri="{FF2B5EF4-FFF2-40B4-BE49-F238E27FC236}">
                <a16:creationId xmlns:a16="http://schemas.microsoft.com/office/drawing/2014/main" id="{63D88BBE-399C-D74E-B141-681CBE4F9237}"/>
              </a:ext>
            </a:extLst>
          </p:cNvPr>
          <p:cNvSpPr/>
          <p:nvPr/>
        </p:nvSpPr>
        <p:spPr>
          <a:xfrm>
            <a:off x="9276951" y="5102536"/>
            <a:ext cx="1337045" cy="1337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6" name="Rectangle 95">
            <a:extLst>
              <a:ext uri="{FF2B5EF4-FFF2-40B4-BE49-F238E27FC236}">
                <a16:creationId xmlns:a16="http://schemas.microsoft.com/office/drawing/2014/main" id="{27F78646-EB3F-9E47-884D-50EC591EBA84}"/>
              </a:ext>
            </a:extLst>
          </p:cNvPr>
          <p:cNvSpPr/>
          <p:nvPr/>
        </p:nvSpPr>
        <p:spPr>
          <a:xfrm>
            <a:off x="9106888" y="4621650"/>
            <a:ext cx="149622" cy="159145"/>
          </a:xfrm>
          <a:prstGeom prst="rect">
            <a:avLst/>
          </a:prstGeom>
          <a:solidFill>
            <a:srgbClr val="56C0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2144C197-011F-0946-B2BC-A6FE038C7460}"/>
              </a:ext>
            </a:extLst>
          </p:cNvPr>
          <p:cNvSpPr/>
          <p:nvPr/>
        </p:nvSpPr>
        <p:spPr>
          <a:xfrm>
            <a:off x="10039527" y="5863392"/>
            <a:ext cx="149622" cy="15914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58FDE1CF-A286-FE49-B307-83F8383CDCE8}"/>
              </a:ext>
            </a:extLst>
          </p:cNvPr>
          <p:cNvSpPr/>
          <p:nvPr/>
        </p:nvSpPr>
        <p:spPr>
          <a:xfrm>
            <a:off x="9324386" y="5483456"/>
            <a:ext cx="149622" cy="15914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BDFE2C2D-0FF0-D84A-954B-B6F84A88BFEA}"/>
              </a:ext>
            </a:extLst>
          </p:cNvPr>
          <p:cNvSpPr/>
          <p:nvPr/>
        </p:nvSpPr>
        <p:spPr>
          <a:xfrm>
            <a:off x="8769584" y="5995177"/>
            <a:ext cx="149622" cy="159145"/>
          </a:xfrm>
          <a:prstGeom prst="rect">
            <a:avLst/>
          </a:prstGeom>
          <a:solidFill>
            <a:srgbClr val="E523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5B469A96-3C54-6F4B-B6C2-6AE8F81F2FB5}"/>
              </a:ext>
            </a:extLst>
          </p:cNvPr>
          <p:cNvSpPr/>
          <p:nvPr/>
        </p:nvSpPr>
        <p:spPr>
          <a:xfrm>
            <a:off x="8972668" y="5274822"/>
            <a:ext cx="149622" cy="159145"/>
          </a:xfrm>
          <a:prstGeom prst="rect">
            <a:avLst/>
          </a:prstGeom>
          <a:solidFill>
            <a:srgbClr val="FE9D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4ECDC7B2-27B0-C94B-B2E4-CAFCB8BE2C02}"/>
              </a:ext>
            </a:extLst>
          </p:cNvPr>
          <p:cNvSpPr/>
          <p:nvPr/>
        </p:nvSpPr>
        <p:spPr>
          <a:xfrm>
            <a:off x="8897857" y="4822936"/>
            <a:ext cx="149622" cy="159145"/>
          </a:xfrm>
          <a:prstGeom prst="rect">
            <a:avLst/>
          </a:prstGeom>
          <a:solidFill>
            <a:srgbClr val="26BD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ock&#10;&#10;Description automatically generated">
            <a:extLst>
              <a:ext uri="{FF2B5EF4-FFF2-40B4-BE49-F238E27FC236}">
                <a16:creationId xmlns:a16="http://schemas.microsoft.com/office/drawing/2014/main" id="{A093E2A0-A099-734E-BE84-F16725D11E57}"/>
              </a:ext>
            </a:extLst>
          </p:cNvPr>
          <p:cNvPicPr>
            <a:picLocks noChangeAspect="1"/>
          </p:cNvPicPr>
          <p:nvPr/>
        </p:nvPicPr>
        <p:blipFill>
          <a:blip r:embed="rId5"/>
          <a:stretch>
            <a:fillRect/>
          </a:stretch>
        </p:blipFill>
        <p:spPr>
          <a:xfrm>
            <a:off x="2106488" y="1502142"/>
            <a:ext cx="1594912" cy="1594912"/>
          </a:xfrm>
          <a:prstGeom prst="rect">
            <a:avLst/>
          </a:prstGeom>
        </p:spPr>
      </p:pic>
      <p:pic>
        <p:nvPicPr>
          <p:cNvPr id="14" name="Picture 13" descr="Icon&#10;&#10;Description automatically generated">
            <a:extLst>
              <a:ext uri="{FF2B5EF4-FFF2-40B4-BE49-F238E27FC236}">
                <a16:creationId xmlns:a16="http://schemas.microsoft.com/office/drawing/2014/main" id="{CE126A4B-C251-9F4C-A922-7DC45FD109B6}"/>
              </a:ext>
            </a:extLst>
          </p:cNvPr>
          <p:cNvPicPr>
            <a:picLocks noChangeAspect="1"/>
          </p:cNvPicPr>
          <p:nvPr/>
        </p:nvPicPr>
        <p:blipFill>
          <a:blip r:embed="rId6"/>
          <a:stretch>
            <a:fillRect/>
          </a:stretch>
        </p:blipFill>
        <p:spPr>
          <a:xfrm>
            <a:off x="3579537" y="1448495"/>
            <a:ext cx="981351" cy="981351"/>
          </a:xfrm>
          <a:prstGeom prst="rect">
            <a:avLst/>
          </a:prstGeom>
        </p:spPr>
      </p:pic>
      <p:sp>
        <p:nvSpPr>
          <p:cNvPr id="2" name="Slide Number Placeholder 1">
            <a:extLst>
              <a:ext uri="{FF2B5EF4-FFF2-40B4-BE49-F238E27FC236}">
                <a16:creationId xmlns:a16="http://schemas.microsoft.com/office/drawing/2014/main" id="{141D30F8-CC82-ACAD-1B77-1E43AF72FF49}"/>
              </a:ext>
            </a:extLst>
          </p:cNvPr>
          <p:cNvSpPr>
            <a:spLocks noGrp="1"/>
          </p:cNvSpPr>
          <p:nvPr>
            <p:ph type="sldNum" sz="quarter" idx="12"/>
          </p:nvPr>
        </p:nvSpPr>
        <p:spPr/>
        <p:txBody>
          <a:bodyPr/>
          <a:lstStyle/>
          <a:p>
            <a:fld id="{61DC75F0-D3FD-D841-8FDB-E454B9D17276}" type="slidenum">
              <a:rPr lang="en-US" smtClean="0"/>
              <a:t>23</a:t>
            </a:fld>
            <a:endParaRPr lang="en-US"/>
          </a:p>
        </p:txBody>
      </p:sp>
    </p:spTree>
    <p:extLst>
      <p:ext uri="{BB962C8B-B14F-4D97-AF65-F5344CB8AC3E}">
        <p14:creationId xmlns:p14="http://schemas.microsoft.com/office/powerpoint/2010/main" val="294558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id="{C5FB9B07-2C9C-8A4F-A32C-ED14DE9560C2}"/>
              </a:ext>
            </a:extLst>
          </p:cNvPr>
          <p:cNvSpPr/>
          <p:nvPr/>
        </p:nvSpPr>
        <p:spPr>
          <a:xfrm>
            <a:off x="323617" y="1464528"/>
            <a:ext cx="541020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99517891-8C27-C14F-822D-D6BE71B4E90C}"/>
              </a:ext>
            </a:extLst>
          </p:cNvPr>
          <p:cNvSpPr/>
          <p:nvPr/>
        </p:nvSpPr>
        <p:spPr>
          <a:xfrm>
            <a:off x="506503" y="1456997"/>
            <a:ext cx="5410203" cy="402546"/>
          </a:xfrm>
          <a:prstGeom prst="rect">
            <a:avLst/>
          </a:prstGeom>
        </p:spPr>
        <p:txBody>
          <a:bodyPr wrap="square">
            <a:spAutoFit/>
          </a:bodyPr>
          <a:lstStyle/>
          <a:p>
            <a:pPr algn="thaiDist">
              <a:lnSpc>
                <a:spcPct val="120000"/>
              </a:lnSpc>
            </a:pPr>
            <a:r>
              <a:rPr lang="en-US" b="1" dirty="0">
                <a:solidFill>
                  <a:schemeClr val="bg1"/>
                </a:solidFill>
              </a:rPr>
              <a:t>Key Learning Outcomes and Curriculum Alignment:</a:t>
            </a:r>
            <a:endParaRPr lang="en-TH" b="1" dirty="0">
              <a:solidFill>
                <a:schemeClr val="bg1"/>
              </a:solidFill>
            </a:endParaRPr>
          </a:p>
        </p:txBody>
      </p:sp>
      <p:sp>
        <p:nvSpPr>
          <p:cNvPr id="37" name="Rectangle 36">
            <a:extLst>
              <a:ext uri="{FF2B5EF4-FFF2-40B4-BE49-F238E27FC236}">
                <a16:creationId xmlns:a16="http://schemas.microsoft.com/office/drawing/2014/main" id="{E83BA1D4-BD4C-B44F-89BF-B15505F3EBB5}"/>
              </a:ext>
            </a:extLst>
          </p:cNvPr>
          <p:cNvSpPr/>
          <p:nvPr/>
        </p:nvSpPr>
        <p:spPr>
          <a:xfrm>
            <a:off x="323617" y="1926064"/>
            <a:ext cx="11361877" cy="3618235"/>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English Language Arts and Literacy: </a:t>
            </a:r>
            <a:r>
              <a:rPr lang="en-US" sz="1600" dirty="0">
                <a:solidFill>
                  <a:srgbClr val="262626"/>
                </a:solidFill>
              </a:rPr>
              <a:t>Participate in collaborative conversations with diverse partners about topics and texts. Follow agreed-upon rules for discussions. Use words and phrases acquired through conversations, reading and being read to, and responding to texts. </a:t>
            </a:r>
            <a:r>
              <a:rPr lang="en-US" sz="1600" dirty="0"/>
              <a:t>Present information, findings, and supporting evidence clearly, concisely, and logically such that listeners can follow the line of reasoning.</a:t>
            </a:r>
            <a:endParaRPr lang="en-US" sz="1600" dirty="0">
              <a:solidFill>
                <a:srgbClr val="262626"/>
              </a:solidFill>
            </a:endParaRP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cs typeface="Calibri"/>
                <a:sym typeface="Calibri"/>
              </a:rPr>
              <a:t>Social Studies - People, Places, and Environments: </a:t>
            </a:r>
            <a:r>
              <a:rPr lang="en-US" sz="1600" dirty="0">
                <a:solidFill>
                  <a:srgbClr val="262626"/>
                </a:solidFill>
                <a:cs typeface="Calibri"/>
                <a:sym typeface="Calibri"/>
              </a:rPr>
              <a:t>The study of people, places, and environments enables us to understand the relationship between human populations and the physical world. </a:t>
            </a: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Science - Earth and Human Activity: </a:t>
            </a:r>
            <a:r>
              <a:rPr lang="en-US" sz="1600" dirty="0">
                <a:solidFill>
                  <a:srgbClr val="262626"/>
                </a:solidFill>
              </a:rPr>
              <a:t>Communicate solutions that will reduce the impact of humans on the land, water, air, and/or other living things in the local environment. Things that people do can affect the world around them. But they can make choices that reduce their impacts on the land, water, air, and other living things.</a:t>
            </a:r>
          </a:p>
          <a:p>
            <a:pPr marL="171450" indent="-171450" algn="thaiDist">
              <a:lnSpc>
                <a:spcPct val="120000"/>
              </a:lnSpc>
              <a:buClr>
                <a:srgbClr val="3AC69D"/>
              </a:buClr>
              <a:buSzPct val="150000"/>
              <a:buFont typeface="Arial" panose="020B0604020202020204" pitchFamily="34" charset="0"/>
              <a:buChar char="•"/>
            </a:pPr>
            <a:endParaRPr lang="en-US" sz="1600" dirty="0"/>
          </a:p>
          <a:p>
            <a:pPr marL="171450" indent="-171450" algn="thaiDist">
              <a:lnSpc>
                <a:spcPct val="120000"/>
              </a:lnSpc>
              <a:buClr>
                <a:srgbClr val="3AC69D"/>
              </a:buClr>
              <a:buSzPct val="150000"/>
              <a:buFont typeface="Arial" panose="020B0604020202020204" pitchFamily="34" charset="0"/>
              <a:buChar char="•"/>
            </a:pPr>
            <a:endParaRPr lang="en-US" sz="1600" dirty="0">
              <a:solidFill>
                <a:srgbClr val="262626"/>
              </a:solidFill>
            </a:endParaRPr>
          </a:p>
          <a:p>
            <a:pPr marL="171450" indent="-171450" algn="thaiDist">
              <a:lnSpc>
                <a:spcPct val="120000"/>
              </a:lnSpc>
              <a:buClr>
                <a:srgbClr val="3AC69D"/>
              </a:buClr>
              <a:buSzPct val="150000"/>
              <a:buFont typeface="Arial" panose="020B0604020202020204" pitchFamily="34" charset="0"/>
              <a:buChar char="•"/>
            </a:pPr>
            <a:endParaRPr lang="en-US" sz="1600" dirty="0">
              <a:solidFill>
                <a:srgbClr val="262626"/>
              </a:solidFill>
            </a:endParaRPr>
          </a:p>
        </p:txBody>
      </p:sp>
      <p:sp>
        <p:nvSpPr>
          <p:cNvPr id="30" name="Rounded Rectangle 29">
            <a:extLst>
              <a:ext uri="{FF2B5EF4-FFF2-40B4-BE49-F238E27FC236}">
                <a16:creationId xmlns:a16="http://schemas.microsoft.com/office/drawing/2014/main" id="{B3D3BBA8-E2E4-CF45-BF72-B5B052BCB00C}"/>
              </a:ext>
            </a:extLst>
          </p:cNvPr>
          <p:cNvSpPr/>
          <p:nvPr/>
        </p:nvSpPr>
        <p:spPr>
          <a:xfrm>
            <a:off x="323618" y="4846812"/>
            <a:ext cx="209685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Rectangle 37">
            <a:extLst>
              <a:ext uri="{FF2B5EF4-FFF2-40B4-BE49-F238E27FC236}">
                <a16:creationId xmlns:a16="http://schemas.microsoft.com/office/drawing/2014/main" id="{279E0FEB-CD14-B84F-9CC0-A073E335659C}"/>
              </a:ext>
            </a:extLst>
          </p:cNvPr>
          <p:cNvSpPr/>
          <p:nvPr/>
        </p:nvSpPr>
        <p:spPr>
          <a:xfrm>
            <a:off x="506504" y="4839281"/>
            <a:ext cx="1712262" cy="402546"/>
          </a:xfrm>
          <a:prstGeom prst="rect">
            <a:avLst/>
          </a:prstGeom>
        </p:spPr>
        <p:txBody>
          <a:bodyPr wrap="square">
            <a:spAutoFit/>
          </a:bodyPr>
          <a:lstStyle/>
          <a:p>
            <a:pPr algn="thaiDist">
              <a:lnSpc>
                <a:spcPct val="120000"/>
              </a:lnSpc>
            </a:pPr>
            <a:r>
              <a:rPr lang="en-US" b="1" dirty="0">
                <a:solidFill>
                  <a:schemeClr val="bg1"/>
                </a:solidFill>
              </a:rPr>
              <a:t>SDG Alignment</a:t>
            </a:r>
            <a:endParaRPr lang="en-TH" b="1" dirty="0">
              <a:solidFill>
                <a:schemeClr val="bg1"/>
              </a:solidFill>
            </a:endParaRPr>
          </a:p>
        </p:txBody>
      </p:sp>
      <p:sp>
        <p:nvSpPr>
          <p:cNvPr id="15" name="Rounded Rectangle 14">
            <a:extLst>
              <a:ext uri="{FF2B5EF4-FFF2-40B4-BE49-F238E27FC236}">
                <a16:creationId xmlns:a16="http://schemas.microsoft.com/office/drawing/2014/main" id="{650BA5B6-8EAD-5A45-94A6-2C8EA009B9C0}"/>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Rounded Rectangle 15">
            <a:extLst>
              <a:ext uri="{FF2B5EF4-FFF2-40B4-BE49-F238E27FC236}">
                <a16:creationId xmlns:a16="http://schemas.microsoft.com/office/drawing/2014/main" id="{A39FBF4C-9127-4740-A7DD-AB280895D434}"/>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TextBox 16">
            <a:extLst>
              <a:ext uri="{FF2B5EF4-FFF2-40B4-BE49-F238E27FC236}">
                <a16:creationId xmlns:a16="http://schemas.microsoft.com/office/drawing/2014/main" id="{8EBFCA84-3E35-AA4F-B39D-FB84F113376F}"/>
              </a:ext>
            </a:extLst>
          </p:cNvPr>
          <p:cNvSpPr txBox="1"/>
          <p:nvPr/>
        </p:nvSpPr>
        <p:spPr>
          <a:xfrm>
            <a:off x="2794681" y="294106"/>
            <a:ext cx="6602638" cy="584775"/>
          </a:xfrm>
          <a:prstGeom prst="rect">
            <a:avLst/>
          </a:prstGeom>
          <a:noFill/>
        </p:spPr>
        <p:txBody>
          <a:bodyPr wrap="square" rtlCol="0">
            <a:spAutoFit/>
          </a:bodyPr>
          <a:lstStyle/>
          <a:p>
            <a:pPr algn="ctr"/>
            <a:r>
              <a:rPr lang="en-US" sz="3200" b="1" dirty="0">
                <a:solidFill>
                  <a:schemeClr val="bg1"/>
                </a:solidFill>
              </a:rPr>
              <a:t>SDG &amp; Curriculum Alignment </a:t>
            </a:r>
          </a:p>
        </p:txBody>
      </p:sp>
      <p:sp>
        <p:nvSpPr>
          <p:cNvPr id="18" name="TextBox 17">
            <a:extLst>
              <a:ext uri="{FF2B5EF4-FFF2-40B4-BE49-F238E27FC236}">
                <a16:creationId xmlns:a16="http://schemas.microsoft.com/office/drawing/2014/main"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pic>
        <p:nvPicPr>
          <p:cNvPr id="5" name="Picture 4" descr="A picture containing text, clipart&#10;&#10;Description automatically generated">
            <a:extLst>
              <a:ext uri="{FF2B5EF4-FFF2-40B4-BE49-F238E27FC236}">
                <a16:creationId xmlns:a16="http://schemas.microsoft.com/office/drawing/2014/main" id="{EE519F4C-0542-37A8-49A5-7888F83808D9}"/>
              </a:ext>
            </a:extLst>
          </p:cNvPr>
          <p:cNvPicPr>
            <a:picLocks noChangeAspect="1"/>
          </p:cNvPicPr>
          <p:nvPr/>
        </p:nvPicPr>
        <p:blipFill>
          <a:blip r:embed="rId4"/>
          <a:stretch>
            <a:fillRect/>
          </a:stretch>
        </p:blipFill>
        <p:spPr>
          <a:xfrm>
            <a:off x="323617" y="5348035"/>
            <a:ext cx="1270000" cy="127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9C610668-27E2-7F29-7FA6-3493150757BB}"/>
              </a:ext>
            </a:extLst>
          </p:cNvPr>
          <p:cNvPicPr>
            <a:picLocks noChangeAspect="1"/>
          </p:cNvPicPr>
          <p:nvPr/>
        </p:nvPicPr>
        <p:blipFill>
          <a:blip r:embed="rId5"/>
          <a:stretch>
            <a:fillRect/>
          </a:stretch>
        </p:blipFill>
        <p:spPr>
          <a:xfrm>
            <a:off x="1593617" y="5348035"/>
            <a:ext cx="1270000" cy="1270000"/>
          </a:xfrm>
          <a:prstGeom prst="rect">
            <a:avLst/>
          </a:prstGeom>
        </p:spPr>
      </p:pic>
      <p:grpSp>
        <p:nvGrpSpPr>
          <p:cNvPr id="14" name="Group 13">
            <a:extLst>
              <a:ext uri="{FF2B5EF4-FFF2-40B4-BE49-F238E27FC236}">
                <a16:creationId xmlns:a16="http://schemas.microsoft.com/office/drawing/2014/main" id="{8200302B-1C97-84D7-57A3-98776EED0E79}"/>
              </a:ext>
            </a:extLst>
          </p:cNvPr>
          <p:cNvGrpSpPr/>
          <p:nvPr/>
        </p:nvGrpSpPr>
        <p:grpSpPr>
          <a:xfrm>
            <a:off x="3779226" y="5260018"/>
            <a:ext cx="6547513" cy="1338812"/>
            <a:chOff x="4790164" y="5101971"/>
            <a:chExt cx="6979920" cy="1490877"/>
          </a:xfrm>
        </p:grpSpPr>
        <p:sp>
          <p:nvSpPr>
            <p:cNvPr id="19" name="Rounded Rectangle 18">
              <a:extLst>
                <a:ext uri="{FF2B5EF4-FFF2-40B4-BE49-F238E27FC236}">
                  <a16:creationId xmlns:a16="http://schemas.microsoft.com/office/drawing/2014/main" id="{3F6C3105-83F6-CD75-8561-B948017FF72C}"/>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0" name="Rounded Rectangle 19">
              <a:extLst>
                <a:ext uri="{FF2B5EF4-FFF2-40B4-BE49-F238E27FC236}">
                  <a16:creationId xmlns:a16="http://schemas.microsoft.com/office/drawing/2014/main" id="{784AFAF9-9469-09FC-069D-B6C6B04C1734}"/>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n-US" sz="1300" b="1" dirty="0"/>
                <a:t>Lesson plans are designed to be flexible and responsive to the evolving needs of your classroom. Lessons are editable and customizable to meet the different individual student and classroom contexts. A PowerPoint version with teacher instructions and a printable PDF lesson are available for download. </a:t>
              </a:r>
            </a:p>
            <a:p>
              <a:pPr algn="ctr"/>
              <a:endParaRPr lang="en-TH"/>
            </a:p>
          </p:txBody>
        </p:sp>
        <p:sp>
          <p:nvSpPr>
            <p:cNvPr id="21" name="TextBox 20">
              <a:extLst>
                <a:ext uri="{FF2B5EF4-FFF2-40B4-BE49-F238E27FC236}">
                  <a16:creationId xmlns:a16="http://schemas.microsoft.com/office/drawing/2014/main" id="{F0280502-706A-1921-7F92-8BD33A7BE7F6}"/>
                </a:ext>
              </a:extLst>
            </p:cNvPr>
            <p:cNvSpPr txBox="1"/>
            <p:nvPr/>
          </p:nvSpPr>
          <p:spPr>
            <a:xfrm>
              <a:off x="6956554" y="5101971"/>
              <a:ext cx="4280197" cy="376739"/>
            </a:xfrm>
            <a:prstGeom prst="rect">
              <a:avLst/>
            </a:prstGeom>
            <a:noFill/>
          </p:spPr>
          <p:txBody>
            <a:bodyPr wrap="square" rtlCol="0">
              <a:spAutoFit/>
            </a:bodyPr>
            <a:lstStyle/>
            <a:p>
              <a:r>
                <a:rPr lang="en-US" b="1" dirty="0">
                  <a:solidFill>
                    <a:schemeClr val="bg1"/>
                  </a:solidFill>
                </a:rPr>
                <a:t>Flexible and adaptive lesson</a:t>
              </a:r>
            </a:p>
          </p:txBody>
        </p:sp>
      </p:grpSp>
      <p:sp>
        <p:nvSpPr>
          <p:cNvPr id="2" name="Slide Number Placeholder 1">
            <a:extLst>
              <a:ext uri="{FF2B5EF4-FFF2-40B4-BE49-F238E27FC236}">
                <a16:creationId xmlns:a16="http://schemas.microsoft.com/office/drawing/2014/main" id="{963A24D7-90E5-266E-568E-A4447527FE10}"/>
              </a:ext>
            </a:extLst>
          </p:cNvPr>
          <p:cNvSpPr>
            <a:spLocks noGrp="1"/>
          </p:cNvSpPr>
          <p:nvPr>
            <p:ph type="sldNum" sz="quarter" idx="12"/>
          </p:nvPr>
        </p:nvSpPr>
        <p:spPr/>
        <p:txBody>
          <a:bodyPr/>
          <a:lstStyle/>
          <a:p>
            <a:fld id="{61DC75F0-D3FD-D841-8FDB-E454B9D17276}" type="slidenum">
              <a:rPr lang="en-US" smtClean="0"/>
              <a:t>3</a:t>
            </a:fld>
            <a:endParaRPr lang="en-US"/>
          </a:p>
        </p:txBody>
      </p:sp>
    </p:spTree>
    <p:extLst>
      <p:ext uri="{BB962C8B-B14F-4D97-AF65-F5344CB8AC3E}">
        <p14:creationId xmlns:p14="http://schemas.microsoft.com/office/powerpoint/2010/main" val="161811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37273"/>
            <a:ext cx="12224657"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The Workshop </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Lesson duration: 45 - 60 minutes</a:t>
            </a:r>
          </a:p>
        </p:txBody>
      </p:sp>
      <p:sp>
        <p:nvSpPr>
          <p:cNvPr id="28" name="TextBox 27">
            <a:extLst>
              <a:ext uri="{FF2B5EF4-FFF2-40B4-BE49-F238E27FC236}">
                <a16:creationId xmlns:a16="http://schemas.microsoft.com/office/drawing/2014/main" id="{099A8FAD-CBCC-8947-88ED-286647F3314A}"/>
              </a:ext>
            </a:extLst>
          </p:cNvPr>
          <p:cNvSpPr txBox="1"/>
          <p:nvPr/>
        </p:nvSpPr>
        <p:spPr>
          <a:xfrm>
            <a:off x="1282300" y="1689355"/>
            <a:ext cx="9627400" cy="369332"/>
          </a:xfrm>
          <a:prstGeom prst="rect">
            <a:avLst/>
          </a:prstGeom>
          <a:noFill/>
        </p:spPr>
        <p:txBody>
          <a:bodyPr wrap="square" rtlCol="0">
            <a:spAutoFit/>
          </a:bodyPr>
          <a:lstStyle/>
          <a:p>
            <a:r>
              <a:rPr lang="en-US" b="1" dirty="0">
                <a:solidFill>
                  <a:srgbClr val="262626"/>
                </a:solidFill>
              </a:rPr>
              <a:t>Split into groups of 3-5 </a:t>
            </a:r>
            <a:r>
              <a:rPr lang="en-US" dirty="0">
                <a:solidFill>
                  <a:srgbClr val="262626"/>
                </a:solidFill>
              </a:rPr>
              <a:t>and prepare a posterboard or whiteboard with sticky notes for the exercise. </a:t>
            </a:r>
          </a:p>
        </p:txBody>
      </p:sp>
      <p:sp>
        <p:nvSpPr>
          <p:cNvPr id="32" name="TextBox 31">
            <a:extLst>
              <a:ext uri="{FF2B5EF4-FFF2-40B4-BE49-F238E27FC236}">
                <a16:creationId xmlns:a16="http://schemas.microsoft.com/office/drawing/2014/main" id="{5F85B226-A8E0-D640-A16A-AE4D21CD29F9}"/>
              </a:ext>
            </a:extLst>
          </p:cNvPr>
          <p:cNvSpPr txBox="1"/>
          <p:nvPr/>
        </p:nvSpPr>
        <p:spPr>
          <a:xfrm>
            <a:off x="1282299" y="2475562"/>
            <a:ext cx="8870646" cy="880369"/>
          </a:xfrm>
          <a:prstGeom prst="rect">
            <a:avLst/>
          </a:prstGeom>
          <a:noFill/>
        </p:spPr>
        <p:txBody>
          <a:bodyPr wrap="square" rtlCol="0">
            <a:spAutoFit/>
          </a:bodyPr>
          <a:lstStyle/>
          <a:p>
            <a:pPr>
              <a:lnSpc>
                <a:spcPct val="150000"/>
              </a:lnSpc>
              <a:buClr>
                <a:srgbClr val="29C7F7"/>
              </a:buClr>
              <a:buSzPct val="200000"/>
              <a:tabLst>
                <a:tab pos="531813" algn="l"/>
              </a:tabLst>
            </a:pPr>
            <a:r>
              <a:rPr lang="en-US" b="1" dirty="0">
                <a:solidFill>
                  <a:srgbClr val="262626"/>
                </a:solidFill>
              </a:rPr>
              <a:t>Pick one of the scenarios from the “SDG Challenges” </a:t>
            </a:r>
            <a:r>
              <a:rPr lang="en-US" dirty="0">
                <a:solidFill>
                  <a:srgbClr val="262626"/>
                </a:solidFill>
              </a:rPr>
              <a:t>form to use for the problem/solution tree exercise.</a:t>
            </a:r>
          </a:p>
        </p:txBody>
      </p:sp>
      <p:sp>
        <p:nvSpPr>
          <p:cNvPr id="53" name="Oval 52">
            <a:extLst>
              <a:ext uri="{FF2B5EF4-FFF2-40B4-BE49-F238E27FC236}">
                <a16:creationId xmlns:a16="http://schemas.microsoft.com/office/drawing/2014/main" id="{80D0CADA-993B-824F-BF1E-BF91B2EDB3BF}"/>
              </a:ext>
            </a:extLst>
          </p:cNvPr>
          <p:cNvSpPr/>
          <p:nvPr/>
        </p:nvSpPr>
        <p:spPr>
          <a:xfrm>
            <a:off x="716859" y="165898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4" name="Oval 53">
            <a:extLst>
              <a:ext uri="{FF2B5EF4-FFF2-40B4-BE49-F238E27FC236}">
                <a16:creationId xmlns:a16="http://schemas.microsoft.com/office/drawing/2014/main" id="{9EBBCBC1-C8AC-124D-9E85-925ED5FF4E05}"/>
              </a:ext>
            </a:extLst>
          </p:cNvPr>
          <p:cNvSpPr/>
          <p:nvPr/>
        </p:nvSpPr>
        <p:spPr>
          <a:xfrm>
            <a:off x="663222" y="165898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5" name="Rectangle 54">
            <a:extLst>
              <a:ext uri="{FF2B5EF4-FFF2-40B4-BE49-F238E27FC236}">
                <a16:creationId xmlns:a16="http://schemas.microsoft.com/office/drawing/2014/main" id="{9E7A05C9-9A72-B146-85C5-EF61D44CC809}"/>
              </a:ext>
            </a:extLst>
          </p:cNvPr>
          <p:cNvSpPr/>
          <p:nvPr/>
        </p:nvSpPr>
        <p:spPr>
          <a:xfrm>
            <a:off x="707806" y="1638930"/>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grpSp>
        <p:nvGrpSpPr>
          <p:cNvPr id="2" name="Group 1">
            <a:extLst>
              <a:ext uri="{FF2B5EF4-FFF2-40B4-BE49-F238E27FC236}">
                <a16:creationId xmlns:a16="http://schemas.microsoft.com/office/drawing/2014/main" id="{C434C557-5383-2358-635D-EF8155B7E4AE}"/>
              </a:ext>
            </a:extLst>
          </p:cNvPr>
          <p:cNvGrpSpPr/>
          <p:nvPr/>
        </p:nvGrpSpPr>
        <p:grpSpPr>
          <a:xfrm>
            <a:off x="647654" y="2573733"/>
            <a:ext cx="443210" cy="427913"/>
            <a:chOff x="663222" y="3355931"/>
            <a:chExt cx="443210" cy="427913"/>
          </a:xfrm>
        </p:grpSpPr>
        <p:sp>
          <p:nvSpPr>
            <p:cNvPr id="26" name="Oval 25">
              <a:extLst>
                <a:ext uri="{FF2B5EF4-FFF2-40B4-BE49-F238E27FC236}">
                  <a16:creationId xmlns:a16="http://schemas.microsoft.com/office/drawing/2014/main" id="{E2C0A7DC-442F-B249-92C1-742F65FB273D}"/>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Oval 28">
              <a:extLst>
                <a:ext uri="{FF2B5EF4-FFF2-40B4-BE49-F238E27FC236}">
                  <a16:creationId xmlns:a16="http://schemas.microsoft.com/office/drawing/2014/main" id="{5F64759B-CE29-104E-AA59-5405D1B5B77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ectangle 29">
              <a:extLst>
                <a:ext uri="{FF2B5EF4-FFF2-40B4-BE49-F238E27FC236}">
                  <a16:creationId xmlns:a16="http://schemas.microsoft.com/office/drawing/2014/main" id="{9682A563-3FEE-2144-96BD-DD2DA9B27BE5}"/>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37" name="Oval 36">
            <a:extLst>
              <a:ext uri="{FF2B5EF4-FFF2-40B4-BE49-F238E27FC236}">
                <a16:creationId xmlns:a16="http://schemas.microsoft.com/office/drawing/2014/main" id="{D2D999FF-62A8-4D4C-B9F4-FAB8457B67B4}"/>
              </a:ext>
            </a:extLst>
          </p:cNvPr>
          <p:cNvSpPr/>
          <p:nvPr/>
        </p:nvSpPr>
        <p:spPr>
          <a:xfrm>
            <a:off x="716859" y="44561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Oval 37">
            <a:extLst>
              <a:ext uri="{FF2B5EF4-FFF2-40B4-BE49-F238E27FC236}">
                <a16:creationId xmlns:a16="http://schemas.microsoft.com/office/drawing/2014/main" id="{7C4E612F-3F76-0A4B-834A-1B231AE35B30}"/>
              </a:ext>
            </a:extLst>
          </p:cNvPr>
          <p:cNvSpPr/>
          <p:nvPr/>
        </p:nvSpPr>
        <p:spPr>
          <a:xfrm>
            <a:off x="663222" y="446225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Rectangle 38">
            <a:extLst>
              <a:ext uri="{FF2B5EF4-FFF2-40B4-BE49-F238E27FC236}">
                <a16:creationId xmlns:a16="http://schemas.microsoft.com/office/drawing/2014/main" id="{AF4562AF-FBD4-574B-9D90-D01C35E2DE21}"/>
              </a:ext>
            </a:extLst>
          </p:cNvPr>
          <p:cNvSpPr/>
          <p:nvPr/>
        </p:nvSpPr>
        <p:spPr>
          <a:xfrm>
            <a:off x="707806" y="445247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4</a:t>
            </a:r>
          </a:p>
        </p:txBody>
      </p:sp>
      <p:sp>
        <p:nvSpPr>
          <p:cNvPr id="40" name="TextBox 39">
            <a:extLst>
              <a:ext uri="{FF2B5EF4-FFF2-40B4-BE49-F238E27FC236}">
                <a16:creationId xmlns:a16="http://schemas.microsoft.com/office/drawing/2014/main" id="{F64E5E03-422A-0F4B-AAE4-04BFCBF5E471}"/>
              </a:ext>
            </a:extLst>
          </p:cNvPr>
          <p:cNvSpPr txBox="1"/>
          <p:nvPr/>
        </p:nvSpPr>
        <p:spPr>
          <a:xfrm>
            <a:off x="1282299" y="4522576"/>
            <a:ext cx="9627399" cy="923330"/>
          </a:xfrm>
          <a:prstGeom prst="rect">
            <a:avLst/>
          </a:prstGeom>
          <a:noFill/>
        </p:spPr>
        <p:txBody>
          <a:bodyPr wrap="square" rtlCol="0">
            <a:spAutoFit/>
          </a:bodyPr>
          <a:lstStyle/>
          <a:p>
            <a:r>
              <a:rPr lang="en-US" b="1" dirty="0">
                <a:solidFill>
                  <a:srgbClr val="262626"/>
                </a:solidFill>
              </a:rPr>
              <a:t>When finished with the problem/solutions tree </a:t>
            </a:r>
            <a:r>
              <a:rPr lang="en-US" dirty="0">
                <a:solidFill>
                  <a:srgbClr val="262626"/>
                </a:solidFill>
              </a:rPr>
              <a:t>have the groups define their solutions pathway with a “solutions statement” they think will best solve for the core problem and contribute to the SDGs. Have the groups present their findings to the rest of the class.</a:t>
            </a:r>
          </a:p>
        </p:txBody>
      </p:sp>
      <p:grpSp>
        <p:nvGrpSpPr>
          <p:cNvPr id="24" name="Group 23">
            <a:extLst>
              <a:ext uri="{FF2B5EF4-FFF2-40B4-BE49-F238E27FC236}">
                <a16:creationId xmlns:a16="http://schemas.microsoft.com/office/drawing/2014/main" id="{C458E8A7-6706-75C8-0609-86F17CCE3C5B}"/>
              </a:ext>
            </a:extLst>
          </p:cNvPr>
          <p:cNvGrpSpPr/>
          <p:nvPr/>
        </p:nvGrpSpPr>
        <p:grpSpPr>
          <a:xfrm>
            <a:off x="645226" y="3501457"/>
            <a:ext cx="443210" cy="427913"/>
            <a:chOff x="663222" y="3355931"/>
            <a:chExt cx="443210" cy="427913"/>
          </a:xfrm>
        </p:grpSpPr>
        <p:sp>
          <p:nvSpPr>
            <p:cNvPr id="25" name="Oval 24">
              <a:extLst>
                <a:ext uri="{FF2B5EF4-FFF2-40B4-BE49-F238E27FC236}">
                  <a16:creationId xmlns:a16="http://schemas.microsoft.com/office/drawing/2014/main" id="{6D4B3B1C-4814-16BA-FB3F-FC2D6007252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Oval 26">
              <a:extLst>
                <a:ext uri="{FF2B5EF4-FFF2-40B4-BE49-F238E27FC236}">
                  <a16:creationId xmlns:a16="http://schemas.microsoft.com/office/drawing/2014/main" id="{5AB87CE2-6DDD-9427-15BB-B722105213DB}"/>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Rectangle 30">
              <a:extLst>
                <a:ext uri="{FF2B5EF4-FFF2-40B4-BE49-F238E27FC236}">
                  <a16:creationId xmlns:a16="http://schemas.microsoft.com/office/drawing/2014/main" id="{43F2049E-8F5F-6023-7114-9D510F3AC1D3}"/>
                </a:ext>
              </a:extLst>
            </p:cNvPr>
            <p:cNvSpPr/>
            <p:nvPr/>
          </p:nvSpPr>
          <p:spPr>
            <a:xfrm>
              <a:off x="731556" y="3355931"/>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33" name="TextBox 32">
            <a:extLst>
              <a:ext uri="{FF2B5EF4-FFF2-40B4-BE49-F238E27FC236}">
                <a16:creationId xmlns:a16="http://schemas.microsoft.com/office/drawing/2014/main" id="{7C9B89B1-0C6F-2EC8-FD5A-0D1CD0046A77}"/>
              </a:ext>
            </a:extLst>
          </p:cNvPr>
          <p:cNvSpPr txBox="1"/>
          <p:nvPr/>
        </p:nvSpPr>
        <p:spPr>
          <a:xfrm>
            <a:off x="1282300" y="3554918"/>
            <a:ext cx="7996756" cy="646331"/>
          </a:xfrm>
          <a:prstGeom prst="rect">
            <a:avLst/>
          </a:prstGeom>
          <a:noFill/>
        </p:spPr>
        <p:txBody>
          <a:bodyPr wrap="square" rtlCol="0">
            <a:spAutoFit/>
          </a:bodyPr>
          <a:lstStyle/>
          <a:p>
            <a:r>
              <a:rPr lang="en-US" b="1" dirty="0">
                <a:solidFill>
                  <a:srgbClr val="262626"/>
                </a:solidFill>
              </a:rPr>
              <a:t>Begin to map out the problem/solution tree </a:t>
            </a:r>
            <a:r>
              <a:rPr lang="en-US" dirty="0">
                <a:solidFill>
                  <a:srgbClr val="262626"/>
                </a:solidFill>
              </a:rPr>
              <a:t>in groups and apply one or more of the SDGs to the problem/solution they identify for their SDG challenge. </a:t>
            </a:r>
          </a:p>
        </p:txBody>
      </p:sp>
      <p:sp>
        <p:nvSpPr>
          <p:cNvPr id="4" name="Slide Number Placeholder 3">
            <a:extLst>
              <a:ext uri="{FF2B5EF4-FFF2-40B4-BE49-F238E27FC236}">
                <a16:creationId xmlns:a16="http://schemas.microsoft.com/office/drawing/2014/main" id="{4214D04F-A7EB-0413-0D45-42B4ACD35B9C}"/>
              </a:ext>
            </a:extLst>
          </p:cNvPr>
          <p:cNvSpPr>
            <a:spLocks noGrp="1"/>
          </p:cNvSpPr>
          <p:nvPr>
            <p:ph type="sldNum" sz="quarter" idx="12"/>
          </p:nvPr>
        </p:nvSpPr>
        <p:spPr/>
        <p:txBody>
          <a:bodyPr/>
          <a:lstStyle/>
          <a:p>
            <a:fld id="{61DC75F0-D3FD-D841-8FDB-E454B9D17276}" type="slidenum">
              <a:rPr lang="en-US" smtClean="0"/>
              <a:t>4</a:t>
            </a:fld>
            <a:endParaRPr lang="en-US"/>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B06CE6-5620-C24B-87A6-7ACD2A2C3D2A}"/>
              </a:ext>
            </a:extLst>
          </p:cNvPr>
          <p:cNvPicPr>
            <a:picLocks noChangeAspect="1"/>
          </p:cNvPicPr>
          <p:nvPr/>
        </p:nvPicPr>
        <p:blipFill>
          <a:blip r:embed="rId2"/>
          <a:stretch>
            <a:fillRect/>
          </a:stretch>
        </p:blipFill>
        <p:spPr>
          <a:xfrm>
            <a:off x="0" y="46429"/>
            <a:ext cx="12192000" cy="685800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id="{F8BF3BB3-C63A-A041-A0EE-BF0395BA6DC5}"/>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ounded Rectangle 8">
            <a:extLst>
              <a:ext uri="{FF2B5EF4-FFF2-40B4-BE49-F238E27FC236}">
                <a16:creationId xmlns:a16="http://schemas.microsoft.com/office/drawing/2014/main" id="{B3831DC3-9D13-224B-9697-EB5922B7AF1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TextBox 9">
            <a:extLst>
              <a:ext uri="{FF2B5EF4-FFF2-40B4-BE49-F238E27FC236}">
                <a16:creationId xmlns:a16="http://schemas.microsoft.com/office/drawing/2014/main" id="{08A1ABBE-FB80-4F49-AFDB-B91C23547E80}"/>
              </a:ext>
            </a:extLst>
          </p:cNvPr>
          <p:cNvSpPr txBox="1"/>
          <p:nvPr/>
        </p:nvSpPr>
        <p:spPr>
          <a:xfrm>
            <a:off x="2794682" y="294106"/>
            <a:ext cx="6602637" cy="584775"/>
          </a:xfrm>
          <a:prstGeom prst="rect">
            <a:avLst/>
          </a:prstGeom>
          <a:noFill/>
        </p:spPr>
        <p:txBody>
          <a:bodyPr wrap="square" rtlCol="0">
            <a:spAutoFit/>
          </a:bodyPr>
          <a:lstStyle/>
          <a:p>
            <a:pPr algn="ctr"/>
            <a:r>
              <a:rPr lang="en-US" sz="3200" b="1" dirty="0">
                <a:solidFill>
                  <a:schemeClr val="bg1"/>
                </a:solidFill>
              </a:rPr>
              <a:t>Prepare the PowerPoint presentation</a:t>
            </a:r>
          </a:p>
        </p:txBody>
      </p:sp>
      <p:sp>
        <p:nvSpPr>
          <p:cNvPr id="12" name="Rectangle 11">
            <a:extLst>
              <a:ext uri="{FF2B5EF4-FFF2-40B4-BE49-F238E27FC236}">
                <a16:creationId xmlns:a16="http://schemas.microsoft.com/office/drawing/2014/main" id="{F13677AE-C9C9-B847-8408-00ED0B8AD7C3}"/>
              </a:ext>
            </a:extLst>
          </p:cNvPr>
          <p:cNvSpPr/>
          <p:nvPr/>
        </p:nvSpPr>
        <p:spPr>
          <a:xfrm>
            <a:off x="323617" y="1247462"/>
            <a:ext cx="11361877" cy="1175706"/>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When you are ready to present the lessons to your class click on </a:t>
            </a:r>
            <a:r>
              <a:rPr lang="en-US" sz="2000" b="1" dirty="0">
                <a:solidFill>
                  <a:srgbClr val="262626"/>
                </a:solidFill>
              </a:rPr>
              <a:t>Slide Show </a:t>
            </a:r>
            <a:r>
              <a:rPr lang="en-US" sz="2000" dirty="0">
                <a:solidFill>
                  <a:srgbClr val="262626"/>
                </a:solidFill>
              </a:rPr>
              <a:t>on the top menu bar then select </a:t>
            </a:r>
            <a:r>
              <a:rPr lang="en-US" sz="2000" b="1" dirty="0">
                <a:solidFill>
                  <a:srgbClr val="262626"/>
                </a:solidFill>
              </a:rPr>
              <a:t>Presenter View. </a:t>
            </a:r>
            <a:r>
              <a:rPr lang="en-US" sz="2000" dirty="0">
                <a:solidFill>
                  <a:srgbClr val="262626"/>
                </a:solidFill>
              </a:rPr>
              <a:t>In Presenter view, you can see your notes as you present while the audience see only your slides.</a:t>
            </a:r>
            <a:endParaRPr lang="en-US" sz="2000" b="1" dirty="0">
              <a:solidFill>
                <a:srgbClr val="262626"/>
              </a:solidFill>
            </a:endParaRPr>
          </a:p>
        </p:txBody>
      </p:sp>
      <p:sp>
        <p:nvSpPr>
          <p:cNvPr id="13" name="Rectangle 12">
            <a:extLst>
              <a:ext uri="{FF2B5EF4-FFF2-40B4-BE49-F238E27FC236}">
                <a16:creationId xmlns:a16="http://schemas.microsoft.com/office/drawing/2014/main" id="{5C2A69C5-08AB-AB4C-9CAB-15E14B203C91}"/>
              </a:ext>
            </a:extLst>
          </p:cNvPr>
          <p:cNvSpPr/>
          <p:nvPr/>
        </p:nvSpPr>
        <p:spPr>
          <a:xfrm>
            <a:off x="323616" y="3978315"/>
            <a:ext cx="6092681" cy="1914370"/>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The notes appear in a pane on the right. The text should wrap automatically, and a vertical scroll bar appears if necessary. You can also change the size of the text in the Notes pane by using the two buttons at the lower left corner of the Notes pane. </a:t>
            </a:r>
            <a:endParaRPr lang="en-US"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9DB7BCEE-5D29-D21C-59E4-F7634A3F94BF}"/>
              </a:ext>
            </a:extLst>
          </p:cNvPr>
          <p:cNvPicPr>
            <a:picLocks noChangeAspect="1"/>
          </p:cNvPicPr>
          <p:nvPr/>
        </p:nvPicPr>
        <p:blipFill rotWithShape="1">
          <a:blip r:embed="rId3"/>
          <a:srcRect b="-11"/>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E4AB7540-5AF6-7BE6-8EB2-8D048D46A738}"/>
              </a:ext>
            </a:extLst>
          </p:cNvPr>
          <p:cNvSpPr>
            <a:spLocks noGrp="1"/>
          </p:cNvSpPr>
          <p:nvPr>
            <p:ph type="sldNum" sz="quarter" idx="12"/>
          </p:nvPr>
        </p:nvSpPr>
        <p:spPr/>
        <p:txBody>
          <a:bodyPr/>
          <a:lstStyle/>
          <a:p>
            <a:fld id="{61DC75F0-D3FD-D841-8FDB-E454B9D17276}" type="slidenum">
              <a:rPr lang="en-US" smtClean="0"/>
              <a:t>6</a:t>
            </a:fld>
            <a:endParaRPr lang="en-US"/>
          </a:p>
        </p:txBody>
      </p:sp>
    </p:spTree>
    <p:extLst>
      <p:ext uri="{BB962C8B-B14F-4D97-AF65-F5344CB8AC3E}">
        <p14:creationId xmlns:p14="http://schemas.microsoft.com/office/powerpoint/2010/main" val="3194942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63D58A-A83B-644C-B13F-78DDC01FC0C4}"/>
              </a:ext>
            </a:extLst>
          </p:cNvPr>
          <p:cNvPicPr>
            <a:picLocks noChangeAspect="1"/>
          </p:cNvPicPr>
          <p:nvPr/>
        </p:nvPicPr>
        <p:blipFill>
          <a:blip r:embed="rId3"/>
          <a:stretch>
            <a:fillRect/>
          </a:stretch>
        </p:blipFill>
        <p:spPr>
          <a:xfrm>
            <a:off x="0" y="0"/>
            <a:ext cx="12192000" cy="6858000"/>
          </a:xfrm>
          <a:prstGeom prst="rect">
            <a:avLst/>
          </a:prstGeom>
        </p:spPr>
      </p:pic>
      <p:pic>
        <p:nvPicPr>
          <p:cNvPr id="9" name="Picture 8" descr="Text&#10;&#10;Description automatically generated">
            <a:extLst>
              <a:ext uri="{FF2B5EF4-FFF2-40B4-BE49-F238E27FC236}">
                <a16:creationId xmlns:a16="http://schemas.microsoft.com/office/drawing/2014/main" id="{9557937C-F2D0-6DEA-825C-1210D043B5E1}"/>
              </a:ext>
            </a:extLst>
          </p:cNvPr>
          <p:cNvPicPr>
            <a:picLocks noChangeAspect="1"/>
          </p:cNvPicPr>
          <p:nvPr/>
        </p:nvPicPr>
        <p:blipFill>
          <a:blip r:embed="rId4"/>
          <a:stretch>
            <a:fillRect/>
          </a:stretch>
        </p:blipFill>
        <p:spPr>
          <a:xfrm>
            <a:off x="492124" y="537376"/>
            <a:ext cx="5291667" cy="5783245"/>
          </a:xfrm>
          <a:prstGeom prst="rect">
            <a:avLst/>
          </a:prstGeom>
          <a:ln>
            <a:noFill/>
          </a:ln>
          <a:effectLst>
            <a:outerShdw blurRad="190500" algn="tl" rotWithShape="0">
              <a:srgbClr val="000000">
                <a:alpha val="70000"/>
              </a:srgbClr>
            </a:outerShdw>
          </a:effectLst>
        </p:spPr>
      </p:pic>
      <p:pic>
        <p:nvPicPr>
          <p:cNvPr id="5" name="Picture 4" descr="A picture containing text&#10;&#10;Description automatically generated">
            <a:extLst>
              <a:ext uri="{FF2B5EF4-FFF2-40B4-BE49-F238E27FC236}">
                <a16:creationId xmlns:a16="http://schemas.microsoft.com/office/drawing/2014/main" id="{B310B9CB-53EA-F2C6-15B1-A0D7E1319DB9}"/>
              </a:ext>
            </a:extLst>
          </p:cNvPr>
          <p:cNvPicPr>
            <a:picLocks noChangeAspect="1"/>
          </p:cNvPicPr>
          <p:nvPr/>
        </p:nvPicPr>
        <p:blipFill>
          <a:blip r:embed="rId5"/>
          <a:stretch>
            <a:fillRect/>
          </a:stretch>
        </p:blipFill>
        <p:spPr>
          <a:xfrm>
            <a:off x="6275915" y="1834885"/>
            <a:ext cx="5291667" cy="3188229"/>
          </a:xfrm>
          <a:prstGeom prst="rect">
            <a:avLst/>
          </a:prstGeom>
          <a:ln>
            <a:noFill/>
          </a:ln>
          <a:effectLst>
            <a:outerShdw blurRad="190500" algn="tl" rotWithShape="0">
              <a:srgbClr val="000000">
                <a:alpha val="70000"/>
              </a:srgbClr>
            </a:outerShdw>
          </a:effectLst>
        </p:spPr>
      </p:pic>
      <p:sp>
        <p:nvSpPr>
          <p:cNvPr id="2" name="Slide Number Placeholder 1">
            <a:extLst>
              <a:ext uri="{FF2B5EF4-FFF2-40B4-BE49-F238E27FC236}">
                <a16:creationId xmlns:a16="http://schemas.microsoft.com/office/drawing/2014/main" id="{47A92C8C-CD05-A6B6-8831-6BF2D17CBE34}"/>
              </a:ext>
            </a:extLst>
          </p:cNvPr>
          <p:cNvSpPr>
            <a:spLocks noGrp="1"/>
          </p:cNvSpPr>
          <p:nvPr>
            <p:ph type="sldNum" sz="quarter" idx="12"/>
          </p:nvPr>
        </p:nvSpPr>
        <p:spPr/>
        <p:txBody>
          <a:bodyPr/>
          <a:lstStyle/>
          <a:p>
            <a:fld id="{61DC75F0-D3FD-D841-8FDB-E454B9D17276}" type="slidenum">
              <a:rPr lang="en-US" smtClean="0"/>
              <a:t>7</a:t>
            </a:fld>
            <a:endParaRPr lang="en-US"/>
          </a:p>
        </p:txBody>
      </p:sp>
    </p:spTree>
    <p:extLst>
      <p:ext uri="{BB962C8B-B14F-4D97-AF65-F5344CB8AC3E}">
        <p14:creationId xmlns:p14="http://schemas.microsoft.com/office/powerpoint/2010/main" val="211473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9FE94EFF-1ECD-2B45-86AD-236727511724}"/>
              </a:ext>
            </a:extLst>
          </p:cNvPr>
          <p:cNvPicPr>
            <a:picLocks noChangeAspect="1"/>
          </p:cNvPicPr>
          <p:nvPr/>
        </p:nvPicPr>
        <p:blipFill>
          <a:blip r:embed="rId3"/>
          <a:stretch>
            <a:fillRect/>
          </a:stretch>
        </p:blipFill>
        <p:spPr>
          <a:xfrm>
            <a:off x="-1524" y="-2"/>
            <a:ext cx="12192000" cy="6858000"/>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9CA52E05-D217-08E6-36D2-64E60F690010}"/>
              </a:ext>
            </a:extLst>
          </p:cNvPr>
          <p:cNvPicPr>
            <a:picLocks noChangeAspect="1"/>
          </p:cNvPicPr>
          <p:nvPr/>
        </p:nvPicPr>
        <p:blipFill rotWithShape="1">
          <a:blip r:embed="rId4"/>
          <a:srcRect r="-2" b="61"/>
          <a:stretch/>
        </p:blipFill>
        <p:spPr>
          <a:xfrm>
            <a:off x="6317297" y="740874"/>
            <a:ext cx="5311922" cy="5376251"/>
          </a:xfrm>
          <a:prstGeom prst="rect">
            <a:avLst/>
          </a:prstGeom>
          <a:ln>
            <a:noFill/>
          </a:ln>
          <a:effectLst>
            <a:outerShdw blurRad="190500" algn="tl" rotWithShape="0">
              <a:srgbClr val="000000">
                <a:alpha val="70000"/>
              </a:srgbClr>
            </a:outerShdw>
          </a:effectLst>
        </p:spPr>
      </p:pic>
      <p:pic>
        <p:nvPicPr>
          <p:cNvPr id="6" name="Picture 5" descr="Text, logo, company name&#10;&#10;Description automatically generated">
            <a:extLst>
              <a:ext uri="{FF2B5EF4-FFF2-40B4-BE49-F238E27FC236}">
                <a16:creationId xmlns:a16="http://schemas.microsoft.com/office/drawing/2014/main" id="{781C2BD3-B3E0-8A5D-00A0-29B07EF1F9F4}"/>
              </a:ext>
            </a:extLst>
          </p:cNvPr>
          <p:cNvPicPr>
            <a:picLocks noChangeAspect="1"/>
          </p:cNvPicPr>
          <p:nvPr/>
        </p:nvPicPr>
        <p:blipFill rotWithShape="1">
          <a:blip r:embed="rId5"/>
          <a:srcRect r="1" b="8"/>
          <a:stretch/>
        </p:blipFill>
        <p:spPr>
          <a:xfrm>
            <a:off x="449463" y="740874"/>
            <a:ext cx="5306110" cy="5376251"/>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60A844A7-0E64-454E-859A-EF74FA3242F8}"/>
              </a:ext>
            </a:extLst>
          </p:cNvPr>
          <p:cNvPicPr>
            <a:picLocks noChangeAspect="1"/>
          </p:cNvPicPr>
          <p:nvPr/>
        </p:nvPicPr>
        <p:blipFill>
          <a:blip r:embed="rId6"/>
          <a:stretch>
            <a:fillRect/>
          </a:stretch>
        </p:blipFill>
        <p:spPr>
          <a:xfrm>
            <a:off x="6317297" y="850145"/>
            <a:ext cx="5314970" cy="5266977"/>
          </a:xfrm>
          <a:prstGeom prst="rect">
            <a:avLst/>
          </a:prstGeom>
        </p:spPr>
      </p:pic>
      <p:sp>
        <p:nvSpPr>
          <p:cNvPr id="2" name="Slide Number Placeholder 1">
            <a:extLst>
              <a:ext uri="{FF2B5EF4-FFF2-40B4-BE49-F238E27FC236}">
                <a16:creationId xmlns:a16="http://schemas.microsoft.com/office/drawing/2014/main" id="{DF4F6169-C175-7290-E0AC-F938B56FCCF7}"/>
              </a:ext>
            </a:extLst>
          </p:cNvPr>
          <p:cNvSpPr>
            <a:spLocks noGrp="1"/>
          </p:cNvSpPr>
          <p:nvPr>
            <p:ph type="sldNum" sz="quarter" idx="12"/>
          </p:nvPr>
        </p:nvSpPr>
        <p:spPr/>
        <p:txBody>
          <a:bodyPr/>
          <a:lstStyle/>
          <a:p>
            <a:fld id="{61DC75F0-D3FD-D841-8FDB-E454B9D17276}" type="slidenum">
              <a:rPr lang="en-US" smtClean="0"/>
              <a:t>8</a:t>
            </a:fld>
            <a:endParaRPr lang="en-US"/>
          </a:p>
        </p:txBody>
      </p:sp>
    </p:spTree>
    <p:extLst>
      <p:ext uri="{BB962C8B-B14F-4D97-AF65-F5344CB8AC3E}">
        <p14:creationId xmlns:p14="http://schemas.microsoft.com/office/powerpoint/2010/main" val="1249962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A328-68A9-6F4E-9F48-F4D07C429035}"/>
              </a:ext>
            </a:extLst>
          </p:cNvPr>
          <p:cNvPicPr>
            <a:picLocks noChangeAspect="1"/>
          </p:cNvPicPr>
          <p:nvPr/>
        </p:nvPicPr>
        <p:blipFill>
          <a:blip r:embed="rId3"/>
          <a:stretch>
            <a:fillRect/>
          </a:stretch>
        </p:blipFill>
        <p:spPr>
          <a:xfrm>
            <a:off x="-1524" y="-2"/>
            <a:ext cx="12192000" cy="6858000"/>
          </a:xfrm>
          <a:prstGeom prst="rect">
            <a:avLst/>
          </a:prstGeom>
        </p:spPr>
      </p:pic>
      <p:pic>
        <p:nvPicPr>
          <p:cNvPr id="6" name="Picture 5" descr="Diagram&#10;&#10;Description automatically generated">
            <a:extLst>
              <a:ext uri="{FF2B5EF4-FFF2-40B4-BE49-F238E27FC236}">
                <a16:creationId xmlns:a16="http://schemas.microsoft.com/office/drawing/2014/main" id="{CE131E48-B8D1-2071-360D-FF1BABBAFA72}"/>
              </a:ext>
            </a:extLst>
          </p:cNvPr>
          <p:cNvPicPr>
            <a:picLocks noChangeAspect="1"/>
          </p:cNvPicPr>
          <p:nvPr/>
        </p:nvPicPr>
        <p:blipFill>
          <a:blip r:embed="rId4"/>
          <a:stretch>
            <a:fillRect/>
          </a:stretch>
        </p:blipFill>
        <p:spPr>
          <a:xfrm>
            <a:off x="1158240" y="698506"/>
            <a:ext cx="3864000" cy="5788767"/>
          </a:xfrm>
          <a:prstGeom prst="rect">
            <a:avLst/>
          </a:prstGeom>
          <a:ln>
            <a:noFill/>
          </a:ln>
          <a:effectLst>
            <a:outerShdw blurRad="190500" algn="tl" rotWithShape="0">
              <a:srgbClr val="000000">
                <a:alpha val="70000"/>
              </a:srgbClr>
            </a:outerShdw>
          </a:effectLst>
        </p:spPr>
      </p:pic>
      <p:pic>
        <p:nvPicPr>
          <p:cNvPr id="8" name="Picture 7" descr="Text&#10;&#10;Description automatically generated">
            <a:extLst>
              <a:ext uri="{FF2B5EF4-FFF2-40B4-BE49-F238E27FC236}">
                <a16:creationId xmlns:a16="http://schemas.microsoft.com/office/drawing/2014/main" id="{988C6771-3553-9E3E-617F-A24CF11D9840}"/>
              </a:ext>
            </a:extLst>
          </p:cNvPr>
          <p:cNvPicPr>
            <a:picLocks noChangeAspect="1"/>
          </p:cNvPicPr>
          <p:nvPr/>
        </p:nvPicPr>
        <p:blipFill>
          <a:blip r:embed="rId5"/>
          <a:stretch>
            <a:fillRect/>
          </a:stretch>
        </p:blipFill>
        <p:spPr>
          <a:xfrm>
            <a:off x="5639309" y="716530"/>
            <a:ext cx="5557011" cy="5770743"/>
          </a:xfrm>
          <a:prstGeom prst="rect">
            <a:avLst/>
          </a:prstGeom>
          <a:ln>
            <a:noFill/>
          </a:ln>
          <a:effectLst>
            <a:outerShdw blurRad="190500" algn="tl" rotWithShape="0">
              <a:srgbClr val="000000">
                <a:alpha val="70000"/>
              </a:srgbClr>
            </a:outerShdw>
          </a:effectLst>
        </p:spPr>
      </p:pic>
      <p:sp>
        <p:nvSpPr>
          <p:cNvPr id="2" name="Slide Number Placeholder 1">
            <a:extLst>
              <a:ext uri="{FF2B5EF4-FFF2-40B4-BE49-F238E27FC236}">
                <a16:creationId xmlns:a16="http://schemas.microsoft.com/office/drawing/2014/main" id="{1D836994-EF42-7986-3C46-FC4102494B08}"/>
              </a:ext>
            </a:extLst>
          </p:cNvPr>
          <p:cNvSpPr>
            <a:spLocks noGrp="1"/>
          </p:cNvSpPr>
          <p:nvPr>
            <p:ph type="sldNum" sz="quarter" idx="12"/>
          </p:nvPr>
        </p:nvSpPr>
        <p:spPr/>
        <p:txBody>
          <a:bodyPr/>
          <a:lstStyle/>
          <a:p>
            <a:fld id="{61DC75F0-D3FD-D841-8FDB-E454B9D17276}" type="slidenum">
              <a:rPr lang="en-US" smtClean="0"/>
              <a:t>9</a:t>
            </a:fld>
            <a:endParaRPr lang="en-US"/>
          </a:p>
        </p:txBody>
      </p:sp>
    </p:spTree>
    <p:extLst>
      <p:ext uri="{BB962C8B-B14F-4D97-AF65-F5344CB8AC3E}">
        <p14:creationId xmlns:p14="http://schemas.microsoft.com/office/powerpoint/2010/main" val="2441973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TotalTime>
  <Words>3750</Words>
  <Application>Microsoft Macintosh PowerPoint</Application>
  <PresentationFormat>Widescreen</PresentationFormat>
  <Paragraphs>340</Paragraphs>
  <Slides>23</Slides>
  <Notes>22</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50</cp:revision>
  <dcterms:created xsi:type="dcterms:W3CDTF">2022-04-29T00:36:06Z</dcterms:created>
  <dcterms:modified xsi:type="dcterms:W3CDTF">2022-07-28T08:55:05Z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2411778</vt:lpwstr>
  </property>
  <property fmtid="{D5CDD505-2E9C-101B-9397-08002B2CF9AE}" pid="3" name="NXPowerLiteSettings">
    <vt:lpwstr>F700052003A000</vt:lpwstr>
  </property>
  <property fmtid="{D5CDD505-2E9C-101B-9397-08002B2CF9AE}" pid="4" name="NXPowerLiteVersion">
    <vt:lpwstr>D9.1.2</vt:lpwstr>
  </property>
</Properties>
</file>