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339" r:id="rId2"/>
    <p:sldId id="269" r:id="rId3"/>
    <p:sldId id="258" r:id="rId4"/>
    <p:sldId id="270" r:id="rId5"/>
    <p:sldId id="381" r:id="rId6"/>
    <p:sldId id="340" r:id="rId7"/>
    <p:sldId id="333" r:id="rId8"/>
    <p:sldId id="334" r:id="rId9"/>
    <p:sldId id="382" r:id="rId10"/>
    <p:sldId id="383" r:id="rId11"/>
    <p:sldId id="337" r:id="rId12"/>
    <p:sldId id="338" r:id="rId13"/>
    <p:sldId id="33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7B68"/>
    <a:srgbClr val="1B6554"/>
    <a:srgbClr val="185244"/>
    <a:srgbClr val="31A182"/>
    <a:srgbClr val="267F68"/>
    <a:srgbClr val="3AC69D"/>
    <a:srgbClr val="007399"/>
    <a:srgbClr val="015975"/>
    <a:srgbClr val="073443"/>
    <a:srgbClr val="29C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81447" autoAdjust="0"/>
  </p:normalViewPr>
  <p:slideViewPr>
    <p:cSldViewPr snapToGrid="0" snapToObjects="1">
      <p:cViewPr varScale="1">
        <p:scale>
          <a:sx n="47" d="100"/>
          <a:sy n="47" d="100"/>
        </p:scale>
        <p:origin x="163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C5929B-8555-52CF-31C7-A163DDB81B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302B79-F7D3-8CE9-621B-5AC22954CC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9233D0-8ADC-E04D-9F0F-EC9A31D48E26}" type="datetimeFigureOut">
              <a:rPr lang="en-US" smtClean="0"/>
              <a:t>11/8/2022</a:t>
            </a:fld>
            <a:endParaRPr lang="en-US"/>
          </a:p>
        </p:txBody>
      </p:sp>
      <p:sp>
        <p:nvSpPr>
          <p:cNvPr id="4" name="Footer Placeholder 3">
            <a:extLst>
              <a:ext uri="{FF2B5EF4-FFF2-40B4-BE49-F238E27FC236}">
                <a16:creationId xmlns:a16="http://schemas.microsoft.com/office/drawing/2014/main" id="{BE2BE1E4-0DC3-1F02-763D-EFCB5AA263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AC6769-ECC5-0585-071C-B68E7FC2B6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4354B8-0264-3E4B-8599-706B7ECE2C59}" type="slidenum">
              <a:rPr lang="en-US" smtClean="0"/>
              <a:t>‹#›</a:t>
            </a:fld>
            <a:endParaRPr lang="en-US"/>
          </a:p>
        </p:txBody>
      </p:sp>
    </p:spTree>
    <p:extLst>
      <p:ext uri="{BB962C8B-B14F-4D97-AF65-F5344CB8AC3E}">
        <p14:creationId xmlns:p14="http://schemas.microsoft.com/office/powerpoint/2010/main" val="1330015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CFFFE-1208-7345-9C6A-2720D8931503}" type="datetimeFigureOut">
              <a:rPr lang="en-US" smtClean="0"/>
              <a:t>11/8/2022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FCDCC-FE70-E545-8B64-E6A1771687BC}" type="slidenum">
              <a:rPr lang="en-US" smtClean="0"/>
              <a:t>‹#›</a:t>
            </a:fld>
            <a:endParaRPr lang="en-US" dirty="0"/>
          </a:p>
        </p:txBody>
      </p:sp>
    </p:spTree>
    <p:extLst>
      <p:ext uri="{BB962C8B-B14F-4D97-AF65-F5344CB8AC3E}">
        <p14:creationId xmlns:p14="http://schemas.microsoft.com/office/powerpoint/2010/main" val="9966279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Slide Number Placeholder 8">
            <a:extLst>
              <a:ext uri="{FF2B5EF4-FFF2-40B4-BE49-F238E27FC236}">
                <a16:creationId xmlns:a16="http://schemas.microsoft.com/office/drawing/2014/main" id="{32F0E768-08DC-62F5-8A11-61443335453E}"/>
              </a:ext>
            </a:extLst>
          </p:cNvPr>
          <p:cNvSpPr>
            <a:spLocks noGrp="1"/>
          </p:cNvSpPr>
          <p:nvPr>
            <p:ph type="sldNum" sz="quarter" idx="5"/>
          </p:nvPr>
        </p:nvSpPr>
        <p:spPr/>
        <p:txBody>
          <a:bodyPr/>
          <a:lstStyle/>
          <a:p>
            <a:fld id="{7AAFCDCC-FE70-E545-8B64-E6A1771687BC}" type="slidenum">
              <a:rPr lang="en-US" smtClean="0"/>
              <a:t>1</a:t>
            </a:fld>
            <a:endParaRPr lang="en-US" dirty="0"/>
          </a:p>
        </p:txBody>
      </p:sp>
    </p:spTree>
    <p:extLst>
      <p:ext uri="{BB962C8B-B14F-4D97-AF65-F5344CB8AC3E}">
        <p14:creationId xmlns:p14="http://schemas.microsoft.com/office/powerpoint/2010/main" val="296065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5-10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A continuación, un grupo identifica las causas del problema central que acabamos de definir: estas se convierten en las raíces de nuestro árbol.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¿Cuáles son los principales contribuyentes a nuestro problema central?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¿Y cuáles son las causas de esos principales contribuyentes que conducen a nuestro problema central?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El corazón del ejercicio es la discusión, el debate y el diálogo que se genera a medida que los factores se organizan y reorganizan, a menudo formando raíces subdivididas en causas más específicas de las causas de nuestro problema central. Tómese el tiempo para permitir que los demás expliquen sus sentimientos y razonamientos; registre las ideas y los puntos relacionados que surjan en hojas separadas, bajo títulos como soluciones, inquietudes y decisiones.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Ejemplos: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Las personas no separan adecuadamente los desechos en el hogar, lo que genera una mala gestión de los desechos en la fuente y provoca una baja tasa de reciclaje.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Los trabajadores de desechos carecen de organización y apoyo, lo que significa que los trabajadores no pueden recolectar y clasificar los desechos de manera eficiente, lo que resulta en una tasa baja de reciclaje.</a:t>
            </a:r>
            <a:endParaRPr lang="en-US" b="0" dirty="0"/>
          </a:p>
        </p:txBody>
      </p:sp>
      <p:sp>
        <p:nvSpPr>
          <p:cNvPr id="9" name="Slide Number Placeholder 8">
            <a:extLst>
              <a:ext uri="{FF2B5EF4-FFF2-40B4-BE49-F238E27FC236}">
                <a16:creationId xmlns:a16="http://schemas.microsoft.com/office/drawing/2014/main" id="{3110E01E-1749-66DC-A122-0846BB50733B}"/>
              </a:ext>
            </a:extLst>
          </p:cNvPr>
          <p:cNvSpPr>
            <a:spLocks noGrp="1"/>
          </p:cNvSpPr>
          <p:nvPr>
            <p:ph type="sldNum" sz="quarter" idx="5"/>
          </p:nvPr>
        </p:nvSpPr>
        <p:spPr/>
        <p:txBody>
          <a:bodyPr/>
          <a:lstStyle/>
          <a:p>
            <a:fld id="{7AAFCDCC-FE70-E545-8B64-E6A1771687BC}" type="slidenum">
              <a:rPr lang="en-US" smtClean="0"/>
              <a:t>10</a:t>
            </a:fld>
            <a:endParaRPr lang="en-US" dirty="0"/>
          </a:p>
        </p:txBody>
      </p:sp>
    </p:spTree>
    <p:extLst>
      <p:ext uri="{BB962C8B-B14F-4D97-AF65-F5344CB8AC3E}">
        <p14:creationId xmlns:p14="http://schemas.microsoft.com/office/powerpoint/2010/main" val="157893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5-10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Una vez determinadas las causas del problema central, el siguiente paso es identificar los efectos del problema, que son las ramas del árbol.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¿Cuáles son los efectos de nuestro problema central?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¿Cuáles son los impactos de esos efectos inmediatos, como resultado de nuestro problema central?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Ejemplo: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1. Una baja tasa de reciclaje puede aumentar la cantidad de desechos que se filtran al medio ambiente,  y éstos pueden ingresar a la cadena alimentaria y luego provocar que los humanos ingieran desechos</a:t>
            </a:r>
            <a:r>
              <a:rPr lang="es-ES" b="1" dirty="0"/>
              <a:t>.</a:t>
            </a:r>
            <a:endParaRPr lang="en-US" b="0" i="1" dirty="0"/>
          </a:p>
        </p:txBody>
      </p:sp>
      <p:sp>
        <p:nvSpPr>
          <p:cNvPr id="9" name="Slide Number Placeholder 8">
            <a:extLst>
              <a:ext uri="{FF2B5EF4-FFF2-40B4-BE49-F238E27FC236}">
                <a16:creationId xmlns:a16="http://schemas.microsoft.com/office/drawing/2014/main" id="{55E64BB4-0750-43CA-329B-BCE421CE94AF}"/>
              </a:ext>
            </a:extLst>
          </p:cNvPr>
          <p:cNvSpPr>
            <a:spLocks noGrp="1"/>
          </p:cNvSpPr>
          <p:nvPr>
            <p:ph type="sldNum" sz="quarter" idx="5"/>
          </p:nvPr>
        </p:nvSpPr>
        <p:spPr/>
        <p:txBody>
          <a:bodyPr/>
          <a:lstStyle/>
          <a:p>
            <a:fld id="{7AAFCDCC-FE70-E545-8B64-E6A1771687BC}" type="slidenum">
              <a:rPr lang="en-US" smtClean="0"/>
              <a:t>11</a:t>
            </a:fld>
            <a:endParaRPr lang="en-US" dirty="0"/>
          </a:p>
        </p:txBody>
      </p:sp>
    </p:spTree>
    <p:extLst>
      <p:ext uri="{BB962C8B-B14F-4D97-AF65-F5344CB8AC3E}">
        <p14:creationId xmlns:p14="http://schemas.microsoft.com/office/powerpoint/2010/main" val="227456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Un árbol de soluciones (también conocido como árbol de objetivos) es un árbol de problemas que se transforma en un conjunto de soluciones futuras, con respecto a los problemas identificados. Cada situación negativa se convierte en una solución reescribiéndola como una declaración futura positiva. Las declaraciones positivas son, de hecho, declaraciones de solución que se pueden presentar en el mapa y muestran una jerarquía de soluciones de medios (raíces) – fines (ramas). El análisis del árbol de soluciones tiene como objetivo proporcionar una visión clara de la situación futura deseada.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El mapa nos ayuda a ilustrar y comunicar la relación medios-fines.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Nuestro ejemplo de problema como solución es la siguiente: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De la diapositiva anterior, una de las principales causas del problema identificado es que las personas no separan adecuadamente los desechos en el hogar.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Clic 1: </a:t>
            </a:r>
            <a:r>
              <a:rPr lang="es-ES" b="0" dirty="0"/>
              <a:t>La gente separa correctamente los residuos en casa</a:t>
            </a:r>
            <a:r>
              <a:rPr lang="es-E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De la diapositiva anterior, dado que las personas no separaban los desechos, esto generó en un mala gestión de los desechos desde el origen.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Clic 2: </a:t>
            </a:r>
            <a:r>
              <a:rPr lang="es-ES" b="0" dirty="0"/>
              <a:t>Los residuos se gestionan adecuadamente en origen.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Nuestro problema era la baja tasa de reciclaje.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Haga clic en 3: </a:t>
            </a:r>
            <a:r>
              <a:rPr lang="es-ES" b="0" dirty="0"/>
              <a:t>Nuestra solución ahora es una mayor tasa de reciclaje.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De la diapositiva anterior, un efecto importante de nuestro problema era el aumento en la fuga de desechos al medio ambiente.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Clic 4: </a:t>
            </a:r>
            <a:r>
              <a:rPr lang="es-ES" b="0" dirty="0"/>
              <a:t>Una disminución en la fuga de desechos al medio ambiente</a:t>
            </a:r>
            <a:r>
              <a:rPr lang="es-E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En la diapositiva anterior se generaba  un mayor impacto en el cambio climático.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Clic 5: </a:t>
            </a:r>
            <a:r>
              <a:rPr lang="es-ES" b="0" dirty="0"/>
              <a:t>Disminuye el impacto al cambio climático.</a:t>
            </a:r>
            <a:endParaRPr lang="en-US" sz="1200" b="0" i="0" kern="1200" dirty="0">
              <a:solidFill>
                <a:schemeClr val="tx1"/>
              </a:solidFill>
              <a:effectLst/>
              <a:latin typeface="+mn-lt"/>
              <a:ea typeface="+mn-ea"/>
              <a:cs typeface="+mn-cs"/>
            </a:endParaRPr>
          </a:p>
        </p:txBody>
      </p:sp>
      <p:sp>
        <p:nvSpPr>
          <p:cNvPr id="9" name="Slide Number Placeholder 8">
            <a:extLst>
              <a:ext uri="{FF2B5EF4-FFF2-40B4-BE49-F238E27FC236}">
                <a16:creationId xmlns:a16="http://schemas.microsoft.com/office/drawing/2014/main" id="{24ED0375-4D1C-2FCD-88B7-921EFAA4E931}"/>
              </a:ext>
            </a:extLst>
          </p:cNvPr>
          <p:cNvSpPr>
            <a:spLocks noGrp="1"/>
          </p:cNvSpPr>
          <p:nvPr>
            <p:ph type="sldNum" sz="quarter" idx="5"/>
          </p:nvPr>
        </p:nvSpPr>
        <p:spPr/>
        <p:txBody>
          <a:bodyPr/>
          <a:lstStyle/>
          <a:p>
            <a:fld id="{7AAFCDCC-FE70-E545-8B64-E6A1771687BC}" type="slidenum">
              <a:rPr lang="en-US" smtClean="0"/>
              <a:t>12</a:t>
            </a:fld>
            <a:endParaRPr lang="en-US" dirty="0"/>
          </a:p>
        </p:txBody>
      </p:sp>
    </p:spTree>
    <p:extLst>
      <p:ext uri="{BB962C8B-B14F-4D97-AF65-F5344CB8AC3E}">
        <p14:creationId xmlns:p14="http://schemas.microsoft.com/office/powerpoint/2010/main" val="2486956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Diga a los estudiantes:</a:t>
            </a:r>
          </a:p>
          <a:p>
            <a:r>
              <a:rPr lang="es-ES" b="0" dirty="0"/>
              <a:t>Para la actividad grupal siga los siguientes pasos:</a:t>
            </a:r>
          </a:p>
          <a:p>
            <a:endParaRPr lang="es-ES" b="1" dirty="0"/>
          </a:p>
          <a:p>
            <a:r>
              <a:rPr lang="es-ES" b="1" dirty="0"/>
              <a:t>Paso 1 </a:t>
            </a:r>
            <a:r>
              <a:rPr lang="es-ES" b="0" dirty="0"/>
              <a:t>Elija un aspecto del escenario del “desafío de los desechos” para analizarlo utilizando el ejercicio del árbol de problemas/soluciones.</a:t>
            </a:r>
          </a:p>
          <a:p>
            <a:r>
              <a:rPr lang="es-ES" b="1" dirty="0"/>
              <a:t>Paso 2 </a:t>
            </a:r>
            <a:r>
              <a:rPr lang="es-ES" b="0" dirty="0"/>
              <a:t>Genere un árbol de problemas con una declaración negativa que defina el problema central.</a:t>
            </a:r>
          </a:p>
          <a:p>
            <a:r>
              <a:rPr lang="es-ES" b="1" dirty="0"/>
              <a:t>Paso 3 </a:t>
            </a:r>
            <a:r>
              <a:rPr lang="es-ES" b="0" dirty="0"/>
              <a:t>Cree un árbol de soluciones con una declaración positiva que defina la ruta de solución al problema central identificado en el Paso 2.</a:t>
            </a:r>
          </a:p>
          <a:p>
            <a:r>
              <a:rPr lang="es-ES" b="1" dirty="0"/>
              <a:t>Paso 4 </a:t>
            </a:r>
            <a:r>
              <a:rPr lang="es-ES" b="0" dirty="0"/>
              <a:t>Desarrolle una Declaración final de problemas y soluciones.</a:t>
            </a:r>
            <a:endParaRPr lang="en-US" b="0" dirty="0"/>
          </a:p>
        </p:txBody>
      </p:sp>
      <p:sp>
        <p:nvSpPr>
          <p:cNvPr id="9" name="Slide Number Placeholder 8">
            <a:extLst>
              <a:ext uri="{FF2B5EF4-FFF2-40B4-BE49-F238E27FC236}">
                <a16:creationId xmlns:a16="http://schemas.microsoft.com/office/drawing/2014/main" id="{4D55A690-E926-1B73-1744-B946BA380758}"/>
              </a:ext>
            </a:extLst>
          </p:cNvPr>
          <p:cNvSpPr>
            <a:spLocks noGrp="1"/>
          </p:cNvSpPr>
          <p:nvPr>
            <p:ph type="sldNum" sz="quarter" idx="5"/>
          </p:nvPr>
        </p:nvSpPr>
        <p:spPr/>
        <p:txBody>
          <a:bodyPr/>
          <a:lstStyle/>
          <a:p>
            <a:fld id="{7AAFCDCC-FE70-E545-8B64-E6A1771687BC}" type="slidenum">
              <a:rPr lang="en-US" smtClean="0"/>
              <a:t>13</a:t>
            </a:fld>
            <a:endParaRPr lang="en-US" dirty="0"/>
          </a:p>
        </p:txBody>
      </p:sp>
    </p:spTree>
    <p:extLst>
      <p:ext uri="{BB962C8B-B14F-4D97-AF65-F5344CB8AC3E}">
        <p14:creationId xmlns:p14="http://schemas.microsoft.com/office/powerpoint/2010/main" val="4251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Slide Number Placeholder 8">
            <a:extLst>
              <a:ext uri="{FF2B5EF4-FFF2-40B4-BE49-F238E27FC236}">
                <a16:creationId xmlns:a16="http://schemas.microsoft.com/office/drawing/2014/main" id="{9794A7F2-3877-5735-EA5F-7B755864A4C2}"/>
              </a:ext>
            </a:extLst>
          </p:cNvPr>
          <p:cNvSpPr>
            <a:spLocks noGrp="1"/>
          </p:cNvSpPr>
          <p:nvPr>
            <p:ph type="sldNum" sz="quarter" idx="5"/>
          </p:nvPr>
        </p:nvSpPr>
        <p:spPr/>
        <p:txBody>
          <a:bodyPr/>
          <a:lstStyle/>
          <a:p>
            <a:fld id="{7AAFCDCC-FE70-E545-8B64-E6A1771687BC}" type="slidenum">
              <a:rPr lang="en-US" smtClean="0"/>
              <a:t>2</a:t>
            </a:fld>
            <a:endParaRPr lang="en-US" dirty="0"/>
          </a:p>
        </p:txBody>
      </p:sp>
    </p:spTree>
    <p:extLst>
      <p:ext uri="{BB962C8B-B14F-4D97-AF65-F5344CB8AC3E}">
        <p14:creationId xmlns:p14="http://schemas.microsoft.com/office/powerpoint/2010/main" val="241629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Slide Number Placeholder 8">
            <a:extLst>
              <a:ext uri="{FF2B5EF4-FFF2-40B4-BE49-F238E27FC236}">
                <a16:creationId xmlns:a16="http://schemas.microsoft.com/office/drawing/2014/main" id="{3D6FA180-DE55-FCD3-ED6D-334AFF0F80A2}"/>
              </a:ext>
            </a:extLst>
          </p:cNvPr>
          <p:cNvSpPr>
            <a:spLocks noGrp="1"/>
          </p:cNvSpPr>
          <p:nvPr>
            <p:ph type="sldNum" sz="quarter" idx="5"/>
          </p:nvPr>
        </p:nvSpPr>
        <p:spPr/>
        <p:txBody>
          <a:bodyPr/>
          <a:lstStyle/>
          <a:p>
            <a:fld id="{7AAFCDCC-FE70-E545-8B64-E6A1771687BC}" type="slidenum">
              <a:rPr lang="en-US" smtClean="0"/>
              <a:t>4</a:t>
            </a:fld>
            <a:endParaRPr lang="en-US" dirty="0"/>
          </a:p>
        </p:txBody>
      </p:sp>
    </p:spTree>
    <p:extLst>
      <p:ext uri="{BB962C8B-B14F-4D97-AF65-F5344CB8AC3E}">
        <p14:creationId xmlns:p14="http://schemas.microsoft.com/office/powerpoint/2010/main" val="38748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Diga a los estudiantes:</a:t>
            </a:r>
          </a:p>
          <a:p>
            <a:pPr algn="just"/>
            <a:r>
              <a:rPr lang="es-ES" b="0" dirty="0"/>
              <a:t>La resolución de problemas implica un proceso en el que se utiliza la innovación y soluciones creativas para resolver problemas sociales, ambientales, comerciales o tecnológicos. A veces, los problemas personales pueden generar oportunidades si se validan en el mercado. El diseñador debe visualizar la posibilidad de llenar el vacío en el mercado, con una solución innovadora; esto podría implicar la revisión de un producto o la creación de un producto o servicio completamente nuevo. Los diseñadores necesitan las herramientas necesarias para comprender, analizar, visualizar y comunicar el problema. Comprender el problema es la clave para encontrar la solución, la cual a su vez atraerá y retendrá inversiones, así como  socios y clientes.</a:t>
            </a:r>
            <a:endParaRPr lang="en-US" b="0" dirty="0"/>
          </a:p>
        </p:txBody>
      </p:sp>
      <p:sp>
        <p:nvSpPr>
          <p:cNvPr id="9" name="Slide Number Placeholder 8">
            <a:extLst>
              <a:ext uri="{FF2B5EF4-FFF2-40B4-BE49-F238E27FC236}">
                <a16:creationId xmlns:a16="http://schemas.microsoft.com/office/drawing/2014/main" id="{BFD7FE74-B93F-E99B-A9AE-3A0DD6EDC78A}"/>
              </a:ext>
            </a:extLst>
          </p:cNvPr>
          <p:cNvSpPr>
            <a:spLocks noGrp="1"/>
          </p:cNvSpPr>
          <p:nvPr>
            <p:ph type="sldNum" sz="quarter" idx="5"/>
          </p:nvPr>
        </p:nvSpPr>
        <p:spPr/>
        <p:txBody>
          <a:bodyPr/>
          <a:lstStyle/>
          <a:p>
            <a:fld id="{7AAFCDCC-FE70-E545-8B64-E6A1771687BC}" type="slidenum">
              <a:rPr lang="en-US" smtClean="0"/>
              <a:t>6</a:t>
            </a:fld>
            <a:endParaRPr lang="en-US" dirty="0"/>
          </a:p>
        </p:txBody>
      </p:sp>
    </p:spTree>
    <p:extLst>
      <p:ext uri="{BB962C8B-B14F-4D97-AF65-F5344CB8AC3E}">
        <p14:creationId xmlns:p14="http://schemas.microsoft.com/office/powerpoint/2010/main" val="39172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Para comenzar a pensar en encontrar soluciones a los problemas, necesitamos identificar los aspectos negativos de una situación existente y tratar los problemas presentes en lugar de los problemas aparentes, futuros o pasados. A menudo, este primer paso puede ayudarnos a encontrar soluciones mediante el análisis y el mapeo de las relaciones de causas y efectos en torno a un problema o cuestión principal. Esto nos da la profundidad de comprensión a partir de la cual podemos construir soluciones exitosas.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Un árbol de problemas se puede definir como una visualización de los problemas en forma de diagrama, o "jerarquía de problemas", para ayudar a analizar y aclarar las relaciones causa-efecto, o como un árbol que proporciona una visión general de todas las causas y efectos conocidos. efectos a un problema identificado. Un análisis de árbol de problemas examina los aspectos negativos de una situación existente y establece las relaciones de causa y efecto entre los problemas identificados.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La anatomía del árbol de problemas</a:t>
            </a:r>
            <a:r>
              <a:rPr lang="es-ES" b="0" dirty="0"/>
              <a:t>: El tronco del árbol es el problema central que buscamos resolver. Las raíces del árbol son las causas del problema central, y las ramas y las hojas del árbol son los efectos del problema central, lo que muy probablemente conducirá a problemas adicionales.</a:t>
            </a:r>
            <a:endParaRPr lang="en-US" sz="1200" b="0" i="0" kern="1200" dirty="0">
              <a:solidFill>
                <a:schemeClr val="tx1"/>
              </a:solidFill>
              <a:effectLst/>
              <a:latin typeface="+mn-lt"/>
              <a:ea typeface="+mn-ea"/>
              <a:cs typeface="+mn-cs"/>
            </a:endParaRPr>
          </a:p>
          <a:p>
            <a:endParaRPr lang="en-US" dirty="0"/>
          </a:p>
        </p:txBody>
      </p:sp>
      <p:sp>
        <p:nvSpPr>
          <p:cNvPr id="9" name="Slide Number Placeholder 8">
            <a:extLst>
              <a:ext uri="{FF2B5EF4-FFF2-40B4-BE49-F238E27FC236}">
                <a16:creationId xmlns:a16="http://schemas.microsoft.com/office/drawing/2014/main" id="{E39D33DF-7D5E-774D-9E33-ACCD0EF93C1E}"/>
              </a:ext>
            </a:extLst>
          </p:cNvPr>
          <p:cNvSpPr>
            <a:spLocks noGrp="1"/>
          </p:cNvSpPr>
          <p:nvPr>
            <p:ph type="sldNum" sz="quarter" idx="5"/>
          </p:nvPr>
        </p:nvSpPr>
        <p:spPr/>
        <p:txBody>
          <a:bodyPr/>
          <a:lstStyle/>
          <a:p>
            <a:fld id="{7AAFCDCC-FE70-E545-8B64-E6A1771687BC}" type="slidenum">
              <a:rPr lang="en-US" smtClean="0"/>
              <a:t>7</a:t>
            </a:fld>
            <a:endParaRPr lang="en-US" dirty="0"/>
          </a:p>
        </p:txBody>
      </p:sp>
    </p:spTree>
    <p:extLst>
      <p:ext uri="{BB962C8B-B14F-4D97-AF65-F5344CB8AC3E}">
        <p14:creationId xmlns:p14="http://schemas.microsoft.com/office/powerpoint/2010/main" val="35194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5-10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Revisaremos cómo utilizar el árbol de problemas con base en un escenario real: Baja tasa de reciclaje.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a:t>
            </a:r>
            <a:r>
              <a:rPr lang="es-ES" b="0" dirty="0"/>
              <a:t>Es útil hacer el ejercicio del árbol de problemas en grupo, en una cartulina grande o en un pizarrón blanco, usando notas adhesivas para permitir que las ideas se muestren y que todos las discutan, modifiquen o reorganicen,  conforme evolucione el proceso de análisis del problema.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Ejemplo: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Eche un vistazo a la vía de causa y efecto resaltada en rojo. Comience en la parte inferior y muévase hacia arriba a través del árbol; emitiendo una opinión sobre las causas y los efectos del problema relativo a la baja tasa de reciclaje.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Vía 1 (en rojo): </a:t>
            </a:r>
            <a:r>
              <a:rPr lang="es-ES" b="0" dirty="0"/>
              <a:t>Los precios fluctuantes del reciclaje desalientan la recolección por parte de los trabajadores de desechos que no pueden operar y dar servicio de manera eficiente a la gran cantidad de desechos. Esto provoca un aumento de los residuos, ya que no se recogen,  por lo que se filtran al medio ambiente. Esto en última instancia, tiene un impacto negativo en el cambio climático.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Cada “causa” indicada en la parte inferior del árbol alimenta otro efecto que causa el problema de “Tasa baja de reciclaje”. Los efectos indicados arriba del enunciado del problema causan efectos posteriores y así sucesivamente. Esto puede continuar hasta que no se pueda identificar ninguna otra causa o efecto.</a:t>
            </a:r>
            <a:endParaRPr lang="en-US" b="0" dirty="0"/>
          </a:p>
        </p:txBody>
      </p:sp>
      <p:sp>
        <p:nvSpPr>
          <p:cNvPr id="9" name="Slide Number Placeholder 8">
            <a:extLst>
              <a:ext uri="{FF2B5EF4-FFF2-40B4-BE49-F238E27FC236}">
                <a16:creationId xmlns:a16="http://schemas.microsoft.com/office/drawing/2014/main" id="{3110E01E-1749-66DC-A122-0846BB50733B}"/>
              </a:ext>
            </a:extLst>
          </p:cNvPr>
          <p:cNvSpPr>
            <a:spLocks noGrp="1"/>
          </p:cNvSpPr>
          <p:nvPr>
            <p:ph type="sldNum" sz="quarter" idx="5"/>
          </p:nvPr>
        </p:nvSpPr>
        <p:spPr/>
        <p:txBody>
          <a:bodyPr/>
          <a:lstStyle/>
          <a:p>
            <a:fld id="{7AAFCDCC-FE70-E545-8B64-E6A1771687BC}" type="slidenum">
              <a:rPr lang="en-US" smtClean="0"/>
              <a:t>8</a:t>
            </a:fld>
            <a:endParaRPr lang="en-US" dirty="0"/>
          </a:p>
        </p:txBody>
      </p:sp>
    </p:spTree>
    <p:extLst>
      <p:ext uri="{BB962C8B-B14F-4D97-AF65-F5344CB8AC3E}">
        <p14:creationId xmlns:p14="http://schemas.microsoft.com/office/powerpoint/2010/main" val="2442366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5-10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El primer paso es discutir y acordar el problema o tema a analizar. Cuanto más específico sea el problema, más útil será el ejercicio. Sin embargo, el propio proceso del ejercicio provoca que todo sea más detallado. El problema principal está escrito en el centro del mapa y se convierte en el 'tronco' del árbol. No es necesario que la redacción sea exacta, ya que las raíces y las ramas la definirán mejor, pero debe describir un problema real que apasione a todos.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Se define el problema central: Baja tasa de reciclaje</a:t>
            </a:r>
            <a:endParaRPr lang="en-US" b="0" dirty="0"/>
          </a:p>
        </p:txBody>
      </p:sp>
      <p:sp>
        <p:nvSpPr>
          <p:cNvPr id="9" name="Slide Number Placeholder 8">
            <a:extLst>
              <a:ext uri="{FF2B5EF4-FFF2-40B4-BE49-F238E27FC236}">
                <a16:creationId xmlns:a16="http://schemas.microsoft.com/office/drawing/2014/main" id="{3110E01E-1749-66DC-A122-0846BB50733B}"/>
              </a:ext>
            </a:extLst>
          </p:cNvPr>
          <p:cNvSpPr>
            <a:spLocks noGrp="1"/>
          </p:cNvSpPr>
          <p:nvPr>
            <p:ph type="sldNum" sz="quarter" idx="5"/>
          </p:nvPr>
        </p:nvSpPr>
        <p:spPr/>
        <p:txBody>
          <a:bodyPr/>
          <a:lstStyle/>
          <a:p>
            <a:fld id="{7AAFCDCC-FE70-E545-8B64-E6A1771687BC}" type="slidenum">
              <a:rPr lang="en-US" smtClean="0"/>
              <a:t>9</a:t>
            </a:fld>
            <a:endParaRPr lang="en-US" dirty="0"/>
          </a:p>
        </p:txBody>
      </p:sp>
    </p:spTree>
    <p:extLst>
      <p:ext uri="{BB962C8B-B14F-4D97-AF65-F5344CB8AC3E}">
        <p14:creationId xmlns:p14="http://schemas.microsoft.com/office/powerpoint/2010/main" val="297948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F93F-AF4C-3B2C-5126-0F2BB5C207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BD115B-6B80-BBF1-3949-907CD7378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A60E6E-4C49-6161-5CC0-A6F9740F80EB}"/>
              </a:ext>
            </a:extLst>
          </p:cNvPr>
          <p:cNvSpPr>
            <a:spLocks noGrp="1"/>
          </p:cNvSpPr>
          <p:nvPr>
            <p:ph type="dt" sz="half" idx="10"/>
          </p:nvPr>
        </p:nvSpPr>
        <p:spPr/>
        <p:txBody>
          <a:bodyPr/>
          <a:lstStyle/>
          <a:p>
            <a:fld id="{48101530-AC3D-0A46-AFA6-6A702502305D}" type="datetime1">
              <a:rPr lang="en-US" smtClean="0"/>
              <a:t>11/8/2022</a:t>
            </a:fld>
            <a:endParaRPr lang="en-US" dirty="0"/>
          </a:p>
        </p:txBody>
      </p:sp>
      <p:sp>
        <p:nvSpPr>
          <p:cNvPr id="5" name="Footer Placeholder 4">
            <a:extLst>
              <a:ext uri="{FF2B5EF4-FFF2-40B4-BE49-F238E27FC236}">
                <a16:creationId xmlns:a16="http://schemas.microsoft.com/office/drawing/2014/main" id="{7622E1A7-4078-2389-EE23-8BE27A7B73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767C7-BCDE-F5EA-31D2-EB4BEB27FA30}"/>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12910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62AF-E29E-EC74-E839-6DA69ECD0A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B098EE-F6FC-3FF6-F9DB-D52BA48226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6AB78-C90F-A729-4821-518627C520F2}"/>
              </a:ext>
            </a:extLst>
          </p:cNvPr>
          <p:cNvSpPr>
            <a:spLocks noGrp="1"/>
          </p:cNvSpPr>
          <p:nvPr>
            <p:ph type="dt" sz="half" idx="10"/>
          </p:nvPr>
        </p:nvSpPr>
        <p:spPr/>
        <p:txBody>
          <a:bodyPr/>
          <a:lstStyle/>
          <a:p>
            <a:fld id="{9187A2DD-05EB-9347-B5E3-B21C495802B8}" type="datetime1">
              <a:rPr lang="en-US" smtClean="0"/>
              <a:t>11/8/2022</a:t>
            </a:fld>
            <a:endParaRPr lang="en-US" dirty="0"/>
          </a:p>
        </p:txBody>
      </p:sp>
      <p:sp>
        <p:nvSpPr>
          <p:cNvPr id="5" name="Footer Placeholder 4">
            <a:extLst>
              <a:ext uri="{FF2B5EF4-FFF2-40B4-BE49-F238E27FC236}">
                <a16:creationId xmlns:a16="http://schemas.microsoft.com/office/drawing/2014/main" id="{7325A252-1D0B-0C56-B0AE-238178586E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7B5392-A612-D8A8-7C97-BC2E3D93E5CA}"/>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183861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1B7777-DC5F-84EE-C11E-ECC7404D4D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E18881-2276-B859-5BD0-C2763F7AD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FA524-F849-7D79-8900-89AFC36F459C}"/>
              </a:ext>
            </a:extLst>
          </p:cNvPr>
          <p:cNvSpPr>
            <a:spLocks noGrp="1"/>
          </p:cNvSpPr>
          <p:nvPr>
            <p:ph type="dt" sz="half" idx="10"/>
          </p:nvPr>
        </p:nvSpPr>
        <p:spPr/>
        <p:txBody>
          <a:bodyPr/>
          <a:lstStyle/>
          <a:p>
            <a:fld id="{37443E7D-E51D-2E46-82BB-E3EE0FED42F5}" type="datetime1">
              <a:rPr lang="en-US" smtClean="0"/>
              <a:t>11/8/2022</a:t>
            </a:fld>
            <a:endParaRPr lang="en-US" dirty="0"/>
          </a:p>
        </p:txBody>
      </p:sp>
      <p:sp>
        <p:nvSpPr>
          <p:cNvPr id="5" name="Footer Placeholder 4">
            <a:extLst>
              <a:ext uri="{FF2B5EF4-FFF2-40B4-BE49-F238E27FC236}">
                <a16:creationId xmlns:a16="http://schemas.microsoft.com/office/drawing/2014/main" id="{F336E97A-8099-73D3-68AC-5233797D1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AE7009-D8E5-6858-EB54-82E2EE6E0DA2}"/>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403466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88B8-0A23-FB27-F89E-F54F04A5A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C4F49-CE31-D741-E2D1-A3714C68C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9AC04-7E44-2EDC-AA9D-A9D27895230D}"/>
              </a:ext>
            </a:extLst>
          </p:cNvPr>
          <p:cNvSpPr>
            <a:spLocks noGrp="1"/>
          </p:cNvSpPr>
          <p:nvPr>
            <p:ph type="dt" sz="half" idx="10"/>
          </p:nvPr>
        </p:nvSpPr>
        <p:spPr/>
        <p:txBody>
          <a:bodyPr/>
          <a:lstStyle/>
          <a:p>
            <a:fld id="{6BB1CE7E-DFF5-9846-8423-518DEE887F59}" type="datetime1">
              <a:rPr lang="en-US" smtClean="0"/>
              <a:t>11/8/2022</a:t>
            </a:fld>
            <a:endParaRPr lang="en-US" dirty="0"/>
          </a:p>
        </p:txBody>
      </p:sp>
      <p:sp>
        <p:nvSpPr>
          <p:cNvPr id="5" name="Footer Placeholder 4">
            <a:extLst>
              <a:ext uri="{FF2B5EF4-FFF2-40B4-BE49-F238E27FC236}">
                <a16:creationId xmlns:a16="http://schemas.microsoft.com/office/drawing/2014/main" id="{3B4E67F9-B372-470C-1A52-64B1551FB9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F7AB85-8B4E-185B-585C-D4724DB590E8}"/>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2582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3FB3-B2C2-AF75-77F6-A15188CD64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1300C5-8367-5799-43FD-25C0CEC4C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1EE8D8-AC38-02AE-58FD-EF994A6F2C94}"/>
              </a:ext>
            </a:extLst>
          </p:cNvPr>
          <p:cNvSpPr>
            <a:spLocks noGrp="1"/>
          </p:cNvSpPr>
          <p:nvPr>
            <p:ph type="dt" sz="half" idx="10"/>
          </p:nvPr>
        </p:nvSpPr>
        <p:spPr/>
        <p:txBody>
          <a:bodyPr/>
          <a:lstStyle/>
          <a:p>
            <a:fld id="{5496A520-D7AF-604B-94C4-F577523AF216}" type="datetime1">
              <a:rPr lang="en-US" smtClean="0"/>
              <a:t>11/8/2022</a:t>
            </a:fld>
            <a:endParaRPr lang="en-US" dirty="0"/>
          </a:p>
        </p:txBody>
      </p:sp>
      <p:sp>
        <p:nvSpPr>
          <p:cNvPr id="5" name="Footer Placeholder 4">
            <a:extLst>
              <a:ext uri="{FF2B5EF4-FFF2-40B4-BE49-F238E27FC236}">
                <a16:creationId xmlns:a16="http://schemas.microsoft.com/office/drawing/2014/main" id="{028415D4-B51E-9014-6635-6450781CB2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3907FC-F841-BEDB-5BAC-ADA11BF4BE68}"/>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155647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B9F1-8D93-1A6E-01D7-784854038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9D0CF-F894-0419-F031-A390E2353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144332-8E9B-9445-AB49-EFAF9201B1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D6732E-6069-0F68-164A-18A78C68FF8A}"/>
              </a:ext>
            </a:extLst>
          </p:cNvPr>
          <p:cNvSpPr>
            <a:spLocks noGrp="1"/>
          </p:cNvSpPr>
          <p:nvPr>
            <p:ph type="dt" sz="half" idx="10"/>
          </p:nvPr>
        </p:nvSpPr>
        <p:spPr/>
        <p:txBody>
          <a:bodyPr/>
          <a:lstStyle/>
          <a:p>
            <a:fld id="{AAF6E578-86FC-9E42-9C22-9753B38811BA}" type="datetime1">
              <a:rPr lang="en-US" smtClean="0"/>
              <a:t>11/8/2022</a:t>
            </a:fld>
            <a:endParaRPr lang="en-US" dirty="0"/>
          </a:p>
        </p:txBody>
      </p:sp>
      <p:sp>
        <p:nvSpPr>
          <p:cNvPr id="6" name="Footer Placeholder 5">
            <a:extLst>
              <a:ext uri="{FF2B5EF4-FFF2-40B4-BE49-F238E27FC236}">
                <a16:creationId xmlns:a16="http://schemas.microsoft.com/office/drawing/2014/main" id="{09442923-4212-1741-9CC0-96E0F1E4C3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F96EFC-F68E-0737-77CC-11980A30554B}"/>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427194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4343-B591-E136-BE01-3F607D9EBB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AEE34-0C37-4044-3C50-B3DEB8AA80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0AD650-9C6B-9DE8-00F6-95F66F8731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00B56E-DD7C-60DB-3976-76DB1AE4F5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D812E0-06BF-3119-43D7-A15CB5B847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5A1DA9-3A84-1FF9-7AC0-2EE0753B72AB}"/>
              </a:ext>
            </a:extLst>
          </p:cNvPr>
          <p:cNvSpPr>
            <a:spLocks noGrp="1"/>
          </p:cNvSpPr>
          <p:nvPr>
            <p:ph type="dt" sz="half" idx="10"/>
          </p:nvPr>
        </p:nvSpPr>
        <p:spPr/>
        <p:txBody>
          <a:bodyPr/>
          <a:lstStyle/>
          <a:p>
            <a:fld id="{AB1B28EB-755D-F140-8753-74539DBDE8F7}" type="datetime1">
              <a:rPr lang="en-US" smtClean="0"/>
              <a:t>11/8/2022</a:t>
            </a:fld>
            <a:endParaRPr lang="en-US" dirty="0"/>
          </a:p>
        </p:txBody>
      </p:sp>
      <p:sp>
        <p:nvSpPr>
          <p:cNvPr id="8" name="Footer Placeholder 7">
            <a:extLst>
              <a:ext uri="{FF2B5EF4-FFF2-40B4-BE49-F238E27FC236}">
                <a16:creationId xmlns:a16="http://schemas.microsoft.com/office/drawing/2014/main" id="{F0B8059F-B436-0EE6-9B01-F755D6A10BB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8509A6F-B8B2-2C03-E25C-FE563E2280AF}"/>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429078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79C63-98F0-6FC6-11B6-B4DED174F6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1AB8E8-D7E4-F4BB-3CE1-566E8542266F}"/>
              </a:ext>
            </a:extLst>
          </p:cNvPr>
          <p:cNvSpPr>
            <a:spLocks noGrp="1"/>
          </p:cNvSpPr>
          <p:nvPr>
            <p:ph type="dt" sz="half" idx="10"/>
          </p:nvPr>
        </p:nvSpPr>
        <p:spPr/>
        <p:txBody>
          <a:bodyPr/>
          <a:lstStyle/>
          <a:p>
            <a:fld id="{ED760A52-3805-7C45-AFE3-A8B452ABF6A3}" type="datetime1">
              <a:rPr lang="en-US" smtClean="0"/>
              <a:t>11/8/2022</a:t>
            </a:fld>
            <a:endParaRPr lang="en-US" dirty="0"/>
          </a:p>
        </p:txBody>
      </p:sp>
      <p:sp>
        <p:nvSpPr>
          <p:cNvPr id="4" name="Footer Placeholder 3">
            <a:extLst>
              <a:ext uri="{FF2B5EF4-FFF2-40B4-BE49-F238E27FC236}">
                <a16:creationId xmlns:a16="http://schemas.microsoft.com/office/drawing/2014/main" id="{8FDE289B-CEA5-0026-2751-74CF9AF9B8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F35C80-AB47-1729-DD0F-DE7EC555DD61}"/>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277938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1C440E-C40F-6164-1653-CE65D8F24C86}"/>
              </a:ext>
            </a:extLst>
          </p:cNvPr>
          <p:cNvSpPr>
            <a:spLocks noGrp="1"/>
          </p:cNvSpPr>
          <p:nvPr>
            <p:ph type="dt" sz="half" idx="10"/>
          </p:nvPr>
        </p:nvSpPr>
        <p:spPr/>
        <p:txBody>
          <a:bodyPr/>
          <a:lstStyle/>
          <a:p>
            <a:fld id="{FA46257B-5A59-2B45-9C8A-A51A82039245}" type="datetime1">
              <a:rPr lang="en-US" smtClean="0"/>
              <a:t>11/8/2022</a:t>
            </a:fld>
            <a:endParaRPr lang="en-US" dirty="0"/>
          </a:p>
        </p:txBody>
      </p:sp>
      <p:sp>
        <p:nvSpPr>
          <p:cNvPr id="3" name="Footer Placeholder 2">
            <a:extLst>
              <a:ext uri="{FF2B5EF4-FFF2-40B4-BE49-F238E27FC236}">
                <a16:creationId xmlns:a16="http://schemas.microsoft.com/office/drawing/2014/main" id="{D0EE6313-4A8A-7792-2D98-5294119FF8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5705E8-E886-55C4-CD1A-02C698EEBB20}"/>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174672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C6D1-A83F-BE41-AA3A-AE6C85919C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83D878-9AD9-58A4-3C8E-319ED5141D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E8C5E9-C369-6E7A-C46A-926FBE2D7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B4081-7BEC-AFEF-4E63-921A5A8094F9}"/>
              </a:ext>
            </a:extLst>
          </p:cNvPr>
          <p:cNvSpPr>
            <a:spLocks noGrp="1"/>
          </p:cNvSpPr>
          <p:nvPr>
            <p:ph type="dt" sz="half" idx="10"/>
          </p:nvPr>
        </p:nvSpPr>
        <p:spPr/>
        <p:txBody>
          <a:bodyPr/>
          <a:lstStyle/>
          <a:p>
            <a:fld id="{025F4E9A-B225-0246-9398-19CEB0D82F2E}" type="datetime1">
              <a:rPr lang="en-US" smtClean="0"/>
              <a:t>11/8/2022</a:t>
            </a:fld>
            <a:endParaRPr lang="en-US" dirty="0"/>
          </a:p>
        </p:txBody>
      </p:sp>
      <p:sp>
        <p:nvSpPr>
          <p:cNvPr id="6" name="Footer Placeholder 5">
            <a:extLst>
              <a:ext uri="{FF2B5EF4-FFF2-40B4-BE49-F238E27FC236}">
                <a16:creationId xmlns:a16="http://schemas.microsoft.com/office/drawing/2014/main" id="{8A348CAB-E57C-7AA6-8338-E2D1138F5A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B09C34-E24A-E27D-6C89-D50E89C143DB}"/>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294585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6F4D-417F-8274-148A-3C1BD01FF5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87B4D-F036-13D9-27B3-4E887EBAD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666560B-485C-36F5-4C07-0D01AFF7F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3B618B-7445-F4E7-2830-E50D93916597}"/>
              </a:ext>
            </a:extLst>
          </p:cNvPr>
          <p:cNvSpPr>
            <a:spLocks noGrp="1"/>
          </p:cNvSpPr>
          <p:nvPr>
            <p:ph type="dt" sz="half" idx="10"/>
          </p:nvPr>
        </p:nvSpPr>
        <p:spPr/>
        <p:txBody>
          <a:bodyPr/>
          <a:lstStyle/>
          <a:p>
            <a:fld id="{EFEE7B01-B1F8-1F46-843D-DA19B7A944A5}" type="datetime1">
              <a:rPr lang="en-US" smtClean="0"/>
              <a:t>11/8/2022</a:t>
            </a:fld>
            <a:endParaRPr lang="en-US" dirty="0"/>
          </a:p>
        </p:txBody>
      </p:sp>
      <p:sp>
        <p:nvSpPr>
          <p:cNvPr id="6" name="Footer Placeholder 5">
            <a:extLst>
              <a:ext uri="{FF2B5EF4-FFF2-40B4-BE49-F238E27FC236}">
                <a16:creationId xmlns:a16="http://schemas.microsoft.com/office/drawing/2014/main" id="{73826FE5-F3FC-8003-0355-CE8343D7BA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D1F9D6-5C6B-B9FD-57F9-FC3A3ADEF0CE}"/>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292460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3219C7-BFF5-7626-3B4A-604023918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6DC6CC-1BFC-AE1C-F6D3-582B0C7FE8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64B36-DF1A-9A84-02F4-CE4AB950AE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89196-CC3E-854D-8F8B-6C757E0446A5}" type="datetime1">
              <a:rPr lang="en-US" smtClean="0"/>
              <a:t>11/8/2022</a:t>
            </a:fld>
            <a:endParaRPr lang="en-US" dirty="0"/>
          </a:p>
        </p:txBody>
      </p:sp>
      <p:sp>
        <p:nvSpPr>
          <p:cNvPr id="5" name="Footer Placeholder 4">
            <a:extLst>
              <a:ext uri="{FF2B5EF4-FFF2-40B4-BE49-F238E27FC236}">
                <a16:creationId xmlns:a16="http://schemas.microsoft.com/office/drawing/2014/main" id="{6E12A277-869E-ADC0-B4AB-B19C7EAAE1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75B7B6E-6D23-A9BB-93D4-5540484C0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3096E-6A3C-E44C-A8AA-DD4DCDE3626A}" type="slidenum">
              <a:rPr lang="en-US" smtClean="0"/>
              <a:t>‹#›</a:t>
            </a:fld>
            <a:endParaRPr lang="en-US" dirty="0"/>
          </a:p>
        </p:txBody>
      </p:sp>
    </p:spTree>
    <p:extLst>
      <p:ext uri="{BB962C8B-B14F-4D97-AF65-F5344CB8AC3E}">
        <p14:creationId xmlns:p14="http://schemas.microsoft.com/office/powerpoint/2010/main" val="283392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tif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2D788F8-37E2-6A4A-ADD1-CE1678B0BE01}"/>
              </a:ext>
            </a:extLst>
          </p:cNvPr>
          <p:cNvPicPr>
            <a:picLocks noChangeAspect="1"/>
          </p:cNvPicPr>
          <p:nvPr/>
        </p:nvPicPr>
        <p:blipFill>
          <a:blip r:embed="rId3"/>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1BB5E003-5AAF-E914-8BD4-BF9A4D063855}"/>
              </a:ext>
            </a:extLst>
          </p:cNvPr>
          <p:cNvGrpSpPr/>
          <p:nvPr/>
        </p:nvGrpSpPr>
        <p:grpSpPr>
          <a:xfrm>
            <a:off x="1461187" y="371060"/>
            <a:ext cx="8709907" cy="5586130"/>
            <a:chOff x="1461187" y="371060"/>
            <a:chExt cx="8709907" cy="5586130"/>
          </a:xfrm>
        </p:grpSpPr>
        <p:sp>
          <p:nvSpPr>
            <p:cNvPr id="2" name="TextBox 1">
              <a:extLst>
                <a:ext uri="{FF2B5EF4-FFF2-40B4-BE49-F238E27FC236}">
                  <a16:creationId xmlns:a16="http://schemas.microsoft.com/office/drawing/2014/main" id="{18FAA301-34C3-F266-8571-7C15042207C9}"/>
                </a:ext>
              </a:extLst>
            </p:cNvPr>
            <p:cNvSpPr txBox="1"/>
            <p:nvPr/>
          </p:nvSpPr>
          <p:spPr>
            <a:xfrm>
              <a:off x="1461187" y="371060"/>
              <a:ext cx="4765441" cy="3539430"/>
            </a:xfrm>
            <a:prstGeom prst="rect">
              <a:avLst/>
            </a:prstGeom>
            <a:solidFill>
              <a:srgbClr val="F0F0F0"/>
            </a:solidFill>
          </p:spPr>
          <p:txBody>
            <a:bodyPr wrap="square" rtlCol="0">
              <a:spAutoFit/>
            </a:bodyPr>
            <a:lstStyle/>
            <a:p>
              <a:r>
                <a:rPr lang="en-US" sz="4000" b="1" dirty="0" err="1">
                  <a:latin typeface="72 Condensed" panose="020B0506030000000003" pitchFamily="34" charset="0"/>
                  <a:cs typeface="72 Condensed" panose="020B0506030000000003" pitchFamily="34" charset="0"/>
                </a:rPr>
                <a:t>Convertirse</a:t>
              </a:r>
              <a:r>
                <a:rPr lang="en-US" sz="4000" b="1" dirty="0">
                  <a:latin typeface="72 Condensed" panose="020B0506030000000003" pitchFamily="34" charset="0"/>
                  <a:cs typeface="72 Condensed" panose="020B0506030000000003" pitchFamily="34" charset="0"/>
                </a:rPr>
                <a:t> en</a:t>
              </a:r>
            </a:p>
            <a:p>
              <a:r>
                <a:rPr lang="en-US" sz="7200" b="1" dirty="0" err="1">
                  <a:solidFill>
                    <a:srgbClr val="00B0F0"/>
                  </a:solidFill>
                  <a:latin typeface="Yu Gothic UI Semilight" panose="020B0400000000000000" pitchFamily="34" charset="-128"/>
                  <a:ea typeface="Yu Gothic UI Semilight" panose="020B0400000000000000" pitchFamily="34" charset="-128"/>
                </a:rPr>
                <a:t>Héroe</a:t>
              </a:r>
              <a:r>
                <a:rPr lang="en-US" sz="7200" b="1" dirty="0">
                  <a:solidFill>
                    <a:srgbClr val="00B0F0"/>
                  </a:solidFill>
                  <a:latin typeface="Yu Gothic UI Semilight" panose="020B0400000000000000" pitchFamily="34" charset="-128"/>
                  <a:ea typeface="Yu Gothic UI Semilight" panose="020B0400000000000000" pitchFamily="34" charset="-128"/>
                </a:rPr>
                <a:t> </a:t>
              </a:r>
            </a:p>
            <a:p>
              <a:r>
                <a:rPr lang="en-US" sz="4000" b="1" dirty="0">
                  <a:solidFill>
                    <a:srgbClr val="00B0F0"/>
                  </a:solidFill>
                  <a:latin typeface="Yu Gothic UI Semilight" panose="020B0400000000000000" pitchFamily="34" charset="-128"/>
                  <a:ea typeface="Yu Gothic UI Semilight" panose="020B0400000000000000" pitchFamily="34" charset="-128"/>
                </a:rPr>
                <a:t>de </a:t>
              </a:r>
              <a:r>
                <a:rPr lang="en-US" sz="4000" b="1" dirty="0" err="1">
                  <a:solidFill>
                    <a:srgbClr val="00B0F0"/>
                  </a:solidFill>
                  <a:latin typeface="Yu Gothic UI Semilight" panose="020B0400000000000000" pitchFamily="34" charset="-128"/>
                  <a:ea typeface="Yu Gothic UI Semilight" panose="020B0400000000000000" pitchFamily="34" charset="-128"/>
                </a:rPr>
                <a:t>los</a:t>
              </a:r>
              <a:endParaRPr lang="en-US" sz="4000" b="1" dirty="0">
                <a:solidFill>
                  <a:srgbClr val="00B0F0"/>
                </a:solidFill>
                <a:latin typeface="Yu Gothic UI Semilight" panose="020B0400000000000000" pitchFamily="34" charset="-128"/>
                <a:ea typeface="Yu Gothic UI Semilight" panose="020B0400000000000000" pitchFamily="34" charset="-128"/>
              </a:endParaRPr>
            </a:p>
            <a:p>
              <a:r>
                <a:rPr lang="en-US" sz="7200" b="1" dirty="0" err="1">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rPr>
                <a:t>Residuos</a:t>
              </a:r>
              <a:endParaRPr lang="es-MX" sz="7200" b="1" dirty="0">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endParaRPr>
            </a:p>
          </p:txBody>
        </p:sp>
        <p:sp>
          <p:nvSpPr>
            <p:cNvPr id="3" name="TextBox 2">
              <a:extLst>
                <a:ext uri="{FF2B5EF4-FFF2-40B4-BE49-F238E27FC236}">
                  <a16:creationId xmlns:a16="http://schemas.microsoft.com/office/drawing/2014/main" id="{F4CDD7C4-4D14-54BB-2E74-2F53C625E9BE}"/>
                </a:ext>
              </a:extLst>
            </p:cNvPr>
            <p:cNvSpPr txBox="1"/>
            <p:nvPr/>
          </p:nvSpPr>
          <p:spPr>
            <a:xfrm>
              <a:off x="1606213" y="4133276"/>
              <a:ext cx="4184986" cy="584775"/>
            </a:xfrm>
            <a:prstGeom prst="rect">
              <a:avLst/>
            </a:prstGeom>
            <a:solidFill>
              <a:srgbClr val="39C79D"/>
            </a:solidFill>
            <a:ln>
              <a:solidFill>
                <a:srgbClr val="39C79D"/>
              </a:solidFill>
            </a:ln>
          </p:spPr>
          <p:txBody>
            <a:bodyPr wrap="square" rtlCol="0">
              <a:spAutoFit/>
            </a:bodyPr>
            <a:lstStyle/>
            <a:p>
              <a:pPr algn="ctr"/>
              <a:r>
                <a:rPr lang="en-US" sz="3200" b="1" dirty="0">
                  <a:solidFill>
                    <a:schemeClr val="bg1"/>
                  </a:solidFill>
                </a:rPr>
                <a:t>REDUCE A CERO</a:t>
              </a:r>
              <a:endParaRPr lang="es-MX" sz="3200" b="1" dirty="0">
                <a:solidFill>
                  <a:schemeClr val="bg1"/>
                </a:solidFill>
              </a:endParaRPr>
            </a:p>
          </p:txBody>
        </p:sp>
        <p:sp>
          <p:nvSpPr>
            <p:cNvPr id="4" name="TextBox 3">
              <a:extLst>
                <a:ext uri="{FF2B5EF4-FFF2-40B4-BE49-F238E27FC236}">
                  <a16:creationId xmlns:a16="http://schemas.microsoft.com/office/drawing/2014/main" id="{2365413B-D138-A075-3F09-8BD0EB07E0FB}"/>
                </a:ext>
              </a:extLst>
            </p:cNvPr>
            <p:cNvSpPr txBox="1"/>
            <p:nvPr/>
          </p:nvSpPr>
          <p:spPr>
            <a:xfrm>
              <a:off x="1461188" y="5249304"/>
              <a:ext cx="8709906" cy="707886"/>
            </a:xfrm>
            <a:prstGeom prst="rect">
              <a:avLst/>
            </a:prstGeom>
            <a:solidFill>
              <a:srgbClr val="F0F0F0"/>
            </a:solidFill>
          </p:spPr>
          <p:txBody>
            <a:bodyPr wrap="square" rtlCol="0">
              <a:spAutoFit/>
            </a:bodyPr>
            <a:lstStyle/>
            <a:p>
              <a:pPr algn="ctr"/>
              <a:r>
                <a:rPr lang="en-US" sz="4000" b="1" dirty="0"/>
                <a:t>Árbol de </a:t>
              </a:r>
              <a:r>
                <a:rPr lang="en-US" sz="4000" b="1" dirty="0" err="1"/>
                <a:t>Problema</a:t>
              </a:r>
              <a:r>
                <a:rPr lang="en-US" sz="4000" b="1" dirty="0"/>
                <a:t> &amp; </a:t>
              </a:r>
              <a:r>
                <a:rPr lang="en-US" sz="4000" b="1" dirty="0" err="1"/>
                <a:t>Soluciones</a:t>
              </a:r>
              <a:endParaRPr lang="es-MX" sz="4000" b="1" dirty="0"/>
            </a:p>
          </p:txBody>
        </p:sp>
      </p:grpSp>
    </p:spTree>
    <p:extLst>
      <p:ext uri="{BB962C8B-B14F-4D97-AF65-F5344CB8AC3E}">
        <p14:creationId xmlns:p14="http://schemas.microsoft.com/office/powerpoint/2010/main" val="18012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63" name="Google Shape;242;p7">
            <a:extLst>
              <a:ext uri="{FF2B5EF4-FFF2-40B4-BE49-F238E27FC236}">
                <a16:creationId xmlns:a16="http://schemas.microsoft.com/office/drawing/2014/main"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dirty="0">
                <a:solidFill>
                  <a:schemeClr val="bg1"/>
                </a:solidFill>
                <a:latin typeface="Calibri"/>
                <a:cs typeface="Calibri"/>
                <a:sym typeface="Calibri"/>
              </a:rPr>
              <a:t>El Árbol de </a:t>
            </a:r>
            <a:r>
              <a:rPr lang="en-US" sz="2800" b="1" dirty="0" err="1">
                <a:solidFill>
                  <a:schemeClr val="bg1"/>
                </a:solidFill>
                <a:latin typeface="Calibri"/>
                <a:cs typeface="Calibri"/>
                <a:sym typeface="Calibri"/>
              </a:rPr>
              <a:t>Problemas</a:t>
            </a:r>
            <a:endParaRPr sz="1050" dirty="0">
              <a:solidFill>
                <a:schemeClr val="bg1"/>
              </a:solidFill>
            </a:endParaRPr>
          </a:p>
        </p:txBody>
      </p:sp>
      <p:sp>
        <p:nvSpPr>
          <p:cNvPr id="65" name="Rounded Rectangle 64">
            <a:extLst>
              <a:ext uri="{FF2B5EF4-FFF2-40B4-BE49-F238E27FC236}">
                <a16:creationId xmlns:a16="http://schemas.microsoft.com/office/drawing/2014/main" id="{F307F5C4-1AFB-F043-A784-9089859F07C9}"/>
              </a:ext>
            </a:extLst>
          </p:cNvPr>
          <p:cNvSpPr/>
          <p:nvPr/>
        </p:nvSpPr>
        <p:spPr>
          <a:xfrm>
            <a:off x="1100114"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rPr>
              <a:t>Animales</a:t>
            </a:r>
            <a:r>
              <a:rPr lang="en-US" sz="1200" b="1" dirty="0">
                <a:solidFill>
                  <a:schemeClr val="bg1"/>
                </a:solidFill>
              </a:rPr>
              <a:t> </a:t>
            </a:r>
            <a:r>
              <a:rPr lang="en-US" sz="1200" b="1" dirty="0" err="1">
                <a:solidFill>
                  <a:schemeClr val="bg1"/>
                </a:solidFill>
              </a:rPr>
              <a:t>dañados</a:t>
            </a:r>
            <a:endParaRPr lang="en-US" sz="1200" b="1" dirty="0">
              <a:solidFill>
                <a:schemeClr val="bg1"/>
              </a:solidFill>
            </a:endParaRPr>
          </a:p>
        </p:txBody>
      </p:sp>
      <p:sp>
        <p:nvSpPr>
          <p:cNvPr id="95" name="Left Brace 94">
            <a:extLst>
              <a:ext uri="{FF2B5EF4-FFF2-40B4-BE49-F238E27FC236}">
                <a16:creationId xmlns:a16="http://schemas.microsoft.com/office/drawing/2014/main"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Left Brace 95">
            <a:extLst>
              <a:ext uri="{FF2B5EF4-FFF2-40B4-BE49-F238E27FC236}">
                <a16:creationId xmlns:a16="http://schemas.microsoft.com/office/drawing/2014/main"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Rounded Rectangle 96">
            <a:extLst>
              <a:ext uri="{FF2B5EF4-FFF2-40B4-BE49-F238E27FC236}">
                <a16:creationId xmlns:a16="http://schemas.microsoft.com/office/drawing/2014/main"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Ef</a:t>
            </a:r>
            <a:r>
              <a:rPr lang="es-ES" b="1" dirty="0" err="1">
                <a:latin typeface="Calibri" panose="020F0502020204030204" pitchFamily="34" charset="0"/>
                <a:cs typeface="Calibri" panose="020F0502020204030204" pitchFamily="34" charset="0"/>
              </a:rPr>
              <a:t>ectos</a:t>
            </a:r>
            <a:endParaRPr lang="en-TH" b="1" dirty="0">
              <a:latin typeface="Calibri" panose="020F0502020204030204" pitchFamily="34" charset="0"/>
              <a:cs typeface="Calibri" panose="020F0502020204030204" pitchFamily="34" charset="0"/>
            </a:endParaRPr>
          </a:p>
        </p:txBody>
      </p:sp>
      <p:sp>
        <p:nvSpPr>
          <p:cNvPr id="98" name="Rounded Rectangle 97">
            <a:extLst>
              <a:ext uri="{FF2B5EF4-FFF2-40B4-BE49-F238E27FC236}">
                <a16:creationId xmlns:a16="http://schemas.microsoft.com/office/drawing/2014/main"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Calibri" panose="020F0502020204030204" pitchFamily="34" charset="0"/>
                <a:cs typeface="Calibri" panose="020F0502020204030204" pitchFamily="34" charset="0"/>
              </a:rPr>
              <a:t>Causas</a:t>
            </a:r>
            <a:endParaRPr lang="en-TH" b="1" dirty="0">
              <a:latin typeface="Calibri" panose="020F0502020204030204" pitchFamily="34" charset="0"/>
              <a:cs typeface="Calibri" panose="020F0502020204030204" pitchFamily="34" charset="0"/>
            </a:endParaRPr>
          </a:p>
        </p:txBody>
      </p:sp>
      <p:sp>
        <p:nvSpPr>
          <p:cNvPr id="99" name="Rounded Rectangle 98">
            <a:extLst>
              <a:ext uri="{FF2B5EF4-FFF2-40B4-BE49-F238E27FC236}">
                <a16:creationId xmlns:a16="http://schemas.microsoft.com/office/drawing/2014/main" id="{DC7B21D1-65EA-294C-B49D-6391F40190E9}"/>
              </a:ext>
            </a:extLst>
          </p:cNvPr>
          <p:cNvSpPr/>
          <p:nvPr/>
        </p:nvSpPr>
        <p:spPr>
          <a:xfrm>
            <a:off x="2981236"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cs typeface="Calibri" panose="020F0502020204030204" pitchFamily="34" charset="0"/>
              </a:rPr>
              <a:t>Amenazas</a:t>
            </a:r>
            <a:r>
              <a:rPr lang="en-US" sz="1200" b="1" dirty="0">
                <a:solidFill>
                  <a:schemeClr val="bg1"/>
                </a:solidFill>
                <a:cs typeface="Calibri" panose="020F0502020204030204" pitchFamily="34" charset="0"/>
              </a:rPr>
              <a:t> al </a:t>
            </a:r>
            <a:r>
              <a:rPr lang="en-US" sz="1200" b="1" dirty="0" err="1">
                <a:solidFill>
                  <a:schemeClr val="bg1"/>
                </a:solidFill>
                <a:cs typeface="Calibri" panose="020F0502020204030204" pitchFamily="34" charset="0"/>
              </a:rPr>
              <a:t>ecosistema</a:t>
            </a:r>
            <a:endParaRPr lang="en-US" sz="1200" b="1" dirty="0">
              <a:solidFill>
                <a:schemeClr val="bg1"/>
              </a:solidFill>
              <a:cs typeface="Calibri" panose="020F0502020204030204" pitchFamily="34" charset="0"/>
            </a:endParaRPr>
          </a:p>
        </p:txBody>
      </p:sp>
      <p:sp>
        <p:nvSpPr>
          <p:cNvPr id="100" name="Rounded Rectangle 99">
            <a:extLst>
              <a:ext uri="{FF2B5EF4-FFF2-40B4-BE49-F238E27FC236}">
                <a16:creationId xmlns:a16="http://schemas.microsoft.com/office/drawing/2014/main" id="{0BA09738-3344-D940-81F9-178114C86070}"/>
              </a:ext>
            </a:extLst>
          </p:cNvPr>
          <p:cNvSpPr/>
          <p:nvPr/>
        </p:nvSpPr>
        <p:spPr>
          <a:xfrm>
            <a:off x="4862358"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cs typeface="Calibri" panose="020F0502020204030204" pitchFamily="34" charset="0"/>
              </a:rPr>
              <a:t>Impactos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en</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el</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cambio</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climático</a:t>
            </a:r>
            <a:endParaRPr lang="en-US" sz="1200" b="1" dirty="0">
              <a:solidFill>
                <a:schemeClr val="bg1"/>
              </a:solidFill>
              <a:cs typeface="Calibri" panose="020F0502020204030204" pitchFamily="34" charset="0"/>
            </a:endParaRPr>
          </a:p>
        </p:txBody>
      </p:sp>
      <p:sp>
        <p:nvSpPr>
          <p:cNvPr id="101" name="Rounded Rectangle 100">
            <a:extLst>
              <a:ext uri="{FF2B5EF4-FFF2-40B4-BE49-F238E27FC236}">
                <a16:creationId xmlns:a16="http://schemas.microsoft.com/office/drawing/2014/main" id="{A3DC132E-520C-184F-83ED-9EC3C86B28B7}"/>
              </a:ext>
            </a:extLst>
          </p:cNvPr>
          <p:cNvSpPr/>
          <p:nvPr/>
        </p:nvSpPr>
        <p:spPr>
          <a:xfrm>
            <a:off x="6741143"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cs typeface="Calibri" panose="020F0502020204030204" pitchFamily="34" charset="0"/>
              </a:rPr>
              <a:t>Impacto</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en</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el</a:t>
            </a:r>
            <a:r>
              <a:rPr lang="en-US" sz="1200" b="1" dirty="0">
                <a:solidFill>
                  <a:schemeClr val="bg1"/>
                </a:solidFill>
                <a:cs typeface="Calibri" panose="020F0502020204030204" pitchFamily="34" charset="0"/>
              </a:rPr>
              <a:t> turismo y </a:t>
            </a:r>
            <a:r>
              <a:rPr lang="en-US" sz="1200" b="1" dirty="0" err="1">
                <a:solidFill>
                  <a:schemeClr val="bg1"/>
                </a:solidFill>
                <a:cs typeface="Calibri" panose="020F0502020204030204" pitchFamily="34" charset="0"/>
              </a:rPr>
              <a:t>economías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costeras</a:t>
            </a:r>
            <a:endParaRPr lang="en-US" sz="1200" b="1" dirty="0">
              <a:solidFill>
                <a:schemeClr val="bg1"/>
              </a:solidFill>
              <a:cs typeface="Calibri" panose="020F0502020204030204" pitchFamily="34" charset="0"/>
            </a:endParaRPr>
          </a:p>
        </p:txBody>
      </p:sp>
      <p:sp>
        <p:nvSpPr>
          <p:cNvPr id="104" name="Rounded Rectangle 103">
            <a:extLst>
              <a:ext uri="{FF2B5EF4-FFF2-40B4-BE49-F238E27FC236}">
                <a16:creationId xmlns:a16="http://schemas.microsoft.com/office/drawing/2014/main" id="{5265D780-0387-AC48-8AEF-9F83C9470A5B}"/>
              </a:ext>
            </a:extLst>
          </p:cNvPr>
          <p:cNvSpPr/>
          <p:nvPr/>
        </p:nvSpPr>
        <p:spPr>
          <a:xfrm>
            <a:off x="1846591"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cs typeface="Calibri" panose="020F0502020204030204" pitchFamily="34" charset="0"/>
              </a:rPr>
              <a:t>Ingestión, asfixia y enredo de cientos de especies terrestres y marinas</a:t>
            </a:r>
            <a:endParaRPr lang="en-US" sz="1200" b="1" dirty="0">
              <a:solidFill>
                <a:schemeClr val="bg1"/>
              </a:solidFill>
              <a:cs typeface="Calibri" panose="020F0502020204030204" pitchFamily="34" charset="0"/>
            </a:endParaRPr>
          </a:p>
        </p:txBody>
      </p:sp>
      <p:sp>
        <p:nvSpPr>
          <p:cNvPr id="137" name="Google Shape;242;p7">
            <a:extLst>
              <a:ext uri="{FF2B5EF4-FFF2-40B4-BE49-F238E27FC236}">
                <a16:creationId xmlns:a16="http://schemas.microsoft.com/office/drawing/2014/main"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err="1">
                <a:solidFill>
                  <a:srgbClr val="29C7F7"/>
                </a:solidFill>
                <a:latin typeface="Calibri"/>
                <a:ea typeface="Calibri"/>
                <a:cs typeface="Calibri"/>
                <a:sym typeface="Calibri"/>
              </a:rPr>
              <a:t>Problema</a:t>
            </a:r>
            <a:endParaRPr sz="900" dirty="0">
              <a:solidFill>
                <a:srgbClr val="29C7F7"/>
              </a:solidFill>
            </a:endParaRPr>
          </a:p>
        </p:txBody>
      </p:sp>
      <p:cxnSp>
        <p:nvCxnSpPr>
          <p:cNvPr id="33" name="Straight Connector 32">
            <a:extLst>
              <a:ext uri="{FF2B5EF4-FFF2-40B4-BE49-F238E27FC236}">
                <a16:creationId xmlns:a16="http://schemas.microsoft.com/office/drawing/2014/main"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6294CB5C-F5E1-4849-B499-2B9095EFFF75}"/>
              </a:ext>
            </a:extLst>
          </p:cNvPr>
          <p:cNvSpPr/>
          <p:nvPr/>
        </p:nvSpPr>
        <p:spPr>
          <a:xfrm>
            <a:off x="8619928"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Ingesta de </a:t>
            </a:r>
            <a:r>
              <a:rPr lang="en-US" sz="1200" b="1" dirty="0" err="1">
                <a:solidFill>
                  <a:schemeClr val="bg1"/>
                </a:solidFill>
                <a:cs typeface="Calibri" panose="020F0502020204030204" pitchFamily="34" charset="0"/>
              </a:rPr>
              <a:t>residuos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por</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parte</a:t>
            </a:r>
            <a:r>
              <a:rPr lang="en-US" sz="1200" b="1" dirty="0">
                <a:solidFill>
                  <a:schemeClr val="bg1"/>
                </a:solidFill>
                <a:cs typeface="Calibri" panose="020F0502020204030204" pitchFamily="34" charset="0"/>
              </a:rPr>
              <a:t> de </a:t>
            </a:r>
            <a:r>
              <a:rPr lang="en-US" sz="1200" b="1" dirty="0" err="1">
                <a:solidFill>
                  <a:schemeClr val="bg1"/>
                </a:solidFill>
                <a:cs typeface="Calibri" panose="020F0502020204030204" pitchFamily="34" charset="0"/>
              </a:rPr>
              <a:t>los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humanos</a:t>
            </a:r>
            <a:endParaRPr lang="en-US" sz="1200" b="1" dirty="0">
              <a:solidFill>
                <a:schemeClr val="bg1"/>
              </a:solidFill>
              <a:cs typeface="Calibri" panose="020F0502020204030204" pitchFamily="34" charset="0"/>
            </a:endParaRPr>
          </a:p>
        </p:txBody>
      </p:sp>
      <p:sp>
        <p:nvSpPr>
          <p:cNvPr id="103" name="Rounded Rectangle 102">
            <a:extLst>
              <a:ext uri="{FF2B5EF4-FFF2-40B4-BE49-F238E27FC236}">
                <a16:creationId xmlns:a16="http://schemas.microsoft.com/office/drawing/2014/main"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cs typeface="Calibri" panose="020F0502020204030204" pitchFamily="34" charset="0"/>
              </a:rPr>
              <a:t>Efectos secundarios desconocidos del consumo humano de residuos</a:t>
            </a:r>
            <a:endParaRPr lang="en-US" sz="1200" b="1" dirty="0">
              <a:solidFill>
                <a:schemeClr val="bg1"/>
              </a:solidFill>
              <a:cs typeface="Calibri" panose="020F0502020204030204" pitchFamily="34" charset="0"/>
            </a:endParaRPr>
          </a:p>
        </p:txBody>
      </p:sp>
      <p:sp>
        <p:nvSpPr>
          <p:cNvPr id="107" name="Rounded Rectangle 106">
            <a:extLst>
              <a:ext uri="{FF2B5EF4-FFF2-40B4-BE49-F238E27FC236}">
                <a16:creationId xmlns:a16="http://schemas.microsoft.com/office/drawing/2014/main"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Los </a:t>
            </a:r>
            <a:r>
              <a:rPr lang="en-US" sz="1200" b="1" dirty="0" err="1">
                <a:solidFill>
                  <a:schemeClr val="bg1"/>
                </a:solidFill>
                <a:cs typeface="Calibri" panose="020F0502020204030204" pitchFamily="34" charset="0"/>
              </a:rPr>
              <a:t>residuos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entran</a:t>
            </a:r>
            <a:r>
              <a:rPr lang="en-US" sz="1200" b="1" dirty="0">
                <a:solidFill>
                  <a:schemeClr val="bg1"/>
                </a:solidFill>
                <a:cs typeface="Calibri" panose="020F0502020204030204" pitchFamily="34" charset="0"/>
              </a:rPr>
              <a:t> a la </a:t>
            </a:r>
            <a:r>
              <a:rPr lang="en-US" sz="1200" b="1" dirty="0" err="1">
                <a:solidFill>
                  <a:schemeClr val="bg1"/>
                </a:solidFill>
                <a:cs typeface="Calibri" panose="020F0502020204030204" pitchFamily="34" charset="0"/>
              </a:rPr>
              <a:t>cadena</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alimenticia</a:t>
            </a:r>
            <a:endParaRPr lang="en-US" sz="1200" b="1" dirty="0">
              <a:solidFill>
                <a:schemeClr val="bg1"/>
              </a:solidFill>
              <a:cs typeface="Calibri" panose="020F0502020204030204" pitchFamily="34" charset="0"/>
            </a:endParaRPr>
          </a:p>
        </p:txBody>
      </p:sp>
      <p:cxnSp>
        <p:nvCxnSpPr>
          <p:cNvPr id="145" name="Straight Connector 144">
            <a:extLst>
              <a:ext uri="{FF2B5EF4-FFF2-40B4-BE49-F238E27FC236}">
                <a16:creationId xmlns:a16="http://schemas.microsoft.com/office/drawing/2014/main" id="{DAAAEC0F-4486-C04F-A82E-510EB8021882}"/>
              </a:ext>
            </a:extLst>
          </p:cNvPr>
          <p:cNvCxnSpPr/>
          <p:nvPr/>
        </p:nvCxnSpPr>
        <p:spPr>
          <a:xfrm>
            <a:off x="5866567" y="1946772"/>
            <a:ext cx="0" cy="3499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7E87D10-6A43-C745-B54E-06313FCC73D9}"/>
              </a:ext>
            </a:extLst>
          </p:cNvPr>
          <p:cNvCxnSpPr>
            <a:cxnSpLocks/>
          </p:cNvCxnSpPr>
          <p:nvPr/>
        </p:nvCxnSpPr>
        <p:spPr>
          <a:xfrm>
            <a:off x="6563058" y="3075764"/>
            <a:ext cx="0" cy="15077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412DC498-1DBD-6B4B-8EE6-9C5BF7525D5A}"/>
              </a:ext>
            </a:extLst>
          </p:cNvPr>
          <p:cNvSpPr/>
          <p:nvPr/>
        </p:nvSpPr>
        <p:spPr>
          <a:xfrm>
            <a:off x="5608835"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cs typeface="Calibri" panose="020F0502020204030204" pitchFamily="34" charset="0"/>
              </a:rPr>
              <a:t>Aumenta</a:t>
            </a:r>
            <a:r>
              <a:rPr lang="en-US" sz="1200" b="1" dirty="0">
                <a:solidFill>
                  <a:schemeClr val="bg1"/>
                </a:solidFill>
                <a:cs typeface="Calibri" panose="020F0502020204030204" pitchFamily="34" charset="0"/>
              </a:rPr>
              <a:t> la </a:t>
            </a:r>
            <a:r>
              <a:rPr lang="en-US" sz="1200" b="1" dirty="0" err="1">
                <a:solidFill>
                  <a:schemeClr val="bg1"/>
                </a:solidFill>
                <a:cs typeface="Calibri" panose="020F0502020204030204" pitchFamily="34" charset="0"/>
              </a:rPr>
              <a:t>fuga</a:t>
            </a:r>
            <a:r>
              <a:rPr lang="en-US" sz="1200" b="1" dirty="0">
                <a:solidFill>
                  <a:schemeClr val="bg1"/>
                </a:solidFill>
                <a:cs typeface="Calibri" panose="020F0502020204030204" pitchFamily="34" charset="0"/>
              </a:rPr>
              <a:t> de </a:t>
            </a:r>
            <a:r>
              <a:rPr lang="en-US" sz="1200" b="1" dirty="0" err="1">
                <a:solidFill>
                  <a:schemeClr val="bg1"/>
                </a:solidFill>
                <a:cs typeface="Calibri" panose="020F0502020204030204" pitchFamily="34" charset="0"/>
              </a:rPr>
              <a:t>residuos</a:t>
            </a:r>
            <a:r>
              <a:rPr lang="en-US" sz="1200" b="1" dirty="0">
                <a:solidFill>
                  <a:schemeClr val="bg1"/>
                </a:solidFill>
                <a:cs typeface="Calibri" panose="020F0502020204030204" pitchFamily="34" charset="0"/>
              </a:rPr>
              <a:t> al </a:t>
            </a:r>
            <a:r>
              <a:rPr lang="en-US" sz="1200" b="1" dirty="0" err="1">
                <a:solidFill>
                  <a:schemeClr val="bg1"/>
                </a:solidFill>
                <a:cs typeface="Calibri" panose="020F0502020204030204" pitchFamily="34" charset="0"/>
              </a:rPr>
              <a:t>ambiente</a:t>
            </a:r>
            <a:endParaRPr lang="en-US" sz="1200" b="1" dirty="0">
              <a:solidFill>
                <a:schemeClr val="bg1"/>
              </a:solidFill>
              <a:cs typeface="Calibri" panose="020F0502020204030204" pitchFamily="34" charset="0"/>
            </a:endParaRPr>
          </a:p>
        </p:txBody>
      </p:sp>
      <p:sp>
        <p:nvSpPr>
          <p:cNvPr id="135" name="Rounded Rectangle 134">
            <a:extLst>
              <a:ext uri="{FF2B5EF4-FFF2-40B4-BE49-F238E27FC236}">
                <a16:creationId xmlns:a16="http://schemas.microsoft.com/office/drawing/2014/main" id="{B42DAE2A-6760-434E-B04B-3882BE3BCD23}"/>
              </a:ext>
            </a:extLst>
          </p:cNvPr>
          <p:cNvSpPr/>
          <p:nvPr/>
        </p:nvSpPr>
        <p:spPr>
          <a:xfrm>
            <a:off x="5615959"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Calibri" panose="020F0502020204030204" pitchFamily="34" charset="0"/>
              </a:rPr>
              <a:t>Tasa de </a:t>
            </a:r>
            <a:r>
              <a:rPr lang="en-US" sz="1600" b="1" dirty="0" err="1">
                <a:solidFill>
                  <a:schemeClr val="bg1"/>
                </a:solidFill>
                <a:cs typeface="Calibri" panose="020F0502020204030204" pitchFamily="34" charset="0"/>
              </a:rPr>
              <a:t>reciclaje</a:t>
            </a:r>
            <a:r>
              <a:rPr lang="en-US" sz="1600" b="1" dirty="0">
                <a:solidFill>
                  <a:schemeClr val="bg1"/>
                </a:solidFill>
                <a:cs typeface="Calibri" panose="020F0502020204030204" pitchFamily="34" charset="0"/>
              </a:rPr>
              <a:t> </a:t>
            </a:r>
            <a:r>
              <a:rPr lang="en-US" sz="1600" b="1" dirty="0" err="1">
                <a:solidFill>
                  <a:schemeClr val="bg1"/>
                </a:solidFill>
                <a:cs typeface="Calibri" panose="020F0502020204030204" pitchFamily="34" charset="0"/>
              </a:rPr>
              <a:t>baja</a:t>
            </a:r>
            <a:r>
              <a:rPr lang="en-US" sz="1600" b="1" dirty="0">
                <a:solidFill>
                  <a:schemeClr val="bg1"/>
                </a:solidFill>
                <a:cs typeface="Calibri" panose="020F0502020204030204" pitchFamily="34" charset="0"/>
              </a:rPr>
              <a:t> </a:t>
            </a:r>
          </a:p>
        </p:txBody>
      </p:sp>
      <p:cxnSp>
        <p:nvCxnSpPr>
          <p:cNvPr id="150" name="Straight Connector 149">
            <a:extLst>
              <a:ext uri="{FF2B5EF4-FFF2-40B4-BE49-F238E27FC236}">
                <a16:creationId xmlns:a16="http://schemas.microsoft.com/office/drawing/2014/main" id="{C5E4B700-E842-BB43-B796-89D518D4A094}"/>
              </a:ext>
            </a:extLst>
          </p:cNvPr>
          <p:cNvCxnSpPr>
            <a:stCxn id="135" idx="1"/>
          </p:cNvCxnSpPr>
          <p:nvPr/>
        </p:nvCxnSpPr>
        <p:spPr>
          <a:xfrm flipH="1" flipV="1">
            <a:off x="2766951"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id="{FB64545C-9124-8D44-B1EA-3370DDF5B510}"/>
              </a:ext>
            </a:extLst>
          </p:cNvPr>
          <p:cNvSpPr/>
          <p:nvPr/>
        </p:nvSpPr>
        <p:spPr>
          <a:xfrm>
            <a:off x="1100114"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cs typeface="Calibri" panose="020F0502020204030204" pitchFamily="34" charset="0"/>
              </a:rPr>
              <a:t>La gente no separa correctamente los residuos en casa</a:t>
            </a:r>
            <a:endParaRPr lang="en-US" sz="1200" b="1" dirty="0">
              <a:solidFill>
                <a:schemeClr val="bg1"/>
              </a:solidFill>
              <a:cs typeface="Calibri" panose="020F0502020204030204" pitchFamily="34" charset="0"/>
            </a:endParaRPr>
          </a:p>
        </p:txBody>
      </p:sp>
      <p:sp>
        <p:nvSpPr>
          <p:cNvPr id="127" name="Rounded Rectangle 126">
            <a:extLst>
              <a:ext uri="{FF2B5EF4-FFF2-40B4-BE49-F238E27FC236}">
                <a16:creationId xmlns:a16="http://schemas.microsoft.com/office/drawing/2014/main" id="{E12791BA-E237-D74F-9E13-2886D92A312D}"/>
              </a:ext>
            </a:extLst>
          </p:cNvPr>
          <p:cNvSpPr/>
          <p:nvPr/>
        </p:nvSpPr>
        <p:spPr>
          <a:xfrm>
            <a:off x="2981236"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La </a:t>
            </a:r>
            <a:r>
              <a:rPr lang="en-US" sz="1200" b="1" dirty="0" err="1">
                <a:solidFill>
                  <a:schemeClr val="bg1"/>
                </a:solidFill>
                <a:cs typeface="Calibri" panose="020F0502020204030204" pitchFamily="34" charset="0"/>
              </a:rPr>
              <a:t>comunidad</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carece</a:t>
            </a:r>
            <a:r>
              <a:rPr lang="en-US" sz="1200" b="1" dirty="0">
                <a:solidFill>
                  <a:schemeClr val="bg1"/>
                </a:solidFill>
                <a:cs typeface="Calibri" panose="020F0502020204030204" pitchFamily="34" charset="0"/>
              </a:rPr>
              <a:t> de cestas de </a:t>
            </a:r>
            <a:r>
              <a:rPr lang="en-US" sz="1200" b="1" dirty="0" err="1">
                <a:solidFill>
                  <a:schemeClr val="bg1"/>
                </a:solidFill>
                <a:cs typeface="Calibri" panose="020F0502020204030204" pitchFamily="34" charset="0"/>
              </a:rPr>
              <a:t>reciclaje</a:t>
            </a:r>
            <a:endParaRPr lang="en-US" sz="1200" b="1" dirty="0">
              <a:solidFill>
                <a:schemeClr val="bg1"/>
              </a:solidFill>
              <a:cs typeface="Calibri" panose="020F0502020204030204" pitchFamily="34" charset="0"/>
            </a:endParaRPr>
          </a:p>
        </p:txBody>
      </p:sp>
      <p:sp>
        <p:nvSpPr>
          <p:cNvPr id="132" name="Rounded Rectangle 131">
            <a:extLst>
              <a:ext uri="{FF2B5EF4-FFF2-40B4-BE49-F238E27FC236}">
                <a16:creationId xmlns:a16="http://schemas.microsoft.com/office/drawing/2014/main" id="{B1549935-74C3-774D-946E-44A587B46DA2}"/>
              </a:ext>
            </a:extLst>
          </p:cNvPr>
          <p:cNvSpPr/>
          <p:nvPr/>
        </p:nvSpPr>
        <p:spPr>
          <a:xfrm>
            <a:off x="1846591"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Mala gestion de </a:t>
            </a:r>
            <a:r>
              <a:rPr lang="en-US" sz="1200" b="1" dirty="0" err="1">
                <a:solidFill>
                  <a:schemeClr val="bg1"/>
                </a:solidFill>
                <a:cs typeface="Calibri" panose="020F0502020204030204" pitchFamily="34" charset="0"/>
              </a:rPr>
              <a:t>los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residuos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desde</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el</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orígen</a:t>
            </a:r>
            <a:endParaRPr lang="en-US" sz="1200" b="1" dirty="0">
              <a:solidFill>
                <a:schemeClr val="bg1"/>
              </a:solidFill>
              <a:cs typeface="Calibri" panose="020F0502020204030204" pitchFamily="34" charset="0"/>
            </a:endParaRPr>
          </a:p>
        </p:txBody>
      </p:sp>
      <p:cxnSp>
        <p:nvCxnSpPr>
          <p:cNvPr id="157" name="Straight Connector 156">
            <a:extLst>
              <a:ext uri="{FF2B5EF4-FFF2-40B4-BE49-F238E27FC236}">
                <a16:creationId xmlns:a16="http://schemas.microsoft.com/office/drawing/2014/main" id="{25FACB4A-C7E7-3B42-996E-5C5BC57975B3}"/>
              </a:ext>
            </a:extLst>
          </p:cNvPr>
          <p:cNvCxnSpPr/>
          <p:nvPr/>
        </p:nvCxnSpPr>
        <p:spPr>
          <a:xfrm>
            <a:off x="5866567" y="5386302"/>
            <a:ext cx="0" cy="3499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id="{CFCFBDFB-BA49-DB4D-BB8C-3B8FC34B5DAF}"/>
              </a:ext>
            </a:extLst>
          </p:cNvPr>
          <p:cNvSpPr/>
          <p:nvPr/>
        </p:nvSpPr>
        <p:spPr>
          <a:xfrm>
            <a:off x="4862358" y="5741369"/>
            <a:ext cx="1757232"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bg1"/>
                </a:solidFill>
                <a:cs typeface="Calibri" panose="020F0502020204030204" pitchFamily="34" charset="0"/>
              </a:rPr>
              <a:t>Los precios fluctuantes del reciclaje desalientan la recolección, los ingresos son inestables</a:t>
            </a:r>
            <a:endParaRPr lang="en-US" sz="1050" b="1" dirty="0">
              <a:solidFill>
                <a:schemeClr val="bg1"/>
              </a:solidFill>
              <a:cs typeface="Calibri" panose="020F0502020204030204" pitchFamily="34" charset="0"/>
            </a:endParaRPr>
          </a:p>
        </p:txBody>
      </p:sp>
      <p:sp>
        <p:nvSpPr>
          <p:cNvPr id="129" name="Rounded Rectangle 128">
            <a:extLst>
              <a:ext uri="{FF2B5EF4-FFF2-40B4-BE49-F238E27FC236}">
                <a16:creationId xmlns:a16="http://schemas.microsoft.com/office/drawing/2014/main" id="{6EB7608D-7954-D348-9CC9-494D48C75263}"/>
              </a:ext>
            </a:extLst>
          </p:cNvPr>
          <p:cNvSpPr/>
          <p:nvPr/>
        </p:nvSpPr>
        <p:spPr>
          <a:xfrm>
            <a:off x="6741143" y="5739740"/>
            <a:ext cx="1533844"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cs typeface="Calibri" panose="020F0502020204030204" pitchFamily="34" charset="0"/>
              </a:rPr>
              <a:t>Los recolectores de residuos carecen de organización o apoyo</a:t>
            </a:r>
            <a:endParaRPr lang="en-US" sz="1200" b="1" dirty="0">
              <a:solidFill>
                <a:schemeClr val="bg1"/>
              </a:solidFill>
              <a:cs typeface="Calibri" panose="020F0502020204030204" pitchFamily="34" charset="0"/>
            </a:endParaRPr>
          </a:p>
        </p:txBody>
      </p:sp>
      <p:sp>
        <p:nvSpPr>
          <p:cNvPr id="133" name="Rounded Rectangle 132">
            <a:extLst>
              <a:ext uri="{FF2B5EF4-FFF2-40B4-BE49-F238E27FC236}">
                <a16:creationId xmlns:a16="http://schemas.microsoft.com/office/drawing/2014/main" id="{1840FC65-E957-3943-BD76-A9B310A2446F}"/>
              </a:ext>
            </a:extLst>
          </p:cNvPr>
          <p:cNvSpPr/>
          <p:nvPr/>
        </p:nvSpPr>
        <p:spPr>
          <a:xfrm>
            <a:off x="5665342" y="4426558"/>
            <a:ext cx="1871661" cy="1060073"/>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cs typeface="Calibri" panose="020F0502020204030204" pitchFamily="34" charset="0"/>
              </a:rPr>
              <a:t>Los  recolectores no pueden recoger y clasificar los residuos de manera eficiente o satisfacer las grandes demandas</a:t>
            </a:r>
          </a:p>
        </p:txBody>
      </p:sp>
      <p:cxnSp>
        <p:nvCxnSpPr>
          <p:cNvPr id="159" name="Straight Connector 158">
            <a:extLst>
              <a:ext uri="{FF2B5EF4-FFF2-40B4-BE49-F238E27FC236}">
                <a16:creationId xmlns:a16="http://schemas.microsoft.com/office/drawing/2014/main"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id="{090953FD-C1E1-474A-9EF4-E2DA0B1945A5}"/>
              </a:ext>
            </a:extLst>
          </p:cNvPr>
          <p:cNvSpPr/>
          <p:nvPr/>
        </p:nvSpPr>
        <p:spPr>
          <a:xfrm>
            <a:off x="8619928" y="5757235"/>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No </a:t>
            </a:r>
            <a:r>
              <a:rPr lang="en-US" sz="1200" b="1" dirty="0" err="1">
                <a:solidFill>
                  <a:schemeClr val="bg1"/>
                </a:solidFill>
                <a:cs typeface="Calibri" panose="020F0502020204030204" pitchFamily="34" charset="0"/>
              </a:rPr>
              <a:t>existe</a:t>
            </a:r>
            <a:r>
              <a:rPr lang="en-US" sz="1200" b="1" dirty="0">
                <a:solidFill>
                  <a:schemeClr val="bg1"/>
                </a:solidFill>
                <a:cs typeface="Calibri" panose="020F0502020204030204" pitchFamily="34" charset="0"/>
              </a:rPr>
              <a:t> un </a:t>
            </a:r>
            <a:r>
              <a:rPr lang="en-US" sz="1200" b="1" dirty="0" err="1">
                <a:solidFill>
                  <a:schemeClr val="bg1"/>
                </a:solidFill>
                <a:cs typeface="Calibri" panose="020F0502020204030204" pitchFamily="34" charset="0"/>
              </a:rPr>
              <a:t>departamento</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oficial</a:t>
            </a:r>
            <a:r>
              <a:rPr lang="en-US" sz="1200" b="1" dirty="0">
                <a:solidFill>
                  <a:schemeClr val="bg1"/>
                </a:solidFill>
                <a:cs typeface="Calibri" panose="020F0502020204030204" pitchFamily="34" charset="0"/>
              </a:rPr>
              <a:t> de </a:t>
            </a:r>
            <a:r>
              <a:rPr lang="en-US" sz="1200" b="1" dirty="0" err="1">
                <a:solidFill>
                  <a:schemeClr val="bg1"/>
                </a:solidFill>
                <a:cs typeface="Calibri" panose="020F0502020204030204" pitchFamily="34" charset="0"/>
              </a:rPr>
              <a:t>reciclaje</a:t>
            </a:r>
            <a:endParaRPr lang="en-US" sz="1200" b="1" dirty="0">
              <a:solidFill>
                <a:schemeClr val="bg1"/>
              </a:solidFill>
              <a:cs typeface="Calibri" panose="020F0502020204030204" pitchFamily="34" charset="0"/>
            </a:endParaRPr>
          </a:p>
        </p:txBody>
      </p:sp>
      <p:sp>
        <p:nvSpPr>
          <p:cNvPr id="131" name="Rounded Rectangle 130">
            <a:extLst>
              <a:ext uri="{FF2B5EF4-FFF2-40B4-BE49-F238E27FC236}">
                <a16:creationId xmlns:a16="http://schemas.microsoft.com/office/drawing/2014/main" id="{D9DB8EA0-DD8E-034E-8116-27B137630E47}"/>
              </a:ext>
            </a:extLst>
          </p:cNvPr>
          <p:cNvSpPr/>
          <p:nvPr/>
        </p:nvSpPr>
        <p:spPr>
          <a:xfrm>
            <a:off x="10498713" y="573973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No se </a:t>
            </a:r>
            <a:r>
              <a:rPr lang="en-US" sz="1200" b="1" dirty="0" err="1">
                <a:solidFill>
                  <a:schemeClr val="bg1"/>
                </a:solidFill>
                <a:cs typeface="Calibri" panose="020F0502020204030204" pitchFamily="34" charset="0"/>
              </a:rPr>
              <a:t>cuenta</a:t>
            </a:r>
            <a:r>
              <a:rPr lang="en-US" sz="1200" b="1" dirty="0">
                <a:solidFill>
                  <a:schemeClr val="bg1"/>
                </a:solidFill>
                <a:cs typeface="Calibri" panose="020F0502020204030204" pitchFamily="34" charset="0"/>
              </a:rPr>
              <a:t> con </a:t>
            </a:r>
            <a:r>
              <a:rPr lang="en-US" sz="1200" b="1" dirty="0" err="1">
                <a:solidFill>
                  <a:schemeClr val="bg1"/>
                </a:solidFill>
                <a:cs typeface="Calibri" panose="020F0502020204030204" pitchFamily="34" charset="0"/>
              </a:rPr>
              <a:t>infraestructura</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moderna</a:t>
            </a:r>
            <a:r>
              <a:rPr lang="en-US" sz="1200" b="1" dirty="0">
                <a:solidFill>
                  <a:schemeClr val="bg1"/>
                </a:solidFill>
                <a:cs typeface="Calibri" panose="020F0502020204030204" pitchFamily="34" charset="0"/>
              </a:rPr>
              <a:t> para </a:t>
            </a:r>
            <a:r>
              <a:rPr lang="en-US" sz="1200" b="1" dirty="0" err="1">
                <a:solidFill>
                  <a:schemeClr val="bg1"/>
                </a:solidFill>
                <a:cs typeface="Calibri" panose="020F0502020204030204" pitchFamily="34" charset="0"/>
              </a:rPr>
              <a:t>reciclar</a:t>
            </a:r>
            <a:endParaRPr lang="en-US" sz="1200" b="1" dirty="0">
              <a:solidFill>
                <a:schemeClr val="bg1"/>
              </a:solidFill>
              <a:cs typeface="Calibri" panose="020F0502020204030204" pitchFamily="34" charset="0"/>
            </a:endParaRPr>
          </a:p>
        </p:txBody>
      </p:sp>
      <p:sp>
        <p:nvSpPr>
          <p:cNvPr id="134" name="Rounded Rectangle 133">
            <a:extLst>
              <a:ext uri="{FF2B5EF4-FFF2-40B4-BE49-F238E27FC236}">
                <a16:creationId xmlns:a16="http://schemas.microsoft.com/office/drawing/2014/main"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El </a:t>
            </a:r>
            <a:r>
              <a:rPr lang="en-US" sz="1200" b="1" dirty="0" err="1">
                <a:solidFill>
                  <a:schemeClr val="bg1"/>
                </a:solidFill>
                <a:cs typeface="Calibri" panose="020F0502020204030204" pitchFamily="34" charset="0"/>
              </a:rPr>
              <a:t>gobierno</a:t>
            </a:r>
            <a:r>
              <a:rPr lang="en-US" sz="1200" b="1" dirty="0">
                <a:solidFill>
                  <a:schemeClr val="bg1"/>
                </a:solidFill>
                <a:cs typeface="Calibri" panose="020F0502020204030204" pitchFamily="34" charset="0"/>
              </a:rPr>
              <a:t> no </a:t>
            </a:r>
            <a:r>
              <a:rPr lang="en-US" sz="1200" b="1" dirty="0" err="1">
                <a:solidFill>
                  <a:schemeClr val="bg1"/>
                </a:solidFill>
                <a:cs typeface="Calibri" panose="020F0502020204030204" pitchFamily="34" charset="0"/>
              </a:rPr>
              <a:t>otorga</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fondos</a:t>
            </a:r>
            <a:r>
              <a:rPr lang="en-US" sz="1200" b="1" dirty="0">
                <a:solidFill>
                  <a:schemeClr val="bg1"/>
                </a:solidFill>
                <a:cs typeface="Calibri" panose="020F0502020204030204" pitchFamily="34" charset="0"/>
              </a:rPr>
              <a:t> para </a:t>
            </a:r>
            <a:r>
              <a:rPr lang="en-US" sz="1200" b="1" dirty="0" err="1">
                <a:solidFill>
                  <a:schemeClr val="bg1"/>
                </a:solidFill>
                <a:cs typeface="Calibri" panose="020F0502020204030204" pitchFamily="34" charset="0"/>
              </a:rPr>
              <a:t>el</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reciclaje</a:t>
            </a:r>
            <a:endParaRPr lang="en-US" sz="1200" b="1" dirty="0">
              <a:solidFill>
                <a:schemeClr val="bg1"/>
              </a:solidFill>
              <a:cs typeface="Calibri" panose="020F0502020204030204" pitchFamily="34" charset="0"/>
            </a:endParaRPr>
          </a:p>
        </p:txBody>
      </p:sp>
      <p:sp>
        <p:nvSpPr>
          <p:cNvPr id="50" name="Rectangle 49">
            <a:extLst>
              <a:ext uri="{FF2B5EF4-FFF2-40B4-BE49-F238E27FC236}">
                <a16:creationId xmlns:a16="http://schemas.microsoft.com/office/drawing/2014/main" id="{F7CB1ED8-4A51-DA5B-1A2E-DFB76E0EAE9E}"/>
              </a:ext>
            </a:extLst>
          </p:cNvPr>
          <p:cNvSpPr/>
          <p:nvPr/>
        </p:nvSpPr>
        <p:spPr>
          <a:xfrm>
            <a:off x="978318" y="4338125"/>
            <a:ext cx="11089952" cy="23386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976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65" name="Rounded Rectangle 64">
            <a:extLst>
              <a:ext uri="{FF2B5EF4-FFF2-40B4-BE49-F238E27FC236}">
                <a16:creationId xmlns:a16="http://schemas.microsoft.com/office/drawing/2014/main" id="{F307F5C4-1AFB-F043-A784-9089859F07C9}"/>
              </a:ext>
            </a:extLst>
          </p:cNvPr>
          <p:cNvSpPr/>
          <p:nvPr/>
        </p:nvSpPr>
        <p:spPr>
          <a:xfrm>
            <a:off x="1100114"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rPr>
              <a:t>Animales</a:t>
            </a:r>
            <a:r>
              <a:rPr lang="en-US" sz="1200" b="1" dirty="0">
                <a:solidFill>
                  <a:schemeClr val="bg1"/>
                </a:solidFill>
              </a:rPr>
              <a:t> </a:t>
            </a:r>
            <a:r>
              <a:rPr lang="en-US" sz="1200" b="1" dirty="0" err="1">
                <a:solidFill>
                  <a:schemeClr val="bg1"/>
                </a:solidFill>
              </a:rPr>
              <a:t>dañados</a:t>
            </a:r>
            <a:endParaRPr lang="en-US" sz="1200" b="1" dirty="0">
              <a:solidFill>
                <a:schemeClr val="bg1"/>
              </a:solidFill>
            </a:endParaRPr>
          </a:p>
        </p:txBody>
      </p:sp>
      <p:sp>
        <p:nvSpPr>
          <p:cNvPr id="95" name="Left Brace 94">
            <a:extLst>
              <a:ext uri="{FF2B5EF4-FFF2-40B4-BE49-F238E27FC236}">
                <a16:creationId xmlns:a16="http://schemas.microsoft.com/office/drawing/2014/main"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Left Brace 95">
            <a:extLst>
              <a:ext uri="{FF2B5EF4-FFF2-40B4-BE49-F238E27FC236}">
                <a16:creationId xmlns:a16="http://schemas.microsoft.com/office/drawing/2014/main"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Rounded Rectangle 96">
            <a:extLst>
              <a:ext uri="{FF2B5EF4-FFF2-40B4-BE49-F238E27FC236}">
                <a16:creationId xmlns:a16="http://schemas.microsoft.com/office/drawing/2014/main"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Efect</a:t>
            </a:r>
            <a:r>
              <a:rPr lang="en-US" b="1" dirty="0">
                <a:latin typeface="Calibri" panose="020F0502020204030204" pitchFamily="34" charset="0"/>
                <a:cs typeface="Calibri" panose="020F0502020204030204" pitchFamily="34" charset="0"/>
              </a:rPr>
              <a:t>o</a:t>
            </a:r>
            <a:r>
              <a:rPr lang="en-TH" b="1" dirty="0">
                <a:latin typeface="Calibri" panose="020F0502020204030204" pitchFamily="34" charset="0"/>
                <a:cs typeface="Calibri" panose="020F0502020204030204" pitchFamily="34" charset="0"/>
              </a:rPr>
              <a:t>s</a:t>
            </a:r>
          </a:p>
        </p:txBody>
      </p:sp>
      <p:sp>
        <p:nvSpPr>
          <p:cNvPr id="98" name="Rounded Rectangle 97">
            <a:extLst>
              <a:ext uri="{FF2B5EF4-FFF2-40B4-BE49-F238E27FC236}">
                <a16:creationId xmlns:a16="http://schemas.microsoft.com/office/drawing/2014/main"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Caus</a:t>
            </a:r>
            <a:r>
              <a:rPr lang="en-US" b="1" dirty="0">
                <a:latin typeface="Calibri" panose="020F0502020204030204" pitchFamily="34" charset="0"/>
                <a:cs typeface="Calibri" panose="020F0502020204030204" pitchFamily="34" charset="0"/>
              </a:rPr>
              <a:t>a</a:t>
            </a:r>
            <a:r>
              <a:rPr lang="en-TH" b="1" dirty="0">
                <a:latin typeface="Calibri" panose="020F0502020204030204" pitchFamily="34" charset="0"/>
                <a:cs typeface="Calibri" panose="020F0502020204030204" pitchFamily="34" charset="0"/>
              </a:rPr>
              <a:t>s</a:t>
            </a:r>
          </a:p>
        </p:txBody>
      </p:sp>
      <p:sp>
        <p:nvSpPr>
          <p:cNvPr id="99" name="Rounded Rectangle 98">
            <a:extLst>
              <a:ext uri="{FF2B5EF4-FFF2-40B4-BE49-F238E27FC236}">
                <a16:creationId xmlns:a16="http://schemas.microsoft.com/office/drawing/2014/main" id="{DC7B21D1-65EA-294C-B49D-6391F40190E9}"/>
              </a:ext>
            </a:extLst>
          </p:cNvPr>
          <p:cNvSpPr/>
          <p:nvPr/>
        </p:nvSpPr>
        <p:spPr>
          <a:xfrm>
            <a:off x="2981236"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cs typeface="Calibri" panose="020F0502020204030204" pitchFamily="34" charset="0"/>
              </a:rPr>
              <a:t>Amenazas</a:t>
            </a:r>
            <a:r>
              <a:rPr lang="en-US" sz="1200" b="1" dirty="0">
                <a:solidFill>
                  <a:schemeClr val="bg1"/>
                </a:solidFill>
                <a:cs typeface="Calibri" panose="020F0502020204030204" pitchFamily="34" charset="0"/>
              </a:rPr>
              <a:t> al </a:t>
            </a:r>
            <a:r>
              <a:rPr lang="en-US" sz="1200" b="1" dirty="0" err="1">
                <a:solidFill>
                  <a:schemeClr val="bg1"/>
                </a:solidFill>
                <a:cs typeface="Calibri" panose="020F0502020204030204" pitchFamily="34" charset="0"/>
              </a:rPr>
              <a:t>ecosistema</a:t>
            </a:r>
            <a:endParaRPr lang="en-US" sz="1200" b="1" dirty="0">
              <a:solidFill>
                <a:schemeClr val="bg1"/>
              </a:solidFill>
              <a:cs typeface="Calibri" panose="020F0502020204030204" pitchFamily="34" charset="0"/>
            </a:endParaRPr>
          </a:p>
        </p:txBody>
      </p:sp>
      <p:sp>
        <p:nvSpPr>
          <p:cNvPr id="100" name="Rounded Rectangle 99">
            <a:extLst>
              <a:ext uri="{FF2B5EF4-FFF2-40B4-BE49-F238E27FC236}">
                <a16:creationId xmlns:a16="http://schemas.microsoft.com/office/drawing/2014/main" id="{0BA09738-3344-D940-81F9-178114C86070}"/>
              </a:ext>
            </a:extLst>
          </p:cNvPr>
          <p:cNvSpPr/>
          <p:nvPr/>
        </p:nvSpPr>
        <p:spPr>
          <a:xfrm>
            <a:off x="4862358"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cs typeface="Calibri" panose="020F0502020204030204" pitchFamily="34" charset="0"/>
              </a:rPr>
              <a:t>Impactos</a:t>
            </a:r>
            <a:r>
              <a:rPr lang="en-US" sz="1200" b="1" dirty="0">
                <a:solidFill>
                  <a:schemeClr val="bg1"/>
                </a:solidFill>
                <a:cs typeface="Calibri" panose="020F0502020204030204" pitchFamily="34" charset="0"/>
              </a:rPr>
              <a:t> en </a:t>
            </a:r>
            <a:r>
              <a:rPr lang="en-US" sz="1200" b="1" dirty="0" err="1">
                <a:solidFill>
                  <a:schemeClr val="bg1"/>
                </a:solidFill>
                <a:cs typeface="Calibri" panose="020F0502020204030204" pitchFamily="34" charset="0"/>
              </a:rPr>
              <a:t>el</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cambio</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climático</a:t>
            </a:r>
            <a:endParaRPr lang="en-US" sz="1200" b="1" dirty="0">
              <a:solidFill>
                <a:schemeClr val="bg1"/>
              </a:solidFill>
              <a:cs typeface="Calibri" panose="020F0502020204030204" pitchFamily="34" charset="0"/>
            </a:endParaRPr>
          </a:p>
        </p:txBody>
      </p:sp>
      <p:sp>
        <p:nvSpPr>
          <p:cNvPr id="101" name="Rounded Rectangle 100">
            <a:extLst>
              <a:ext uri="{FF2B5EF4-FFF2-40B4-BE49-F238E27FC236}">
                <a16:creationId xmlns:a16="http://schemas.microsoft.com/office/drawing/2014/main" id="{A3DC132E-520C-184F-83ED-9EC3C86B28B7}"/>
              </a:ext>
            </a:extLst>
          </p:cNvPr>
          <p:cNvSpPr/>
          <p:nvPr/>
        </p:nvSpPr>
        <p:spPr>
          <a:xfrm>
            <a:off x="6741143"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cs typeface="Calibri" panose="020F0502020204030204" pitchFamily="34" charset="0"/>
              </a:rPr>
              <a:t>Impacto</a:t>
            </a:r>
            <a:r>
              <a:rPr lang="en-US" sz="1200" b="1" dirty="0">
                <a:solidFill>
                  <a:schemeClr val="bg1"/>
                </a:solidFill>
                <a:cs typeface="Calibri" panose="020F0502020204030204" pitchFamily="34" charset="0"/>
              </a:rPr>
              <a:t> en </a:t>
            </a:r>
            <a:r>
              <a:rPr lang="en-US" sz="1200" b="1" dirty="0" err="1">
                <a:solidFill>
                  <a:schemeClr val="bg1"/>
                </a:solidFill>
                <a:cs typeface="Calibri" panose="020F0502020204030204" pitchFamily="34" charset="0"/>
              </a:rPr>
              <a:t>el</a:t>
            </a:r>
            <a:r>
              <a:rPr lang="en-US" sz="1200" b="1" dirty="0">
                <a:solidFill>
                  <a:schemeClr val="bg1"/>
                </a:solidFill>
                <a:cs typeface="Calibri" panose="020F0502020204030204" pitchFamily="34" charset="0"/>
              </a:rPr>
              <a:t> turismo y </a:t>
            </a:r>
            <a:r>
              <a:rPr lang="en-US" sz="1200" b="1" dirty="0" err="1">
                <a:solidFill>
                  <a:schemeClr val="bg1"/>
                </a:solidFill>
                <a:cs typeface="Calibri" panose="020F0502020204030204" pitchFamily="34" charset="0"/>
              </a:rPr>
              <a:t>economías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costeras</a:t>
            </a:r>
            <a:endParaRPr lang="en-US" sz="1200" b="1" dirty="0">
              <a:solidFill>
                <a:schemeClr val="bg1"/>
              </a:solidFill>
              <a:cs typeface="Calibri" panose="020F0502020204030204" pitchFamily="34" charset="0"/>
            </a:endParaRPr>
          </a:p>
        </p:txBody>
      </p:sp>
      <p:sp>
        <p:nvSpPr>
          <p:cNvPr id="104" name="Rounded Rectangle 103">
            <a:extLst>
              <a:ext uri="{FF2B5EF4-FFF2-40B4-BE49-F238E27FC236}">
                <a16:creationId xmlns:a16="http://schemas.microsoft.com/office/drawing/2014/main" id="{5265D780-0387-AC48-8AEF-9F83C9470A5B}"/>
              </a:ext>
            </a:extLst>
          </p:cNvPr>
          <p:cNvSpPr/>
          <p:nvPr/>
        </p:nvSpPr>
        <p:spPr>
          <a:xfrm>
            <a:off x="1846591"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cs typeface="Calibri" panose="020F0502020204030204" pitchFamily="34" charset="0"/>
              </a:rPr>
              <a:t>Ingestión, asfixia y enredo de cientos de especies terrestres y marinas</a:t>
            </a:r>
            <a:endParaRPr lang="en-US" sz="1200" b="1" dirty="0">
              <a:solidFill>
                <a:schemeClr val="bg1"/>
              </a:solidFill>
              <a:cs typeface="Calibri" panose="020F0502020204030204" pitchFamily="34" charset="0"/>
            </a:endParaRPr>
          </a:p>
        </p:txBody>
      </p:sp>
      <p:sp>
        <p:nvSpPr>
          <p:cNvPr id="137" name="Google Shape;242;p7">
            <a:extLst>
              <a:ext uri="{FF2B5EF4-FFF2-40B4-BE49-F238E27FC236}">
                <a16:creationId xmlns:a16="http://schemas.microsoft.com/office/drawing/2014/main"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err="1">
                <a:solidFill>
                  <a:srgbClr val="29C7F7"/>
                </a:solidFill>
                <a:latin typeface="Calibri"/>
                <a:ea typeface="Calibri"/>
                <a:cs typeface="Calibri"/>
                <a:sym typeface="Calibri"/>
              </a:rPr>
              <a:t>Problema</a:t>
            </a:r>
            <a:endParaRPr sz="900" dirty="0">
              <a:solidFill>
                <a:srgbClr val="29C7F7"/>
              </a:solidFill>
            </a:endParaRPr>
          </a:p>
        </p:txBody>
      </p:sp>
      <p:cxnSp>
        <p:nvCxnSpPr>
          <p:cNvPr id="33" name="Straight Connector 32">
            <a:extLst>
              <a:ext uri="{FF2B5EF4-FFF2-40B4-BE49-F238E27FC236}">
                <a16:creationId xmlns:a16="http://schemas.microsoft.com/office/drawing/2014/main"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6294CB5C-F5E1-4849-B499-2B9095EFFF75}"/>
              </a:ext>
            </a:extLst>
          </p:cNvPr>
          <p:cNvSpPr/>
          <p:nvPr/>
        </p:nvSpPr>
        <p:spPr>
          <a:xfrm>
            <a:off x="8619928"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Ingesta de </a:t>
            </a:r>
            <a:r>
              <a:rPr lang="en-US" sz="1200" b="1" dirty="0" err="1">
                <a:solidFill>
                  <a:schemeClr val="bg1"/>
                </a:solidFill>
                <a:cs typeface="Calibri" panose="020F0502020204030204" pitchFamily="34" charset="0"/>
              </a:rPr>
              <a:t>residuos</a:t>
            </a:r>
            <a:r>
              <a:rPr lang="en-US" sz="1200" b="1" dirty="0">
                <a:solidFill>
                  <a:schemeClr val="bg1"/>
                </a:solidFill>
                <a:cs typeface="Calibri" panose="020F0502020204030204" pitchFamily="34" charset="0"/>
              </a:rPr>
              <a:t> por </a:t>
            </a:r>
            <a:r>
              <a:rPr lang="en-US" sz="1200" b="1" dirty="0" err="1">
                <a:solidFill>
                  <a:schemeClr val="bg1"/>
                </a:solidFill>
                <a:cs typeface="Calibri" panose="020F0502020204030204" pitchFamily="34" charset="0"/>
              </a:rPr>
              <a:t>parte</a:t>
            </a:r>
            <a:r>
              <a:rPr lang="en-US" sz="1200" b="1" dirty="0">
                <a:solidFill>
                  <a:schemeClr val="bg1"/>
                </a:solidFill>
                <a:cs typeface="Calibri" panose="020F0502020204030204" pitchFamily="34" charset="0"/>
              </a:rPr>
              <a:t> de </a:t>
            </a:r>
            <a:r>
              <a:rPr lang="en-US" sz="1200" b="1" dirty="0" err="1">
                <a:solidFill>
                  <a:schemeClr val="bg1"/>
                </a:solidFill>
                <a:cs typeface="Calibri" panose="020F0502020204030204" pitchFamily="34" charset="0"/>
              </a:rPr>
              <a:t>los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humanos</a:t>
            </a:r>
            <a:endParaRPr lang="en-US" sz="1200" b="1" dirty="0">
              <a:solidFill>
                <a:schemeClr val="bg1"/>
              </a:solidFill>
              <a:cs typeface="Calibri" panose="020F0502020204030204" pitchFamily="34" charset="0"/>
            </a:endParaRPr>
          </a:p>
        </p:txBody>
      </p:sp>
      <p:sp>
        <p:nvSpPr>
          <p:cNvPr id="103" name="Rounded Rectangle 102">
            <a:extLst>
              <a:ext uri="{FF2B5EF4-FFF2-40B4-BE49-F238E27FC236}">
                <a16:creationId xmlns:a16="http://schemas.microsoft.com/office/drawing/2014/main"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a:solidFill>
                  <a:schemeClr val="bg1"/>
                </a:solidFill>
                <a:latin typeface="Calibri" panose="020F0502020204030204" pitchFamily="34" charset="0"/>
                <a:cs typeface="Calibri" panose="020F0502020204030204" pitchFamily="34" charset="0"/>
              </a:rPr>
              <a:t>Efectos secundarios desconocidos del consumo humano de residuos</a:t>
            </a:r>
            <a:endParaRPr lang="en-US" sz="1200" b="1" dirty="0">
              <a:solidFill>
                <a:schemeClr val="bg1"/>
              </a:solidFill>
              <a:latin typeface="Calibri" panose="020F0502020204030204" pitchFamily="34" charset="0"/>
              <a:cs typeface="Calibri" panose="020F0502020204030204" pitchFamily="34" charset="0"/>
            </a:endParaRPr>
          </a:p>
        </p:txBody>
      </p:sp>
      <p:sp>
        <p:nvSpPr>
          <p:cNvPr id="107" name="Rounded Rectangle 106">
            <a:extLst>
              <a:ext uri="{FF2B5EF4-FFF2-40B4-BE49-F238E27FC236}">
                <a16:creationId xmlns:a16="http://schemas.microsoft.com/office/drawing/2014/main"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Waste enters our food chain</a:t>
            </a:r>
          </a:p>
        </p:txBody>
      </p:sp>
      <p:cxnSp>
        <p:nvCxnSpPr>
          <p:cNvPr id="145" name="Straight Connector 144">
            <a:extLst>
              <a:ext uri="{FF2B5EF4-FFF2-40B4-BE49-F238E27FC236}">
                <a16:creationId xmlns:a16="http://schemas.microsoft.com/office/drawing/2014/main" id="{DAAAEC0F-4486-C04F-A82E-510EB8021882}"/>
              </a:ext>
            </a:extLst>
          </p:cNvPr>
          <p:cNvCxnSpPr/>
          <p:nvPr/>
        </p:nvCxnSpPr>
        <p:spPr>
          <a:xfrm>
            <a:off x="5866567"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7E87D10-6A43-C745-B54E-06313FCC73D9}"/>
              </a:ext>
            </a:extLst>
          </p:cNvPr>
          <p:cNvCxnSpPr>
            <a:cxnSpLocks/>
          </p:cNvCxnSpPr>
          <p:nvPr/>
        </p:nvCxnSpPr>
        <p:spPr>
          <a:xfrm>
            <a:off x="6563058" y="3075764"/>
            <a:ext cx="0" cy="150779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412DC498-1DBD-6B4B-8EE6-9C5BF7525D5A}"/>
              </a:ext>
            </a:extLst>
          </p:cNvPr>
          <p:cNvSpPr/>
          <p:nvPr/>
        </p:nvSpPr>
        <p:spPr>
          <a:xfrm>
            <a:off x="5608835"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cs typeface="Calibri" panose="020F0502020204030204" pitchFamily="34" charset="0"/>
              </a:rPr>
              <a:t>Aumenta</a:t>
            </a:r>
            <a:r>
              <a:rPr lang="en-US" sz="1200" b="1" dirty="0">
                <a:solidFill>
                  <a:schemeClr val="bg1"/>
                </a:solidFill>
                <a:cs typeface="Calibri" panose="020F0502020204030204" pitchFamily="34" charset="0"/>
              </a:rPr>
              <a:t> la </a:t>
            </a:r>
            <a:r>
              <a:rPr lang="en-US" sz="1200" b="1" dirty="0" err="1">
                <a:solidFill>
                  <a:schemeClr val="bg1"/>
                </a:solidFill>
                <a:cs typeface="Calibri" panose="020F0502020204030204" pitchFamily="34" charset="0"/>
              </a:rPr>
              <a:t>fuga</a:t>
            </a:r>
            <a:r>
              <a:rPr lang="en-US" sz="1200" b="1" dirty="0">
                <a:solidFill>
                  <a:schemeClr val="bg1"/>
                </a:solidFill>
                <a:cs typeface="Calibri" panose="020F0502020204030204" pitchFamily="34" charset="0"/>
              </a:rPr>
              <a:t> de </a:t>
            </a:r>
            <a:r>
              <a:rPr lang="en-US" sz="1200" b="1" dirty="0" err="1">
                <a:solidFill>
                  <a:schemeClr val="bg1"/>
                </a:solidFill>
                <a:cs typeface="Calibri" panose="020F0502020204030204" pitchFamily="34" charset="0"/>
              </a:rPr>
              <a:t>residuos</a:t>
            </a:r>
            <a:r>
              <a:rPr lang="en-US" sz="1200" b="1" dirty="0">
                <a:solidFill>
                  <a:schemeClr val="bg1"/>
                </a:solidFill>
                <a:cs typeface="Calibri" panose="020F0502020204030204" pitchFamily="34" charset="0"/>
              </a:rPr>
              <a:t> al </a:t>
            </a:r>
            <a:r>
              <a:rPr lang="en-US" sz="1200" b="1" dirty="0" err="1">
                <a:solidFill>
                  <a:schemeClr val="bg1"/>
                </a:solidFill>
                <a:cs typeface="Calibri" panose="020F0502020204030204" pitchFamily="34" charset="0"/>
              </a:rPr>
              <a:t>ambiente</a:t>
            </a:r>
            <a:endParaRPr lang="en-US" sz="1200" b="1" dirty="0">
              <a:solidFill>
                <a:schemeClr val="bg1"/>
              </a:solidFill>
              <a:cs typeface="Calibri" panose="020F0502020204030204" pitchFamily="34" charset="0"/>
            </a:endParaRPr>
          </a:p>
        </p:txBody>
      </p:sp>
      <p:sp>
        <p:nvSpPr>
          <p:cNvPr id="135" name="Rounded Rectangle 134">
            <a:extLst>
              <a:ext uri="{FF2B5EF4-FFF2-40B4-BE49-F238E27FC236}">
                <a16:creationId xmlns:a16="http://schemas.microsoft.com/office/drawing/2014/main" id="{B42DAE2A-6760-434E-B04B-3882BE3BCD23}"/>
              </a:ext>
            </a:extLst>
          </p:cNvPr>
          <p:cNvSpPr/>
          <p:nvPr/>
        </p:nvSpPr>
        <p:spPr>
          <a:xfrm>
            <a:off x="5615959"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Tasa de </a:t>
            </a:r>
            <a:r>
              <a:rPr lang="en-US" sz="1600" b="1" dirty="0" err="1">
                <a:solidFill>
                  <a:schemeClr val="bg1"/>
                </a:solidFill>
                <a:latin typeface="Calibri" panose="020F0502020204030204" pitchFamily="34" charset="0"/>
                <a:cs typeface="Calibri" panose="020F0502020204030204" pitchFamily="34" charset="0"/>
              </a:rPr>
              <a:t>reciclaje</a:t>
            </a:r>
            <a:r>
              <a:rPr lang="en-US" sz="1600" b="1" dirty="0">
                <a:solidFill>
                  <a:schemeClr val="bg1"/>
                </a:solidFill>
                <a:latin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cs typeface="Calibri" panose="020F0502020204030204" pitchFamily="34" charset="0"/>
              </a:rPr>
              <a:t>baja</a:t>
            </a:r>
            <a:r>
              <a:rPr lang="en-US" sz="1600" b="1" dirty="0">
                <a:solidFill>
                  <a:schemeClr val="bg1"/>
                </a:solidFill>
                <a:latin typeface="Calibri" panose="020F0502020204030204" pitchFamily="34" charset="0"/>
                <a:cs typeface="Calibri" panose="020F0502020204030204" pitchFamily="34" charset="0"/>
              </a:rPr>
              <a:t> </a:t>
            </a:r>
          </a:p>
        </p:txBody>
      </p:sp>
      <p:cxnSp>
        <p:nvCxnSpPr>
          <p:cNvPr id="150" name="Straight Connector 149">
            <a:extLst>
              <a:ext uri="{FF2B5EF4-FFF2-40B4-BE49-F238E27FC236}">
                <a16:creationId xmlns:a16="http://schemas.microsoft.com/office/drawing/2014/main" id="{C5E4B700-E842-BB43-B796-89D518D4A094}"/>
              </a:ext>
            </a:extLst>
          </p:cNvPr>
          <p:cNvCxnSpPr>
            <a:stCxn id="135" idx="1"/>
          </p:cNvCxnSpPr>
          <p:nvPr/>
        </p:nvCxnSpPr>
        <p:spPr>
          <a:xfrm flipH="1" flipV="1">
            <a:off x="2766951"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id="{FB64545C-9124-8D44-B1EA-3370DDF5B510}"/>
              </a:ext>
            </a:extLst>
          </p:cNvPr>
          <p:cNvSpPr/>
          <p:nvPr/>
        </p:nvSpPr>
        <p:spPr>
          <a:xfrm>
            <a:off x="1100114"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cs typeface="Calibri" panose="020F0502020204030204" pitchFamily="34" charset="0"/>
              </a:rPr>
              <a:t>La gente no separa correctamente los residuos en casa</a:t>
            </a:r>
            <a:endParaRPr lang="en-US" sz="1200" b="1" dirty="0">
              <a:solidFill>
                <a:schemeClr val="bg1"/>
              </a:solidFill>
              <a:cs typeface="Calibri" panose="020F0502020204030204" pitchFamily="34" charset="0"/>
            </a:endParaRPr>
          </a:p>
        </p:txBody>
      </p:sp>
      <p:sp>
        <p:nvSpPr>
          <p:cNvPr id="127" name="Rounded Rectangle 126">
            <a:extLst>
              <a:ext uri="{FF2B5EF4-FFF2-40B4-BE49-F238E27FC236}">
                <a16:creationId xmlns:a16="http://schemas.microsoft.com/office/drawing/2014/main" id="{E12791BA-E237-D74F-9E13-2886D92A312D}"/>
              </a:ext>
            </a:extLst>
          </p:cNvPr>
          <p:cNvSpPr/>
          <p:nvPr/>
        </p:nvSpPr>
        <p:spPr>
          <a:xfrm>
            <a:off x="2981236"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La </a:t>
            </a:r>
            <a:r>
              <a:rPr lang="en-US" sz="1200" b="1" dirty="0" err="1">
                <a:solidFill>
                  <a:schemeClr val="bg1"/>
                </a:solidFill>
                <a:cs typeface="Calibri" panose="020F0502020204030204" pitchFamily="34" charset="0"/>
              </a:rPr>
              <a:t>comunidad</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carece</a:t>
            </a:r>
            <a:r>
              <a:rPr lang="en-US" sz="1200" b="1" dirty="0">
                <a:solidFill>
                  <a:schemeClr val="bg1"/>
                </a:solidFill>
                <a:cs typeface="Calibri" panose="020F0502020204030204" pitchFamily="34" charset="0"/>
              </a:rPr>
              <a:t> de cestas de </a:t>
            </a:r>
            <a:r>
              <a:rPr lang="en-US" sz="1200" b="1" dirty="0" err="1">
                <a:solidFill>
                  <a:schemeClr val="bg1"/>
                </a:solidFill>
                <a:cs typeface="Calibri" panose="020F0502020204030204" pitchFamily="34" charset="0"/>
              </a:rPr>
              <a:t>reciclaje</a:t>
            </a:r>
            <a:endParaRPr lang="en-US" sz="1200" b="1" dirty="0">
              <a:solidFill>
                <a:schemeClr val="bg1"/>
              </a:solidFill>
              <a:cs typeface="Calibri" panose="020F0502020204030204" pitchFamily="34" charset="0"/>
            </a:endParaRPr>
          </a:p>
        </p:txBody>
      </p:sp>
      <p:sp>
        <p:nvSpPr>
          <p:cNvPr id="132" name="Rounded Rectangle 131">
            <a:extLst>
              <a:ext uri="{FF2B5EF4-FFF2-40B4-BE49-F238E27FC236}">
                <a16:creationId xmlns:a16="http://schemas.microsoft.com/office/drawing/2014/main" id="{B1549935-74C3-774D-946E-44A587B46DA2}"/>
              </a:ext>
            </a:extLst>
          </p:cNvPr>
          <p:cNvSpPr/>
          <p:nvPr/>
        </p:nvSpPr>
        <p:spPr>
          <a:xfrm>
            <a:off x="1846591"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Mala gestion de </a:t>
            </a:r>
            <a:r>
              <a:rPr lang="en-US" sz="1200" b="1" dirty="0" err="1">
                <a:solidFill>
                  <a:schemeClr val="bg1"/>
                </a:solidFill>
                <a:cs typeface="Calibri" panose="020F0502020204030204" pitchFamily="34" charset="0"/>
              </a:rPr>
              <a:t>los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residuos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desde</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el</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orígen</a:t>
            </a:r>
            <a:endParaRPr lang="en-US" sz="1200" b="1" dirty="0">
              <a:solidFill>
                <a:schemeClr val="bg1"/>
              </a:solidFill>
              <a:cs typeface="Calibri" panose="020F0502020204030204" pitchFamily="34" charset="0"/>
            </a:endParaRPr>
          </a:p>
        </p:txBody>
      </p:sp>
      <p:cxnSp>
        <p:nvCxnSpPr>
          <p:cNvPr id="157" name="Straight Connector 156">
            <a:extLst>
              <a:ext uri="{FF2B5EF4-FFF2-40B4-BE49-F238E27FC236}">
                <a16:creationId xmlns:a16="http://schemas.microsoft.com/office/drawing/2014/main" id="{25FACB4A-C7E7-3B42-996E-5C5BC57975B3}"/>
              </a:ext>
            </a:extLst>
          </p:cNvPr>
          <p:cNvCxnSpPr/>
          <p:nvPr/>
        </p:nvCxnSpPr>
        <p:spPr>
          <a:xfrm>
            <a:off x="5866567"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id="{CFCFBDFB-BA49-DB4D-BB8C-3B8FC34B5DAF}"/>
              </a:ext>
            </a:extLst>
          </p:cNvPr>
          <p:cNvSpPr/>
          <p:nvPr/>
        </p:nvSpPr>
        <p:spPr>
          <a:xfrm>
            <a:off x="4862358" y="574136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bg1"/>
                </a:solidFill>
                <a:cs typeface="Calibri" panose="020F0502020204030204" pitchFamily="34" charset="0"/>
              </a:rPr>
              <a:t>Los precios fluctuantes del reciclaje desalientan la recolección, los ingresos son inestables</a:t>
            </a:r>
            <a:endParaRPr lang="en-US" sz="1100" b="1" dirty="0">
              <a:solidFill>
                <a:schemeClr val="bg1"/>
              </a:solidFill>
              <a:cs typeface="Calibri" panose="020F0502020204030204" pitchFamily="34" charset="0"/>
            </a:endParaRPr>
          </a:p>
        </p:txBody>
      </p:sp>
      <p:sp>
        <p:nvSpPr>
          <p:cNvPr id="129" name="Rounded Rectangle 128">
            <a:extLst>
              <a:ext uri="{FF2B5EF4-FFF2-40B4-BE49-F238E27FC236}">
                <a16:creationId xmlns:a16="http://schemas.microsoft.com/office/drawing/2014/main" id="{6EB7608D-7954-D348-9CC9-494D48C75263}"/>
              </a:ext>
            </a:extLst>
          </p:cNvPr>
          <p:cNvSpPr/>
          <p:nvPr/>
        </p:nvSpPr>
        <p:spPr>
          <a:xfrm>
            <a:off x="6741143" y="5739740"/>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cs typeface="Calibri" panose="020F0502020204030204" pitchFamily="34" charset="0"/>
              </a:rPr>
              <a:t>Los recolectores de residuos carecen de organización o apoyo</a:t>
            </a:r>
            <a:endParaRPr lang="en-US" sz="1200" b="1" dirty="0">
              <a:solidFill>
                <a:schemeClr val="bg1"/>
              </a:solidFill>
              <a:cs typeface="Calibri" panose="020F0502020204030204" pitchFamily="34" charset="0"/>
            </a:endParaRPr>
          </a:p>
        </p:txBody>
      </p:sp>
      <p:sp>
        <p:nvSpPr>
          <p:cNvPr id="133" name="Rounded Rectangle 132">
            <a:extLst>
              <a:ext uri="{FF2B5EF4-FFF2-40B4-BE49-F238E27FC236}">
                <a16:creationId xmlns:a16="http://schemas.microsoft.com/office/drawing/2014/main" id="{1840FC65-E957-3943-BD76-A9B310A2446F}"/>
              </a:ext>
            </a:extLst>
          </p:cNvPr>
          <p:cNvSpPr/>
          <p:nvPr/>
        </p:nvSpPr>
        <p:spPr>
          <a:xfrm>
            <a:off x="5608835"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latin typeface="Calibri" panose="020F0502020204030204" pitchFamily="34" charset="0"/>
                <a:cs typeface="Calibri" panose="020F0502020204030204" pitchFamily="34" charset="0"/>
              </a:rPr>
              <a:t>Los trabajadores del sector de los residuos no pueden recoger y clasificar los residuos de forma eficiente ni satisfacer la mayor demanda</a:t>
            </a:r>
            <a:endParaRPr lang="en-US" sz="1200" b="1" dirty="0">
              <a:solidFill>
                <a:schemeClr val="bg1"/>
              </a:solidFill>
              <a:latin typeface="Calibri" panose="020F0502020204030204" pitchFamily="34" charset="0"/>
              <a:cs typeface="Calibri" panose="020F0502020204030204" pitchFamily="34" charset="0"/>
            </a:endParaRPr>
          </a:p>
        </p:txBody>
      </p:sp>
      <p:cxnSp>
        <p:nvCxnSpPr>
          <p:cNvPr id="159" name="Straight Connector 158">
            <a:extLst>
              <a:ext uri="{FF2B5EF4-FFF2-40B4-BE49-F238E27FC236}">
                <a16:creationId xmlns:a16="http://schemas.microsoft.com/office/drawing/2014/main"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id="{090953FD-C1E1-474A-9EF4-E2DA0B1945A5}"/>
              </a:ext>
            </a:extLst>
          </p:cNvPr>
          <p:cNvSpPr/>
          <p:nvPr/>
        </p:nvSpPr>
        <p:spPr>
          <a:xfrm>
            <a:off x="8619928" y="5757235"/>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No </a:t>
            </a:r>
            <a:r>
              <a:rPr lang="en-US" sz="1200" b="1" dirty="0" err="1">
                <a:solidFill>
                  <a:schemeClr val="bg1"/>
                </a:solidFill>
                <a:latin typeface="Calibri" panose="020F0502020204030204" pitchFamily="34" charset="0"/>
                <a:cs typeface="Calibri" panose="020F0502020204030204" pitchFamily="34" charset="0"/>
              </a:rPr>
              <a:t>existe</a:t>
            </a:r>
            <a:r>
              <a:rPr lang="en-US" sz="1200" b="1" dirty="0">
                <a:solidFill>
                  <a:schemeClr val="bg1"/>
                </a:solidFill>
                <a:latin typeface="Calibri" panose="020F0502020204030204" pitchFamily="34" charset="0"/>
                <a:cs typeface="Calibri" panose="020F0502020204030204" pitchFamily="34" charset="0"/>
              </a:rPr>
              <a:t> un </a:t>
            </a:r>
            <a:r>
              <a:rPr lang="en-US" sz="1200" b="1" dirty="0" err="1">
                <a:solidFill>
                  <a:schemeClr val="bg1"/>
                </a:solidFill>
                <a:latin typeface="Calibri" panose="020F0502020204030204" pitchFamily="34" charset="0"/>
                <a:cs typeface="Calibri" panose="020F0502020204030204" pitchFamily="34" charset="0"/>
              </a:rPr>
              <a:t>departamento</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oficial</a:t>
            </a:r>
            <a:r>
              <a:rPr lang="en-US" sz="1200" b="1" dirty="0">
                <a:solidFill>
                  <a:schemeClr val="bg1"/>
                </a:solidFill>
                <a:latin typeface="Calibri" panose="020F0502020204030204" pitchFamily="34" charset="0"/>
                <a:cs typeface="Calibri" panose="020F0502020204030204" pitchFamily="34" charset="0"/>
              </a:rPr>
              <a:t> de </a:t>
            </a:r>
            <a:r>
              <a:rPr lang="en-US" sz="1200" b="1" dirty="0" err="1">
                <a:solidFill>
                  <a:schemeClr val="bg1"/>
                </a:solidFill>
                <a:latin typeface="Calibri" panose="020F0502020204030204" pitchFamily="34" charset="0"/>
                <a:cs typeface="Calibri" panose="020F0502020204030204" pitchFamily="34" charset="0"/>
              </a:rPr>
              <a:t>reciclaje</a:t>
            </a:r>
            <a:endParaRPr lang="en-US" sz="1200" b="1" dirty="0">
              <a:solidFill>
                <a:schemeClr val="bg1"/>
              </a:solidFill>
              <a:latin typeface="Calibri" panose="020F0502020204030204" pitchFamily="34" charset="0"/>
              <a:cs typeface="Calibri" panose="020F0502020204030204" pitchFamily="34" charset="0"/>
            </a:endParaRPr>
          </a:p>
        </p:txBody>
      </p:sp>
      <p:sp>
        <p:nvSpPr>
          <p:cNvPr id="131" name="Rounded Rectangle 130">
            <a:extLst>
              <a:ext uri="{FF2B5EF4-FFF2-40B4-BE49-F238E27FC236}">
                <a16:creationId xmlns:a16="http://schemas.microsoft.com/office/drawing/2014/main" id="{D9DB8EA0-DD8E-034E-8116-27B137630E47}"/>
              </a:ext>
            </a:extLst>
          </p:cNvPr>
          <p:cNvSpPr/>
          <p:nvPr/>
        </p:nvSpPr>
        <p:spPr>
          <a:xfrm>
            <a:off x="10498713" y="573973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No se </a:t>
            </a:r>
            <a:r>
              <a:rPr lang="en-US" sz="1200" b="1" dirty="0" err="1">
                <a:solidFill>
                  <a:schemeClr val="bg1"/>
                </a:solidFill>
                <a:cs typeface="Calibri" panose="020F0502020204030204" pitchFamily="34" charset="0"/>
              </a:rPr>
              <a:t>cuenta</a:t>
            </a:r>
            <a:r>
              <a:rPr lang="en-US" sz="1200" b="1" dirty="0">
                <a:solidFill>
                  <a:schemeClr val="bg1"/>
                </a:solidFill>
                <a:cs typeface="Calibri" panose="020F0502020204030204" pitchFamily="34" charset="0"/>
              </a:rPr>
              <a:t> con </a:t>
            </a:r>
            <a:r>
              <a:rPr lang="en-US" sz="1200" b="1" dirty="0" err="1">
                <a:solidFill>
                  <a:schemeClr val="bg1"/>
                </a:solidFill>
                <a:cs typeface="Calibri" panose="020F0502020204030204" pitchFamily="34" charset="0"/>
              </a:rPr>
              <a:t>infraestructura</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moderna</a:t>
            </a:r>
            <a:r>
              <a:rPr lang="en-US" sz="1200" b="1" dirty="0">
                <a:solidFill>
                  <a:schemeClr val="bg1"/>
                </a:solidFill>
                <a:cs typeface="Calibri" panose="020F0502020204030204" pitchFamily="34" charset="0"/>
              </a:rPr>
              <a:t> para </a:t>
            </a:r>
            <a:r>
              <a:rPr lang="en-US" sz="1200" b="1" dirty="0" err="1">
                <a:solidFill>
                  <a:schemeClr val="bg1"/>
                </a:solidFill>
                <a:cs typeface="Calibri" panose="020F0502020204030204" pitchFamily="34" charset="0"/>
              </a:rPr>
              <a:t>reciclar</a:t>
            </a:r>
            <a:endParaRPr lang="en-US" sz="1200" b="1" dirty="0">
              <a:solidFill>
                <a:schemeClr val="bg1"/>
              </a:solidFill>
              <a:cs typeface="Calibri" panose="020F0502020204030204" pitchFamily="34" charset="0"/>
            </a:endParaRPr>
          </a:p>
        </p:txBody>
      </p:sp>
      <p:sp>
        <p:nvSpPr>
          <p:cNvPr id="134" name="Rounded Rectangle 133">
            <a:extLst>
              <a:ext uri="{FF2B5EF4-FFF2-40B4-BE49-F238E27FC236}">
                <a16:creationId xmlns:a16="http://schemas.microsoft.com/office/drawing/2014/main"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El </a:t>
            </a:r>
            <a:r>
              <a:rPr lang="en-US" sz="1200" b="1" dirty="0" err="1">
                <a:solidFill>
                  <a:schemeClr val="bg1"/>
                </a:solidFill>
                <a:cs typeface="Calibri" panose="020F0502020204030204" pitchFamily="34" charset="0"/>
              </a:rPr>
              <a:t>gobierno</a:t>
            </a:r>
            <a:r>
              <a:rPr lang="en-US" sz="1200" b="1" dirty="0">
                <a:solidFill>
                  <a:schemeClr val="bg1"/>
                </a:solidFill>
                <a:cs typeface="Calibri" panose="020F0502020204030204" pitchFamily="34" charset="0"/>
              </a:rPr>
              <a:t> no </a:t>
            </a:r>
            <a:r>
              <a:rPr lang="en-US" sz="1200" b="1" dirty="0" err="1">
                <a:solidFill>
                  <a:schemeClr val="bg1"/>
                </a:solidFill>
                <a:cs typeface="Calibri" panose="020F0502020204030204" pitchFamily="34" charset="0"/>
              </a:rPr>
              <a:t>otorga</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fondos</a:t>
            </a:r>
            <a:r>
              <a:rPr lang="en-US" sz="1200" b="1" dirty="0">
                <a:solidFill>
                  <a:schemeClr val="bg1"/>
                </a:solidFill>
                <a:cs typeface="Calibri" panose="020F0502020204030204" pitchFamily="34" charset="0"/>
              </a:rPr>
              <a:t> para </a:t>
            </a:r>
            <a:r>
              <a:rPr lang="en-US" sz="1200" b="1" dirty="0" err="1">
                <a:solidFill>
                  <a:schemeClr val="bg1"/>
                </a:solidFill>
                <a:cs typeface="Calibri" panose="020F0502020204030204" pitchFamily="34" charset="0"/>
              </a:rPr>
              <a:t>el</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reciclaje</a:t>
            </a:r>
            <a:endParaRPr lang="en-US" sz="1200" b="1" dirty="0">
              <a:solidFill>
                <a:schemeClr val="bg1"/>
              </a:solidFill>
              <a:cs typeface="Calibri" panose="020F0502020204030204" pitchFamily="34" charset="0"/>
            </a:endParaRPr>
          </a:p>
        </p:txBody>
      </p:sp>
      <p:sp>
        <p:nvSpPr>
          <p:cNvPr id="50" name="Rectangle 49">
            <a:extLst>
              <a:ext uri="{FF2B5EF4-FFF2-40B4-BE49-F238E27FC236}">
                <a16:creationId xmlns:a16="http://schemas.microsoft.com/office/drawing/2014/main" id="{1EA4F764-7A8B-B645-AF2F-F71C635571B2}"/>
              </a:ext>
            </a:extLst>
          </p:cNvPr>
          <p:cNvSpPr/>
          <p:nvPr/>
        </p:nvSpPr>
        <p:spPr>
          <a:xfrm>
            <a:off x="978318" y="983184"/>
            <a:ext cx="11089952" cy="23386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Google Shape;242;p7">
            <a:extLst>
              <a:ext uri="{FF2B5EF4-FFF2-40B4-BE49-F238E27FC236}">
                <a16:creationId xmlns:a16="http://schemas.microsoft.com/office/drawing/2014/main" id="{276A950D-30FB-8563-4C1A-A27C82FB0C4C}"/>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dirty="0">
                <a:solidFill>
                  <a:schemeClr val="bg1"/>
                </a:solidFill>
                <a:latin typeface="Calibri"/>
                <a:cs typeface="Calibri"/>
                <a:sym typeface="Calibri"/>
              </a:rPr>
              <a:t>El Árbol de </a:t>
            </a:r>
            <a:r>
              <a:rPr lang="en-US" sz="2800" b="1" dirty="0" err="1">
                <a:solidFill>
                  <a:schemeClr val="bg1"/>
                </a:solidFill>
                <a:latin typeface="Calibri"/>
                <a:cs typeface="Calibri"/>
                <a:sym typeface="Calibri"/>
              </a:rPr>
              <a:t>Problemas</a:t>
            </a:r>
            <a:endParaRPr sz="1050" dirty="0">
              <a:solidFill>
                <a:schemeClr val="bg1"/>
              </a:solidFill>
            </a:endParaRPr>
          </a:p>
        </p:txBody>
      </p:sp>
    </p:spTree>
    <p:extLst>
      <p:ext uri="{BB962C8B-B14F-4D97-AF65-F5344CB8AC3E}">
        <p14:creationId xmlns:p14="http://schemas.microsoft.com/office/powerpoint/2010/main" val="257492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EC0EF283-720D-124D-9ED1-617815203857}"/>
              </a:ext>
            </a:extLst>
          </p:cNvPr>
          <p:cNvSpPr/>
          <p:nvPr/>
        </p:nvSpPr>
        <p:spPr>
          <a:xfrm>
            <a:off x="826101" y="257029"/>
            <a:ext cx="10824031" cy="597877"/>
          </a:xfrm>
          <a:prstGeom prst="roundRect">
            <a:avLst/>
          </a:prstGeom>
          <a:solidFill>
            <a:srgbClr val="3AC6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63" name="Google Shape;242;p7">
            <a:extLst>
              <a:ext uri="{FF2B5EF4-FFF2-40B4-BE49-F238E27FC236}">
                <a16:creationId xmlns:a16="http://schemas.microsoft.com/office/drawing/2014/main"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dirty="0">
                <a:solidFill>
                  <a:schemeClr val="bg1"/>
                </a:solidFill>
                <a:latin typeface="Calibri"/>
                <a:cs typeface="Calibri"/>
                <a:sym typeface="Calibri"/>
              </a:rPr>
              <a:t>Árbol de </a:t>
            </a:r>
            <a:r>
              <a:rPr lang="en-US" sz="2800" b="1" dirty="0" err="1">
                <a:solidFill>
                  <a:schemeClr val="bg1"/>
                </a:solidFill>
                <a:latin typeface="Calibri"/>
                <a:cs typeface="Calibri"/>
                <a:sym typeface="Calibri"/>
              </a:rPr>
              <a:t>Soluciones</a:t>
            </a:r>
            <a:endParaRPr sz="1050" dirty="0">
              <a:solidFill>
                <a:schemeClr val="bg1"/>
              </a:solidFill>
            </a:endParaRPr>
          </a:p>
        </p:txBody>
      </p:sp>
      <p:sp>
        <p:nvSpPr>
          <p:cNvPr id="65" name="Rounded Rectangle 64">
            <a:extLst>
              <a:ext uri="{FF2B5EF4-FFF2-40B4-BE49-F238E27FC236}">
                <a16:creationId xmlns:a16="http://schemas.microsoft.com/office/drawing/2014/main" id="{F307F5C4-1AFB-F043-A784-9089859F07C9}"/>
              </a:ext>
            </a:extLst>
          </p:cNvPr>
          <p:cNvSpPr/>
          <p:nvPr/>
        </p:nvSpPr>
        <p:spPr>
          <a:xfrm>
            <a:off x="1100114" y="1124213"/>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95" name="Left Brace 94">
            <a:extLst>
              <a:ext uri="{FF2B5EF4-FFF2-40B4-BE49-F238E27FC236}">
                <a16:creationId xmlns:a16="http://schemas.microsoft.com/office/drawing/2014/main" id="{BBA9AB67-3EF2-374D-9983-BAABC76F23E6}"/>
              </a:ext>
            </a:extLst>
          </p:cNvPr>
          <p:cNvSpPr/>
          <p:nvPr/>
        </p:nvSpPr>
        <p:spPr>
          <a:xfrm>
            <a:off x="771730" y="4338124"/>
            <a:ext cx="188386" cy="1904769"/>
          </a:xfrm>
          <a:prstGeom prst="lef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Left Brace 95">
            <a:extLst>
              <a:ext uri="{FF2B5EF4-FFF2-40B4-BE49-F238E27FC236}">
                <a16:creationId xmlns:a16="http://schemas.microsoft.com/office/drawing/2014/main" id="{B6FD011E-83AE-094B-A064-2E31AB6D0E69}"/>
              </a:ext>
            </a:extLst>
          </p:cNvPr>
          <p:cNvSpPr/>
          <p:nvPr/>
        </p:nvSpPr>
        <p:spPr>
          <a:xfrm>
            <a:off x="770734" y="1417053"/>
            <a:ext cx="188386" cy="1904769"/>
          </a:xfrm>
          <a:prstGeom prst="lef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Rounded Rectangle 96">
            <a:extLst>
              <a:ext uri="{FF2B5EF4-FFF2-40B4-BE49-F238E27FC236}">
                <a16:creationId xmlns:a16="http://schemas.microsoft.com/office/drawing/2014/main" id="{430551EB-9321-394B-9885-F00BD8E1069C}"/>
              </a:ext>
            </a:extLst>
          </p:cNvPr>
          <p:cNvSpPr/>
          <p:nvPr/>
        </p:nvSpPr>
        <p:spPr>
          <a:xfrm rot="16200000">
            <a:off x="-366267" y="2244635"/>
            <a:ext cx="1532758" cy="38605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Calibri" panose="020F0502020204030204" pitchFamily="34" charset="0"/>
                <a:cs typeface="Calibri" panose="020F0502020204030204" pitchFamily="34" charset="0"/>
              </a:rPr>
              <a:t>Fines</a:t>
            </a:r>
            <a:endParaRPr lang="en-TH" b="1" dirty="0">
              <a:latin typeface="Calibri" panose="020F0502020204030204" pitchFamily="34" charset="0"/>
              <a:cs typeface="Calibri" panose="020F0502020204030204" pitchFamily="34" charset="0"/>
            </a:endParaRPr>
          </a:p>
        </p:txBody>
      </p:sp>
      <p:sp>
        <p:nvSpPr>
          <p:cNvPr id="98" name="Rounded Rectangle 97">
            <a:extLst>
              <a:ext uri="{FF2B5EF4-FFF2-40B4-BE49-F238E27FC236}">
                <a16:creationId xmlns:a16="http://schemas.microsoft.com/office/drawing/2014/main" id="{3A104866-C5E0-4A44-8FFF-B67C336D8601}"/>
              </a:ext>
            </a:extLst>
          </p:cNvPr>
          <p:cNvSpPr/>
          <p:nvPr/>
        </p:nvSpPr>
        <p:spPr>
          <a:xfrm rot="16200000">
            <a:off x="-366674" y="5057657"/>
            <a:ext cx="1532758" cy="38605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Me</a:t>
            </a:r>
            <a:r>
              <a:rPr lang="es-ES" b="1" dirty="0">
                <a:latin typeface="Calibri" panose="020F0502020204030204" pitchFamily="34" charset="0"/>
                <a:cs typeface="Calibri" panose="020F0502020204030204" pitchFamily="34" charset="0"/>
              </a:rPr>
              <a:t>dios</a:t>
            </a:r>
            <a:endParaRPr lang="en-TH" b="1" dirty="0">
              <a:latin typeface="Calibri" panose="020F0502020204030204" pitchFamily="34" charset="0"/>
              <a:cs typeface="Calibri" panose="020F0502020204030204" pitchFamily="34" charset="0"/>
            </a:endParaRPr>
          </a:p>
        </p:txBody>
      </p:sp>
      <p:sp>
        <p:nvSpPr>
          <p:cNvPr id="99" name="Rounded Rectangle 98">
            <a:extLst>
              <a:ext uri="{FF2B5EF4-FFF2-40B4-BE49-F238E27FC236}">
                <a16:creationId xmlns:a16="http://schemas.microsoft.com/office/drawing/2014/main" id="{DC7B21D1-65EA-294C-B49D-6391F40190E9}"/>
              </a:ext>
            </a:extLst>
          </p:cNvPr>
          <p:cNvSpPr/>
          <p:nvPr/>
        </p:nvSpPr>
        <p:spPr>
          <a:xfrm>
            <a:off x="2981236" y="1124213"/>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0" name="Rounded Rectangle 99">
            <a:extLst>
              <a:ext uri="{FF2B5EF4-FFF2-40B4-BE49-F238E27FC236}">
                <a16:creationId xmlns:a16="http://schemas.microsoft.com/office/drawing/2014/main" id="{0BA09738-3344-D940-81F9-178114C86070}"/>
              </a:ext>
            </a:extLst>
          </p:cNvPr>
          <p:cNvSpPr/>
          <p:nvPr/>
        </p:nvSpPr>
        <p:spPr>
          <a:xfrm>
            <a:off x="4862358" y="1129289"/>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1" name="Rounded Rectangle 100">
            <a:extLst>
              <a:ext uri="{FF2B5EF4-FFF2-40B4-BE49-F238E27FC236}">
                <a16:creationId xmlns:a16="http://schemas.microsoft.com/office/drawing/2014/main" id="{A3DC132E-520C-184F-83ED-9EC3C86B28B7}"/>
              </a:ext>
            </a:extLst>
          </p:cNvPr>
          <p:cNvSpPr/>
          <p:nvPr/>
        </p:nvSpPr>
        <p:spPr>
          <a:xfrm>
            <a:off x="6741143" y="1127660"/>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4" name="Rounded Rectangle 103">
            <a:extLst>
              <a:ext uri="{FF2B5EF4-FFF2-40B4-BE49-F238E27FC236}">
                <a16:creationId xmlns:a16="http://schemas.microsoft.com/office/drawing/2014/main" id="{5265D780-0387-AC48-8AEF-9F83C9470A5B}"/>
              </a:ext>
            </a:extLst>
          </p:cNvPr>
          <p:cNvSpPr/>
          <p:nvPr/>
        </p:nvSpPr>
        <p:spPr>
          <a:xfrm>
            <a:off x="1846591" y="2309125"/>
            <a:ext cx="1871661" cy="827017"/>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7" name="Google Shape;242;p7">
            <a:extLst>
              <a:ext uri="{FF2B5EF4-FFF2-40B4-BE49-F238E27FC236}">
                <a16:creationId xmlns:a16="http://schemas.microsoft.com/office/drawing/2014/main"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err="1">
                <a:solidFill>
                  <a:srgbClr val="3AC69D"/>
                </a:solidFill>
                <a:latin typeface="Calibri"/>
                <a:ea typeface="Calibri"/>
                <a:cs typeface="Calibri"/>
                <a:sym typeface="Calibri"/>
              </a:rPr>
              <a:t>Solución</a:t>
            </a:r>
            <a:endParaRPr sz="900" dirty="0">
              <a:solidFill>
                <a:srgbClr val="3AC69D"/>
              </a:solidFill>
            </a:endParaRPr>
          </a:p>
        </p:txBody>
      </p:sp>
      <p:cxnSp>
        <p:nvCxnSpPr>
          <p:cNvPr id="33" name="Straight Connector 32">
            <a:extLst>
              <a:ext uri="{FF2B5EF4-FFF2-40B4-BE49-F238E27FC236}">
                <a16:creationId xmlns:a16="http://schemas.microsoft.com/office/drawing/2014/main"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6294CB5C-F5E1-4849-B499-2B9095EFFF75}"/>
              </a:ext>
            </a:extLst>
          </p:cNvPr>
          <p:cNvSpPr/>
          <p:nvPr/>
        </p:nvSpPr>
        <p:spPr>
          <a:xfrm>
            <a:off x="8619928" y="1145155"/>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3" name="Rounded Rectangle 102">
            <a:extLst>
              <a:ext uri="{FF2B5EF4-FFF2-40B4-BE49-F238E27FC236}">
                <a16:creationId xmlns:a16="http://schemas.microsoft.com/office/drawing/2014/main" id="{B2DF50E9-DA66-C84E-B89B-FF48ED195644}"/>
              </a:ext>
            </a:extLst>
          </p:cNvPr>
          <p:cNvSpPr/>
          <p:nvPr/>
        </p:nvSpPr>
        <p:spPr>
          <a:xfrm>
            <a:off x="10498713" y="1127659"/>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7" name="Rounded Rectangle 106">
            <a:extLst>
              <a:ext uri="{FF2B5EF4-FFF2-40B4-BE49-F238E27FC236}">
                <a16:creationId xmlns:a16="http://schemas.microsoft.com/office/drawing/2014/main" id="{B61A25DE-DC95-2D48-949E-8E64C5A31CE4}"/>
              </a:ext>
            </a:extLst>
          </p:cNvPr>
          <p:cNvSpPr/>
          <p:nvPr/>
        </p:nvSpPr>
        <p:spPr>
          <a:xfrm>
            <a:off x="9373529" y="2309125"/>
            <a:ext cx="1871661" cy="827017"/>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45" name="Straight Connector 144">
            <a:extLst>
              <a:ext uri="{FF2B5EF4-FFF2-40B4-BE49-F238E27FC236}">
                <a16:creationId xmlns:a16="http://schemas.microsoft.com/office/drawing/2014/main" id="{DAAAEC0F-4486-C04F-A82E-510EB8021882}"/>
              </a:ext>
            </a:extLst>
          </p:cNvPr>
          <p:cNvCxnSpPr/>
          <p:nvPr/>
        </p:nvCxnSpPr>
        <p:spPr>
          <a:xfrm>
            <a:off x="5866567" y="1946772"/>
            <a:ext cx="0" cy="34999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7E87D10-6A43-C745-B54E-06313FCC73D9}"/>
              </a:ext>
            </a:extLst>
          </p:cNvPr>
          <p:cNvCxnSpPr>
            <a:cxnSpLocks/>
          </p:cNvCxnSpPr>
          <p:nvPr/>
        </p:nvCxnSpPr>
        <p:spPr>
          <a:xfrm>
            <a:off x="6563058" y="3075764"/>
            <a:ext cx="0" cy="6215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412DC498-1DBD-6B4B-8EE6-9C5BF7525D5A}"/>
              </a:ext>
            </a:extLst>
          </p:cNvPr>
          <p:cNvSpPr/>
          <p:nvPr/>
        </p:nvSpPr>
        <p:spPr>
          <a:xfrm>
            <a:off x="5608835" y="2309125"/>
            <a:ext cx="1871661" cy="827017"/>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5" name="Rounded Rectangle 134">
            <a:extLst>
              <a:ext uri="{FF2B5EF4-FFF2-40B4-BE49-F238E27FC236}">
                <a16:creationId xmlns:a16="http://schemas.microsoft.com/office/drawing/2014/main" id="{B42DAE2A-6760-434E-B04B-3882BE3BCD23}"/>
              </a:ext>
            </a:extLst>
          </p:cNvPr>
          <p:cNvSpPr/>
          <p:nvPr/>
        </p:nvSpPr>
        <p:spPr>
          <a:xfrm>
            <a:off x="5615959" y="3425755"/>
            <a:ext cx="1871661" cy="827017"/>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50" name="Straight Connector 149">
            <a:extLst>
              <a:ext uri="{FF2B5EF4-FFF2-40B4-BE49-F238E27FC236}">
                <a16:creationId xmlns:a16="http://schemas.microsoft.com/office/drawing/2014/main" id="{C5E4B700-E842-BB43-B796-89D518D4A094}"/>
              </a:ext>
            </a:extLst>
          </p:cNvPr>
          <p:cNvCxnSpPr>
            <a:stCxn id="135" idx="1"/>
          </p:cNvCxnSpPr>
          <p:nvPr/>
        </p:nvCxnSpPr>
        <p:spPr>
          <a:xfrm flipH="1" flipV="1">
            <a:off x="2766951" y="3835730"/>
            <a:ext cx="2849008" cy="353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731C900-2DDC-D041-AC77-69960ABD09F4}"/>
              </a:ext>
            </a:extLst>
          </p:cNvPr>
          <p:cNvCxnSpPr/>
          <p:nvPr/>
        </p:nvCxnSpPr>
        <p:spPr>
          <a:xfrm>
            <a:off x="2766951" y="3837497"/>
            <a:ext cx="0" cy="7460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9EA6009-9D76-5344-AE3C-173BD28DE393}"/>
              </a:ext>
            </a:extLst>
          </p:cNvPr>
          <p:cNvCxnSpPr/>
          <p:nvPr/>
        </p:nvCxnSpPr>
        <p:spPr>
          <a:xfrm>
            <a:off x="2108200" y="5403798"/>
            <a:ext cx="0" cy="35789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id="{FB64545C-9124-8D44-B1EA-3370DDF5B510}"/>
              </a:ext>
            </a:extLst>
          </p:cNvPr>
          <p:cNvSpPr/>
          <p:nvPr/>
        </p:nvSpPr>
        <p:spPr>
          <a:xfrm>
            <a:off x="1100114" y="5736293"/>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27" name="Rounded Rectangle 126">
            <a:extLst>
              <a:ext uri="{FF2B5EF4-FFF2-40B4-BE49-F238E27FC236}">
                <a16:creationId xmlns:a16="http://schemas.microsoft.com/office/drawing/2014/main" id="{E12791BA-E237-D74F-9E13-2886D92A312D}"/>
              </a:ext>
            </a:extLst>
          </p:cNvPr>
          <p:cNvSpPr/>
          <p:nvPr/>
        </p:nvSpPr>
        <p:spPr>
          <a:xfrm>
            <a:off x="2981236" y="5736293"/>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2" name="Rounded Rectangle 131">
            <a:extLst>
              <a:ext uri="{FF2B5EF4-FFF2-40B4-BE49-F238E27FC236}">
                <a16:creationId xmlns:a16="http://schemas.microsoft.com/office/drawing/2014/main" id="{B1549935-74C3-774D-946E-44A587B46DA2}"/>
              </a:ext>
            </a:extLst>
          </p:cNvPr>
          <p:cNvSpPr/>
          <p:nvPr/>
        </p:nvSpPr>
        <p:spPr>
          <a:xfrm>
            <a:off x="1846591" y="4583562"/>
            <a:ext cx="1871661" cy="827017"/>
          </a:xfrm>
          <a:prstGeom prst="roundRect">
            <a:avLst/>
          </a:prstGeom>
          <a:solidFill>
            <a:srgbClr val="1D7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57" name="Straight Connector 156">
            <a:extLst>
              <a:ext uri="{FF2B5EF4-FFF2-40B4-BE49-F238E27FC236}">
                <a16:creationId xmlns:a16="http://schemas.microsoft.com/office/drawing/2014/main" id="{25FACB4A-C7E7-3B42-996E-5C5BC57975B3}"/>
              </a:ext>
            </a:extLst>
          </p:cNvPr>
          <p:cNvCxnSpPr/>
          <p:nvPr/>
        </p:nvCxnSpPr>
        <p:spPr>
          <a:xfrm>
            <a:off x="5866567"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id="{CFCFBDFB-BA49-DB4D-BB8C-3B8FC34B5DAF}"/>
              </a:ext>
            </a:extLst>
          </p:cNvPr>
          <p:cNvSpPr/>
          <p:nvPr/>
        </p:nvSpPr>
        <p:spPr>
          <a:xfrm>
            <a:off x="4862358" y="5741369"/>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29" name="Rounded Rectangle 128">
            <a:extLst>
              <a:ext uri="{FF2B5EF4-FFF2-40B4-BE49-F238E27FC236}">
                <a16:creationId xmlns:a16="http://schemas.microsoft.com/office/drawing/2014/main" id="{6EB7608D-7954-D348-9CC9-494D48C75263}"/>
              </a:ext>
            </a:extLst>
          </p:cNvPr>
          <p:cNvSpPr/>
          <p:nvPr/>
        </p:nvSpPr>
        <p:spPr>
          <a:xfrm>
            <a:off x="6741143" y="5739740"/>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3" name="Rounded Rectangle 132">
            <a:extLst>
              <a:ext uri="{FF2B5EF4-FFF2-40B4-BE49-F238E27FC236}">
                <a16:creationId xmlns:a16="http://schemas.microsoft.com/office/drawing/2014/main" id="{1840FC65-E957-3943-BD76-A9B310A2446F}"/>
              </a:ext>
            </a:extLst>
          </p:cNvPr>
          <p:cNvSpPr/>
          <p:nvPr/>
        </p:nvSpPr>
        <p:spPr>
          <a:xfrm>
            <a:off x="5608835" y="4583562"/>
            <a:ext cx="1871661" cy="827017"/>
          </a:xfrm>
          <a:prstGeom prst="roundRect">
            <a:avLst/>
          </a:prstGeom>
          <a:solidFill>
            <a:srgbClr val="1D7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59" name="Straight Connector 158">
            <a:extLst>
              <a:ext uri="{FF2B5EF4-FFF2-40B4-BE49-F238E27FC236}">
                <a16:creationId xmlns:a16="http://schemas.microsoft.com/office/drawing/2014/main"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id="{090953FD-C1E1-474A-9EF4-E2DA0B1945A5}"/>
              </a:ext>
            </a:extLst>
          </p:cNvPr>
          <p:cNvSpPr/>
          <p:nvPr/>
        </p:nvSpPr>
        <p:spPr>
          <a:xfrm>
            <a:off x="8619928" y="5757235"/>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1" name="Rounded Rectangle 130">
            <a:extLst>
              <a:ext uri="{FF2B5EF4-FFF2-40B4-BE49-F238E27FC236}">
                <a16:creationId xmlns:a16="http://schemas.microsoft.com/office/drawing/2014/main" id="{D9DB8EA0-DD8E-034E-8116-27B137630E47}"/>
              </a:ext>
            </a:extLst>
          </p:cNvPr>
          <p:cNvSpPr/>
          <p:nvPr/>
        </p:nvSpPr>
        <p:spPr>
          <a:xfrm>
            <a:off x="10498713" y="5739739"/>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4" name="Rounded Rectangle 133">
            <a:extLst>
              <a:ext uri="{FF2B5EF4-FFF2-40B4-BE49-F238E27FC236}">
                <a16:creationId xmlns:a16="http://schemas.microsoft.com/office/drawing/2014/main" id="{AA960DCD-3DCF-8E4B-AD7C-64ADB5784CD4}"/>
              </a:ext>
            </a:extLst>
          </p:cNvPr>
          <p:cNvSpPr/>
          <p:nvPr/>
        </p:nvSpPr>
        <p:spPr>
          <a:xfrm>
            <a:off x="9373529" y="4583562"/>
            <a:ext cx="1871661" cy="827017"/>
          </a:xfrm>
          <a:prstGeom prst="roundRect">
            <a:avLst/>
          </a:prstGeom>
          <a:solidFill>
            <a:srgbClr val="1D7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ED2D55F5-7E18-2C48-87C0-68B585233D2B}"/>
              </a:ext>
            </a:extLst>
          </p:cNvPr>
          <p:cNvSpPr/>
          <p:nvPr/>
        </p:nvSpPr>
        <p:spPr>
          <a:xfrm>
            <a:off x="5665905" y="3494991"/>
            <a:ext cx="1767010" cy="660337"/>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rPr>
              <a:t>Aumenta</a:t>
            </a:r>
            <a:r>
              <a:rPr lang="en-US" sz="1400" b="1" dirty="0">
                <a:solidFill>
                  <a:schemeClr val="tx1"/>
                </a:solidFill>
              </a:rPr>
              <a:t> la </a:t>
            </a:r>
            <a:r>
              <a:rPr lang="en-US" sz="1400" b="1" dirty="0" err="1">
                <a:solidFill>
                  <a:schemeClr val="tx1"/>
                </a:solidFill>
              </a:rPr>
              <a:t>tasa</a:t>
            </a:r>
            <a:r>
              <a:rPr lang="en-US" sz="1400" b="1" dirty="0">
                <a:solidFill>
                  <a:schemeClr val="tx1"/>
                </a:solidFill>
              </a:rPr>
              <a:t> de </a:t>
            </a:r>
            <a:r>
              <a:rPr lang="en-US" sz="1400" b="1" dirty="0" err="1">
                <a:solidFill>
                  <a:schemeClr val="tx1"/>
                </a:solidFill>
              </a:rPr>
              <a:t>reciclaje</a:t>
            </a:r>
            <a:endParaRPr lang="en-US" sz="1400" b="1" dirty="0">
              <a:solidFill>
                <a:schemeClr val="tx1"/>
              </a:solidFill>
            </a:endParaRPr>
          </a:p>
        </p:txBody>
      </p:sp>
      <p:sp>
        <p:nvSpPr>
          <p:cNvPr id="51" name="Rectangle 50">
            <a:extLst>
              <a:ext uri="{FF2B5EF4-FFF2-40B4-BE49-F238E27FC236}">
                <a16:creationId xmlns:a16="http://schemas.microsoft.com/office/drawing/2014/main" id="{63C4D3DE-1B41-7140-AEF5-0E91A3A77B74}"/>
              </a:ext>
            </a:extLst>
          </p:cNvPr>
          <p:cNvSpPr/>
          <p:nvPr/>
        </p:nvSpPr>
        <p:spPr>
          <a:xfrm>
            <a:off x="1194310" y="5743075"/>
            <a:ext cx="1304562" cy="749596"/>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Las personas </a:t>
            </a:r>
            <a:r>
              <a:rPr lang="en-US" sz="1200" b="1" dirty="0" err="1">
                <a:solidFill>
                  <a:schemeClr val="tx1"/>
                </a:solidFill>
              </a:rPr>
              <a:t>separan</a:t>
            </a:r>
            <a:r>
              <a:rPr lang="en-US" sz="1200" b="1" dirty="0">
                <a:solidFill>
                  <a:schemeClr val="tx1"/>
                </a:solidFill>
              </a:rPr>
              <a:t> </a:t>
            </a:r>
            <a:r>
              <a:rPr lang="en-US" sz="1200" b="1" dirty="0" err="1">
                <a:solidFill>
                  <a:schemeClr val="tx1"/>
                </a:solidFill>
              </a:rPr>
              <a:t>adecuadamente</a:t>
            </a:r>
            <a:r>
              <a:rPr lang="en-US" sz="1200" b="1" dirty="0">
                <a:solidFill>
                  <a:schemeClr val="tx1"/>
                </a:solidFill>
              </a:rPr>
              <a:t> la </a:t>
            </a:r>
            <a:r>
              <a:rPr lang="en-US" sz="1200" b="1" dirty="0" err="1">
                <a:solidFill>
                  <a:schemeClr val="tx1"/>
                </a:solidFill>
              </a:rPr>
              <a:t>basura</a:t>
            </a:r>
            <a:r>
              <a:rPr lang="en-US" sz="1200" b="1" dirty="0">
                <a:solidFill>
                  <a:schemeClr val="tx1"/>
                </a:solidFill>
              </a:rPr>
              <a:t> </a:t>
            </a:r>
            <a:r>
              <a:rPr lang="en-US" sz="1200" b="1" dirty="0" err="1">
                <a:solidFill>
                  <a:schemeClr val="tx1"/>
                </a:solidFill>
              </a:rPr>
              <a:t>en</a:t>
            </a:r>
            <a:r>
              <a:rPr lang="en-US" sz="1200" b="1" dirty="0">
                <a:solidFill>
                  <a:schemeClr val="tx1"/>
                </a:solidFill>
              </a:rPr>
              <a:t> casa</a:t>
            </a:r>
          </a:p>
        </p:txBody>
      </p:sp>
      <p:sp>
        <p:nvSpPr>
          <p:cNvPr id="52" name="Rectangle 51">
            <a:extLst>
              <a:ext uri="{FF2B5EF4-FFF2-40B4-BE49-F238E27FC236}">
                <a16:creationId xmlns:a16="http://schemas.microsoft.com/office/drawing/2014/main" id="{6BDEE82A-40E8-A443-AFAE-96B112472293}"/>
              </a:ext>
            </a:extLst>
          </p:cNvPr>
          <p:cNvSpPr/>
          <p:nvPr/>
        </p:nvSpPr>
        <p:spPr>
          <a:xfrm>
            <a:off x="1969737" y="4534513"/>
            <a:ext cx="1625367" cy="842934"/>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Los </a:t>
            </a:r>
            <a:r>
              <a:rPr lang="en-US" sz="1200" b="1" dirty="0" err="1">
                <a:solidFill>
                  <a:schemeClr val="tx1"/>
                </a:solidFill>
              </a:rPr>
              <a:t>residuos</a:t>
            </a:r>
            <a:r>
              <a:rPr lang="en-US" sz="1200" b="1" dirty="0">
                <a:solidFill>
                  <a:schemeClr val="tx1"/>
                </a:solidFill>
              </a:rPr>
              <a:t> se </a:t>
            </a:r>
            <a:r>
              <a:rPr lang="en-US" sz="1200" b="1" dirty="0" err="1">
                <a:solidFill>
                  <a:schemeClr val="tx1"/>
                </a:solidFill>
              </a:rPr>
              <a:t>manejan</a:t>
            </a:r>
            <a:r>
              <a:rPr lang="en-US" sz="1200" b="1" dirty="0">
                <a:solidFill>
                  <a:schemeClr val="tx1"/>
                </a:solidFill>
              </a:rPr>
              <a:t> </a:t>
            </a:r>
            <a:r>
              <a:rPr lang="en-US" sz="1200" b="1" dirty="0" err="1">
                <a:solidFill>
                  <a:schemeClr val="tx1"/>
                </a:solidFill>
              </a:rPr>
              <a:t>adecuadamente</a:t>
            </a:r>
            <a:r>
              <a:rPr lang="en-US" sz="1200" b="1" dirty="0">
                <a:solidFill>
                  <a:schemeClr val="tx1"/>
                </a:solidFill>
              </a:rPr>
              <a:t> </a:t>
            </a:r>
            <a:r>
              <a:rPr lang="en-US" sz="1200" b="1" dirty="0" err="1">
                <a:solidFill>
                  <a:schemeClr val="tx1"/>
                </a:solidFill>
              </a:rPr>
              <a:t>desde</a:t>
            </a:r>
            <a:r>
              <a:rPr lang="en-US" sz="1200" b="1" dirty="0">
                <a:solidFill>
                  <a:schemeClr val="tx1"/>
                </a:solidFill>
              </a:rPr>
              <a:t> </a:t>
            </a:r>
            <a:r>
              <a:rPr lang="en-US" sz="1200" b="1" dirty="0" err="1">
                <a:solidFill>
                  <a:schemeClr val="tx1"/>
                </a:solidFill>
              </a:rPr>
              <a:t>el</a:t>
            </a:r>
            <a:r>
              <a:rPr lang="en-US" sz="1200" b="1" dirty="0">
                <a:solidFill>
                  <a:schemeClr val="tx1"/>
                </a:solidFill>
              </a:rPr>
              <a:t> </a:t>
            </a:r>
            <a:r>
              <a:rPr lang="en-US" sz="1200" b="1" dirty="0" err="1">
                <a:solidFill>
                  <a:schemeClr val="tx1"/>
                </a:solidFill>
              </a:rPr>
              <a:t>orígem</a:t>
            </a:r>
            <a:endParaRPr lang="en-US" sz="1200" b="1" dirty="0">
              <a:solidFill>
                <a:schemeClr val="tx1"/>
              </a:solidFill>
            </a:endParaRPr>
          </a:p>
        </p:txBody>
      </p:sp>
      <p:sp>
        <p:nvSpPr>
          <p:cNvPr id="53" name="Rectangle 52">
            <a:extLst>
              <a:ext uri="{FF2B5EF4-FFF2-40B4-BE49-F238E27FC236}">
                <a16:creationId xmlns:a16="http://schemas.microsoft.com/office/drawing/2014/main" id="{CA2F166E-C4CD-E64C-A1C5-D1317011B741}"/>
              </a:ext>
            </a:extLst>
          </p:cNvPr>
          <p:cNvSpPr/>
          <p:nvPr/>
        </p:nvSpPr>
        <p:spPr>
          <a:xfrm>
            <a:off x="5750374" y="2400632"/>
            <a:ext cx="1625367" cy="660337"/>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Disminuye</a:t>
            </a:r>
            <a:r>
              <a:rPr lang="en-US" sz="1200" b="1" dirty="0">
                <a:solidFill>
                  <a:schemeClr val="tx1"/>
                </a:solidFill>
              </a:rPr>
              <a:t> la </a:t>
            </a:r>
            <a:r>
              <a:rPr lang="en-US" sz="1200" b="1" dirty="0" err="1">
                <a:solidFill>
                  <a:schemeClr val="tx1"/>
                </a:solidFill>
              </a:rPr>
              <a:t>fuga</a:t>
            </a:r>
            <a:r>
              <a:rPr lang="en-US" sz="1200" b="1" dirty="0">
                <a:solidFill>
                  <a:schemeClr val="tx1"/>
                </a:solidFill>
              </a:rPr>
              <a:t> de </a:t>
            </a:r>
            <a:r>
              <a:rPr lang="en-US" sz="1200" b="1" dirty="0" err="1">
                <a:solidFill>
                  <a:schemeClr val="tx1"/>
                </a:solidFill>
              </a:rPr>
              <a:t>residuos</a:t>
            </a:r>
            <a:r>
              <a:rPr lang="en-US" sz="1200" b="1" dirty="0">
                <a:solidFill>
                  <a:schemeClr val="tx1"/>
                </a:solidFill>
              </a:rPr>
              <a:t> al medio </a:t>
            </a:r>
            <a:r>
              <a:rPr lang="en-US" sz="1200" b="1" dirty="0" err="1">
                <a:solidFill>
                  <a:schemeClr val="tx1"/>
                </a:solidFill>
              </a:rPr>
              <a:t>ambiente</a:t>
            </a:r>
            <a:endParaRPr lang="en-US" sz="1200" b="1" dirty="0">
              <a:solidFill>
                <a:schemeClr val="tx1"/>
              </a:solidFill>
            </a:endParaRPr>
          </a:p>
        </p:txBody>
      </p:sp>
      <p:sp>
        <p:nvSpPr>
          <p:cNvPr id="54" name="Rectangle 53">
            <a:extLst>
              <a:ext uri="{FF2B5EF4-FFF2-40B4-BE49-F238E27FC236}">
                <a16:creationId xmlns:a16="http://schemas.microsoft.com/office/drawing/2014/main" id="{FE15D54E-82C4-564C-B3B4-C2BF19D5420F}"/>
              </a:ext>
            </a:extLst>
          </p:cNvPr>
          <p:cNvSpPr/>
          <p:nvPr/>
        </p:nvSpPr>
        <p:spPr>
          <a:xfrm>
            <a:off x="4963678" y="1203095"/>
            <a:ext cx="1304562" cy="660337"/>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Disminuyen</a:t>
            </a:r>
            <a:r>
              <a:rPr lang="en-US" sz="1200" b="1" dirty="0">
                <a:solidFill>
                  <a:schemeClr val="tx1"/>
                </a:solidFill>
              </a:rPr>
              <a:t> </a:t>
            </a:r>
            <a:r>
              <a:rPr lang="en-US" sz="1200" b="1" dirty="0" err="1">
                <a:solidFill>
                  <a:schemeClr val="tx1"/>
                </a:solidFill>
              </a:rPr>
              <a:t>los</a:t>
            </a:r>
            <a:r>
              <a:rPr lang="en-US" sz="1200" b="1" dirty="0">
                <a:solidFill>
                  <a:schemeClr val="tx1"/>
                </a:solidFill>
              </a:rPr>
              <a:t> </a:t>
            </a:r>
            <a:r>
              <a:rPr lang="en-US" sz="1200" b="1" dirty="0" err="1">
                <a:solidFill>
                  <a:schemeClr val="tx1"/>
                </a:solidFill>
              </a:rPr>
              <a:t>impactos</a:t>
            </a:r>
            <a:r>
              <a:rPr lang="en-US" sz="1200" b="1" dirty="0">
                <a:solidFill>
                  <a:schemeClr val="tx1"/>
                </a:solidFill>
              </a:rPr>
              <a:t> al </a:t>
            </a:r>
            <a:r>
              <a:rPr lang="en-US" sz="1200" b="1" dirty="0" err="1">
                <a:solidFill>
                  <a:schemeClr val="tx1"/>
                </a:solidFill>
              </a:rPr>
              <a:t>cambio</a:t>
            </a:r>
            <a:r>
              <a:rPr lang="en-US" sz="1200" b="1" dirty="0">
                <a:solidFill>
                  <a:schemeClr val="tx1"/>
                </a:solidFill>
              </a:rPr>
              <a:t> </a:t>
            </a:r>
            <a:r>
              <a:rPr lang="en-US" sz="1200" b="1" dirty="0" err="1">
                <a:solidFill>
                  <a:schemeClr val="tx1"/>
                </a:solidFill>
              </a:rPr>
              <a:t>climático</a:t>
            </a:r>
            <a:endParaRPr lang="en-US" sz="1200" b="1" dirty="0">
              <a:solidFill>
                <a:schemeClr val="tx1"/>
              </a:solidFill>
            </a:endParaRPr>
          </a:p>
        </p:txBody>
      </p:sp>
      <p:cxnSp>
        <p:nvCxnSpPr>
          <p:cNvPr id="58" name="Straight Connector 57">
            <a:extLst>
              <a:ext uri="{FF2B5EF4-FFF2-40B4-BE49-F238E27FC236}">
                <a16:creationId xmlns:a16="http://schemas.microsoft.com/office/drawing/2014/main" id="{7954728B-0AC9-044C-B191-73D578085D03}"/>
              </a:ext>
            </a:extLst>
          </p:cNvPr>
          <p:cNvCxnSpPr>
            <a:cxnSpLocks/>
          </p:cNvCxnSpPr>
          <p:nvPr/>
        </p:nvCxnSpPr>
        <p:spPr>
          <a:xfrm>
            <a:off x="6563058" y="4252772"/>
            <a:ext cx="0" cy="330789"/>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93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AEB44CB-A25E-8A4D-A79B-20EDA3D2F2AD}"/>
              </a:ext>
            </a:extLst>
          </p:cNvPr>
          <p:cNvPicPr>
            <a:picLocks noChangeAspect="1"/>
          </p:cNvPicPr>
          <p:nvPr/>
        </p:nvPicPr>
        <p:blipFill>
          <a:blip r:embed="rId3"/>
          <a:stretch>
            <a:fillRect/>
          </a:stretch>
        </p:blipFill>
        <p:spPr>
          <a:xfrm>
            <a:off x="0" y="0"/>
            <a:ext cx="12192000" cy="6858000"/>
          </a:xfrm>
          <a:prstGeom prst="rect">
            <a:avLst/>
          </a:prstGeom>
        </p:spPr>
      </p:pic>
      <p:sp>
        <p:nvSpPr>
          <p:cNvPr id="39" name="Oval 38">
            <a:extLst>
              <a:ext uri="{FF2B5EF4-FFF2-40B4-BE49-F238E27FC236}">
                <a16:creationId xmlns:a16="http://schemas.microsoft.com/office/drawing/2014/main" id="{3820800E-3D8F-5147-9229-6A3AED65AFEE}"/>
              </a:ext>
            </a:extLst>
          </p:cNvPr>
          <p:cNvSpPr/>
          <p:nvPr/>
        </p:nvSpPr>
        <p:spPr>
          <a:xfrm>
            <a:off x="861713"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0" name="Oval 39">
            <a:extLst>
              <a:ext uri="{FF2B5EF4-FFF2-40B4-BE49-F238E27FC236}">
                <a16:creationId xmlns:a16="http://schemas.microsoft.com/office/drawing/2014/main" id="{8991D0A1-F655-2E4E-AC69-5CF878BAA5F3}"/>
              </a:ext>
            </a:extLst>
          </p:cNvPr>
          <p:cNvSpPr/>
          <p:nvPr/>
        </p:nvSpPr>
        <p:spPr>
          <a:xfrm>
            <a:off x="807229"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2" name="TextBox 41">
            <a:extLst>
              <a:ext uri="{FF2B5EF4-FFF2-40B4-BE49-F238E27FC236}">
                <a16:creationId xmlns:a16="http://schemas.microsoft.com/office/drawing/2014/main" id="{14D64EF7-97A8-D44C-A74B-4F7163DC56E6}"/>
              </a:ext>
            </a:extLst>
          </p:cNvPr>
          <p:cNvSpPr txBox="1"/>
          <p:nvPr/>
        </p:nvSpPr>
        <p:spPr>
          <a:xfrm>
            <a:off x="1616031" y="632528"/>
            <a:ext cx="4674964" cy="707886"/>
          </a:xfrm>
          <a:prstGeom prst="rect">
            <a:avLst/>
          </a:prstGeom>
          <a:noFill/>
        </p:spPr>
        <p:txBody>
          <a:bodyPr wrap="square" rtlCol="0">
            <a:spAutoFit/>
          </a:bodyPr>
          <a:lstStyle/>
          <a:p>
            <a:r>
              <a:rPr lang="es-ES" sz="2000" b="1" dirty="0"/>
              <a:t>Elija un aspecto del escenario del "desafío de los desechos"</a:t>
            </a:r>
            <a:endParaRPr lang="en-US" sz="2000" b="1" dirty="0"/>
          </a:p>
        </p:txBody>
      </p:sp>
      <p:sp>
        <p:nvSpPr>
          <p:cNvPr id="43" name="Oval 42">
            <a:extLst>
              <a:ext uri="{FF2B5EF4-FFF2-40B4-BE49-F238E27FC236}">
                <a16:creationId xmlns:a16="http://schemas.microsoft.com/office/drawing/2014/main" id="{F1F3AF91-53DC-6547-A720-FD988A17998F}"/>
              </a:ext>
            </a:extLst>
          </p:cNvPr>
          <p:cNvSpPr/>
          <p:nvPr/>
        </p:nvSpPr>
        <p:spPr>
          <a:xfrm>
            <a:off x="861713"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4" name="Oval 43">
            <a:extLst>
              <a:ext uri="{FF2B5EF4-FFF2-40B4-BE49-F238E27FC236}">
                <a16:creationId xmlns:a16="http://schemas.microsoft.com/office/drawing/2014/main" id="{D200220B-48CA-3248-8D47-F153D6509629}"/>
              </a:ext>
            </a:extLst>
          </p:cNvPr>
          <p:cNvSpPr/>
          <p:nvPr/>
        </p:nvSpPr>
        <p:spPr>
          <a:xfrm>
            <a:off x="807229"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5" name="TextBox 44">
            <a:extLst>
              <a:ext uri="{FF2B5EF4-FFF2-40B4-BE49-F238E27FC236}">
                <a16:creationId xmlns:a16="http://schemas.microsoft.com/office/drawing/2014/main" id="{C81ACA74-AC1A-944A-8AA8-636060F4359B}"/>
              </a:ext>
            </a:extLst>
          </p:cNvPr>
          <p:cNvSpPr txBox="1"/>
          <p:nvPr/>
        </p:nvSpPr>
        <p:spPr>
          <a:xfrm>
            <a:off x="1616031" y="3681053"/>
            <a:ext cx="4674964" cy="707886"/>
          </a:xfrm>
          <a:prstGeom prst="rect">
            <a:avLst/>
          </a:prstGeom>
          <a:noFill/>
        </p:spPr>
        <p:txBody>
          <a:bodyPr wrap="square" rtlCol="0">
            <a:spAutoFit/>
          </a:bodyPr>
          <a:lstStyle/>
          <a:p>
            <a:r>
              <a:rPr lang="en-US" sz="2000" b="1" dirty="0" err="1"/>
              <a:t>Desarrolle</a:t>
            </a:r>
            <a:r>
              <a:rPr lang="en-US" sz="2000" b="1" dirty="0"/>
              <a:t> un árbol de </a:t>
            </a:r>
            <a:r>
              <a:rPr lang="en-US" sz="2000" b="1" dirty="0" err="1"/>
              <a:t>soluciones</a:t>
            </a:r>
            <a:r>
              <a:rPr lang="en-US" sz="2000" b="1" dirty="0"/>
              <a:t> y </a:t>
            </a:r>
            <a:r>
              <a:rPr lang="en-US" sz="2000" b="1" dirty="0" err="1"/>
              <a:t>defina</a:t>
            </a:r>
            <a:r>
              <a:rPr lang="en-US" sz="2000" b="1" dirty="0"/>
              <a:t> la </a:t>
            </a:r>
            <a:r>
              <a:rPr lang="en-US" sz="2000" b="1" dirty="0" err="1"/>
              <a:t>solución</a:t>
            </a:r>
            <a:endParaRPr lang="en-US" sz="2000" b="1" dirty="0"/>
          </a:p>
        </p:txBody>
      </p:sp>
      <p:sp>
        <p:nvSpPr>
          <p:cNvPr id="46" name="Oval 45">
            <a:extLst>
              <a:ext uri="{FF2B5EF4-FFF2-40B4-BE49-F238E27FC236}">
                <a16:creationId xmlns:a16="http://schemas.microsoft.com/office/drawing/2014/main" id="{433EC97B-2C72-7741-9C41-B3A85A23C700}"/>
              </a:ext>
            </a:extLst>
          </p:cNvPr>
          <p:cNvSpPr/>
          <p:nvPr/>
        </p:nvSpPr>
        <p:spPr>
          <a:xfrm>
            <a:off x="6959442"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7" name="Oval 46">
            <a:extLst>
              <a:ext uri="{FF2B5EF4-FFF2-40B4-BE49-F238E27FC236}">
                <a16:creationId xmlns:a16="http://schemas.microsoft.com/office/drawing/2014/main" id="{2579D2A9-25B1-8A44-8A0F-3D36CA81BEA5}"/>
              </a:ext>
            </a:extLst>
          </p:cNvPr>
          <p:cNvSpPr/>
          <p:nvPr/>
        </p:nvSpPr>
        <p:spPr>
          <a:xfrm>
            <a:off x="6904958"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8" name="TextBox 47">
            <a:extLst>
              <a:ext uri="{FF2B5EF4-FFF2-40B4-BE49-F238E27FC236}">
                <a16:creationId xmlns:a16="http://schemas.microsoft.com/office/drawing/2014/main" id="{01763630-1FB8-4643-A523-CEC50132B887}"/>
              </a:ext>
            </a:extLst>
          </p:cNvPr>
          <p:cNvSpPr txBox="1"/>
          <p:nvPr/>
        </p:nvSpPr>
        <p:spPr>
          <a:xfrm>
            <a:off x="7713760" y="547863"/>
            <a:ext cx="4478240" cy="707886"/>
          </a:xfrm>
          <a:prstGeom prst="rect">
            <a:avLst/>
          </a:prstGeom>
          <a:noFill/>
        </p:spPr>
        <p:txBody>
          <a:bodyPr wrap="square" rtlCol="0">
            <a:spAutoFit/>
          </a:bodyPr>
          <a:lstStyle/>
          <a:p>
            <a:r>
              <a:rPr lang="en-US" sz="2000" b="1" dirty="0" err="1"/>
              <a:t>Generé</a:t>
            </a:r>
            <a:r>
              <a:rPr lang="en-US" sz="2000" b="1" dirty="0"/>
              <a:t> un árbol de </a:t>
            </a:r>
            <a:r>
              <a:rPr lang="en-US" sz="2000" b="1" dirty="0" err="1"/>
              <a:t>problemas</a:t>
            </a:r>
            <a:r>
              <a:rPr lang="en-US" sz="2000" b="1" dirty="0"/>
              <a:t> e </a:t>
            </a:r>
            <a:r>
              <a:rPr lang="en-US" sz="2000" b="1" dirty="0" err="1"/>
              <a:t>identifique</a:t>
            </a:r>
            <a:r>
              <a:rPr lang="en-US" sz="2000" b="1" dirty="0"/>
              <a:t> </a:t>
            </a:r>
            <a:r>
              <a:rPr lang="en-US" sz="2000" b="1" dirty="0" err="1"/>
              <a:t>el</a:t>
            </a:r>
            <a:r>
              <a:rPr lang="en-US" sz="2000" b="1" dirty="0"/>
              <a:t> </a:t>
            </a:r>
            <a:r>
              <a:rPr lang="en-US" sz="2000" b="1" dirty="0" err="1"/>
              <a:t>problema</a:t>
            </a:r>
            <a:r>
              <a:rPr lang="en-US" sz="2000" b="1" dirty="0"/>
              <a:t> principal</a:t>
            </a:r>
          </a:p>
        </p:txBody>
      </p:sp>
      <p:sp>
        <p:nvSpPr>
          <p:cNvPr id="49" name="Oval 48">
            <a:extLst>
              <a:ext uri="{FF2B5EF4-FFF2-40B4-BE49-F238E27FC236}">
                <a16:creationId xmlns:a16="http://schemas.microsoft.com/office/drawing/2014/main" id="{4B98C4C0-F507-1C4F-8E6C-3DFB3BBF3CA0}"/>
              </a:ext>
            </a:extLst>
          </p:cNvPr>
          <p:cNvSpPr/>
          <p:nvPr/>
        </p:nvSpPr>
        <p:spPr>
          <a:xfrm>
            <a:off x="6959442"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0" name="Oval 49">
            <a:extLst>
              <a:ext uri="{FF2B5EF4-FFF2-40B4-BE49-F238E27FC236}">
                <a16:creationId xmlns:a16="http://schemas.microsoft.com/office/drawing/2014/main" id="{B31693F9-183B-984D-B67C-017D2C311ED3}"/>
              </a:ext>
            </a:extLst>
          </p:cNvPr>
          <p:cNvSpPr/>
          <p:nvPr/>
        </p:nvSpPr>
        <p:spPr>
          <a:xfrm>
            <a:off x="6904958"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1" name="TextBox 50">
            <a:extLst>
              <a:ext uri="{FF2B5EF4-FFF2-40B4-BE49-F238E27FC236}">
                <a16:creationId xmlns:a16="http://schemas.microsoft.com/office/drawing/2014/main" id="{6CEC887D-89F6-114F-9328-7767DAB6C7A7}"/>
              </a:ext>
            </a:extLst>
          </p:cNvPr>
          <p:cNvSpPr txBox="1"/>
          <p:nvPr/>
        </p:nvSpPr>
        <p:spPr>
          <a:xfrm>
            <a:off x="7638086" y="3522347"/>
            <a:ext cx="4262988" cy="707886"/>
          </a:xfrm>
          <a:prstGeom prst="rect">
            <a:avLst/>
          </a:prstGeom>
          <a:noFill/>
        </p:spPr>
        <p:txBody>
          <a:bodyPr wrap="square" rtlCol="0">
            <a:spAutoFit/>
          </a:bodyPr>
          <a:lstStyle/>
          <a:p>
            <a:r>
              <a:rPr lang="es-ES" sz="2000" b="1" dirty="0"/>
              <a:t>Establezca una declaración final de problemas y soluciones</a:t>
            </a:r>
            <a:endParaRPr lang="en-US" sz="2000" b="1" dirty="0"/>
          </a:p>
        </p:txBody>
      </p:sp>
      <p:sp>
        <p:nvSpPr>
          <p:cNvPr id="52" name="TextBox 51">
            <a:extLst>
              <a:ext uri="{FF2B5EF4-FFF2-40B4-BE49-F238E27FC236}">
                <a16:creationId xmlns:a16="http://schemas.microsoft.com/office/drawing/2014/main" id="{2D4DE224-A088-F54D-8555-3394A09785A8}"/>
              </a:ext>
            </a:extLst>
          </p:cNvPr>
          <p:cNvSpPr txBox="1"/>
          <p:nvPr/>
        </p:nvSpPr>
        <p:spPr>
          <a:xfrm>
            <a:off x="566524" y="3695052"/>
            <a:ext cx="1098609" cy="461665"/>
          </a:xfrm>
          <a:prstGeom prst="rect">
            <a:avLst/>
          </a:prstGeom>
          <a:noFill/>
        </p:spPr>
        <p:txBody>
          <a:bodyPr wrap="square" rtlCol="0">
            <a:spAutoFit/>
          </a:bodyPr>
          <a:lstStyle/>
          <a:p>
            <a:pPr algn="ctr"/>
            <a:r>
              <a:rPr lang="en-US" sz="2400" b="1" dirty="0">
                <a:solidFill>
                  <a:schemeClr val="bg1"/>
                </a:solidFill>
              </a:rPr>
              <a:t>3.</a:t>
            </a:r>
          </a:p>
        </p:txBody>
      </p:sp>
      <p:sp>
        <p:nvSpPr>
          <p:cNvPr id="53" name="TextBox 52">
            <a:extLst>
              <a:ext uri="{FF2B5EF4-FFF2-40B4-BE49-F238E27FC236}">
                <a16:creationId xmlns:a16="http://schemas.microsoft.com/office/drawing/2014/main" id="{0827F8B5-72E8-034D-96E3-4FFC0F190355}"/>
              </a:ext>
            </a:extLst>
          </p:cNvPr>
          <p:cNvSpPr txBox="1"/>
          <p:nvPr/>
        </p:nvSpPr>
        <p:spPr>
          <a:xfrm>
            <a:off x="569328" y="628856"/>
            <a:ext cx="1098609" cy="461665"/>
          </a:xfrm>
          <a:prstGeom prst="rect">
            <a:avLst/>
          </a:prstGeom>
          <a:noFill/>
        </p:spPr>
        <p:txBody>
          <a:bodyPr wrap="square" rtlCol="0">
            <a:spAutoFit/>
          </a:bodyPr>
          <a:lstStyle/>
          <a:p>
            <a:pPr algn="ctr"/>
            <a:r>
              <a:rPr lang="en-US" sz="2400" b="1" dirty="0">
                <a:solidFill>
                  <a:schemeClr val="bg1"/>
                </a:solidFill>
              </a:rPr>
              <a:t>1.</a:t>
            </a:r>
          </a:p>
        </p:txBody>
      </p:sp>
      <p:sp>
        <p:nvSpPr>
          <p:cNvPr id="54" name="TextBox 53">
            <a:extLst>
              <a:ext uri="{FF2B5EF4-FFF2-40B4-BE49-F238E27FC236}">
                <a16:creationId xmlns:a16="http://schemas.microsoft.com/office/drawing/2014/main" id="{CE15F581-E09C-B14B-AB74-C5718630CFEB}"/>
              </a:ext>
            </a:extLst>
          </p:cNvPr>
          <p:cNvSpPr txBox="1"/>
          <p:nvPr/>
        </p:nvSpPr>
        <p:spPr>
          <a:xfrm>
            <a:off x="6681208" y="625252"/>
            <a:ext cx="1098609" cy="461665"/>
          </a:xfrm>
          <a:prstGeom prst="rect">
            <a:avLst/>
          </a:prstGeom>
          <a:noFill/>
        </p:spPr>
        <p:txBody>
          <a:bodyPr wrap="square" rtlCol="0">
            <a:spAutoFit/>
          </a:bodyPr>
          <a:lstStyle/>
          <a:p>
            <a:pPr algn="ctr"/>
            <a:r>
              <a:rPr lang="en-US" sz="2400" b="1" dirty="0">
                <a:solidFill>
                  <a:schemeClr val="bg1"/>
                </a:solidFill>
              </a:rPr>
              <a:t>2.</a:t>
            </a:r>
          </a:p>
        </p:txBody>
      </p:sp>
      <p:sp>
        <p:nvSpPr>
          <p:cNvPr id="55" name="TextBox 54">
            <a:extLst>
              <a:ext uri="{FF2B5EF4-FFF2-40B4-BE49-F238E27FC236}">
                <a16:creationId xmlns:a16="http://schemas.microsoft.com/office/drawing/2014/main" id="{263F838E-FDF5-C044-B377-ECBD1BFF7223}"/>
              </a:ext>
            </a:extLst>
          </p:cNvPr>
          <p:cNvSpPr txBox="1"/>
          <p:nvPr/>
        </p:nvSpPr>
        <p:spPr>
          <a:xfrm>
            <a:off x="6681207" y="3706949"/>
            <a:ext cx="1098609" cy="461665"/>
          </a:xfrm>
          <a:prstGeom prst="rect">
            <a:avLst/>
          </a:prstGeom>
          <a:noFill/>
        </p:spPr>
        <p:txBody>
          <a:bodyPr wrap="square" rtlCol="0">
            <a:spAutoFit/>
          </a:bodyPr>
          <a:lstStyle/>
          <a:p>
            <a:pPr algn="ctr"/>
            <a:r>
              <a:rPr lang="en-US" sz="2400" b="1" dirty="0">
                <a:solidFill>
                  <a:schemeClr val="bg1"/>
                </a:solidFill>
              </a:rPr>
              <a:t>4.</a:t>
            </a:r>
          </a:p>
        </p:txBody>
      </p:sp>
      <p:pic>
        <p:nvPicPr>
          <p:cNvPr id="60" name="Picture 59">
            <a:extLst>
              <a:ext uri="{FF2B5EF4-FFF2-40B4-BE49-F238E27FC236}">
                <a16:creationId xmlns:a16="http://schemas.microsoft.com/office/drawing/2014/main" id="{821356F2-0F3D-6F40-AB93-AD353A0577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57605" y="1265298"/>
            <a:ext cx="1825980" cy="1925733"/>
          </a:xfrm>
          <a:prstGeom prst="rect">
            <a:avLst/>
          </a:prstGeom>
        </p:spPr>
      </p:pic>
      <p:sp>
        <p:nvSpPr>
          <p:cNvPr id="61" name="Google Shape;242;p7">
            <a:extLst>
              <a:ext uri="{FF2B5EF4-FFF2-40B4-BE49-F238E27FC236}">
                <a16:creationId xmlns:a16="http://schemas.microsoft.com/office/drawing/2014/main" id="{184B6A39-806E-DE4F-91F2-A09ACA855F08}"/>
              </a:ext>
            </a:extLst>
          </p:cNvPr>
          <p:cNvSpPr txBox="1"/>
          <p:nvPr/>
        </p:nvSpPr>
        <p:spPr>
          <a:xfrm>
            <a:off x="9842683" y="1894356"/>
            <a:ext cx="1906860" cy="5354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600" b="1" dirty="0" err="1">
                <a:solidFill>
                  <a:srgbClr val="29C7F7"/>
                </a:solidFill>
                <a:latin typeface="Calibri"/>
                <a:cs typeface="Calibri"/>
                <a:sym typeface="Calibri"/>
              </a:rPr>
              <a:t>Declaraciones</a:t>
            </a:r>
            <a:endParaRPr lang="en-US" sz="1600" b="1" dirty="0">
              <a:solidFill>
                <a:srgbClr val="29C7F7"/>
              </a:solidFill>
              <a:latin typeface="Calibri"/>
              <a:cs typeface="Calibri"/>
              <a:sym typeface="Calibri"/>
            </a:endParaRPr>
          </a:p>
          <a:p>
            <a:pPr marL="0" marR="0" lvl="0" indent="0" algn="ctr" rtl="0">
              <a:lnSpc>
                <a:spcPct val="90000"/>
              </a:lnSpc>
              <a:spcBef>
                <a:spcPts val="0"/>
              </a:spcBef>
              <a:spcAft>
                <a:spcPts val="0"/>
              </a:spcAft>
              <a:buNone/>
            </a:pPr>
            <a:r>
              <a:rPr lang="en-US" sz="1600" b="1" dirty="0" err="1">
                <a:solidFill>
                  <a:srgbClr val="29C7F7"/>
                </a:solidFill>
                <a:latin typeface="Calibri"/>
                <a:cs typeface="Calibri"/>
                <a:sym typeface="Calibri"/>
              </a:rPr>
              <a:t>Negativas</a:t>
            </a:r>
            <a:endParaRPr sz="700" dirty="0">
              <a:solidFill>
                <a:srgbClr val="29C7F7"/>
              </a:solidFill>
            </a:endParaRPr>
          </a:p>
        </p:txBody>
      </p:sp>
      <p:sp>
        <p:nvSpPr>
          <p:cNvPr id="62" name="Up Arrow 61">
            <a:extLst>
              <a:ext uri="{FF2B5EF4-FFF2-40B4-BE49-F238E27FC236}">
                <a16:creationId xmlns:a16="http://schemas.microsoft.com/office/drawing/2014/main" id="{A8BB242A-67A5-C84A-955F-99A173888DE7}"/>
              </a:ext>
            </a:extLst>
          </p:cNvPr>
          <p:cNvSpPr/>
          <p:nvPr/>
        </p:nvSpPr>
        <p:spPr>
          <a:xfrm>
            <a:off x="7956968" y="1725994"/>
            <a:ext cx="218203" cy="1189333"/>
          </a:xfrm>
          <a:prstGeom prst="upArrow">
            <a:avLst/>
          </a:prstGeom>
          <a:solidFill>
            <a:srgbClr val="29C7F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3" name="Google Shape;242;p7">
            <a:extLst>
              <a:ext uri="{FF2B5EF4-FFF2-40B4-BE49-F238E27FC236}">
                <a16:creationId xmlns:a16="http://schemas.microsoft.com/office/drawing/2014/main" id="{10E4A927-71E4-184B-AAC0-CD7AA18102F8}"/>
              </a:ext>
            </a:extLst>
          </p:cNvPr>
          <p:cNvSpPr txBox="1"/>
          <p:nvPr/>
        </p:nvSpPr>
        <p:spPr>
          <a:xfrm>
            <a:off x="7668144" y="1400183"/>
            <a:ext cx="795849" cy="2861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400" b="1" i="0" u="none" strike="noStrike" cap="none" dirty="0" err="1">
                <a:latin typeface="Calibri"/>
                <a:ea typeface="Calibri"/>
                <a:cs typeface="Calibri"/>
                <a:sym typeface="Calibri"/>
              </a:rPr>
              <a:t>Efectos</a:t>
            </a:r>
            <a:endParaRPr sz="600" dirty="0"/>
          </a:p>
        </p:txBody>
      </p:sp>
      <p:sp>
        <p:nvSpPr>
          <p:cNvPr id="64" name="Google Shape;242;p7">
            <a:extLst>
              <a:ext uri="{FF2B5EF4-FFF2-40B4-BE49-F238E27FC236}">
                <a16:creationId xmlns:a16="http://schemas.microsoft.com/office/drawing/2014/main" id="{8F1D5B15-8EBD-4C44-B274-6F19544D1EF7}"/>
              </a:ext>
            </a:extLst>
          </p:cNvPr>
          <p:cNvSpPr txBox="1"/>
          <p:nvPr/>
        </p:nvSpPr>
        <p:spPr>
          <a:xfrm>
            <a:off x="7679030" y="2955972"/>
            <a:ext cx="795849" cy="2861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400" b="1" i="0" u="none" strike="noStrike" cap="none" dirty="0" err="1">
                <a:latin typeface="Calibri"/>
                <a:ea typeface="Calibri"/>
                <a:cs typeface="Calibri"/>
                <a:sym typeface="Calibri"/>
              </a:rPr>
              <a:t>Causas</a:t>
            </a:r>
            <a:endParaRPr sz="600" dirty="0"/>
          </a:p>
        </p:txBody>
      </p:sp>
      <p:pic>
        <p:nvPicPr>
          <p:cNvPr id="65" name="Picture 64">
            <a:extLst>
              <a:ext uri="{FF2B5EF4-FFF2-40B4-BE49-F238E27FC236}">
                <a16:creationId xmlns:a16="http://schemas.microsoft.com/office/drawing/2014/main" id="{8033A04B-B662-524F-A552-AD05F6D746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76655" y="4394426"/>
            <a:ext cx="1825980" cy="1925733"/>
          </a:xfrm>
          <a:prstGeom prst="rect">
            <a:avLst/>
          </a:prstGeom>
        </p:spPr>
      </p:pic>
      <p:sp>
        <p:nvSpPr>
          <p:cNvPr id="66" name="Google Shape;242;p7">
            <a:extLst>
              <a:ext uri="{FF2B5EF4-FFF2-40B4-BE49-F238E27FC236}">
                <a16:creationId xmlns:a16="http://schemas.microsoft.com/office/drawing/2014/main" id="{65D259E7-2954-B740-8CC6-0B9072A3BE94}"/>
              </a:ext>
            </a:extLst>
          </p:cNvPr>
          <p:cNvSpPr txBox="1"/>
          <p:nvPr/>
        </p:nvSpPr>
        <p:spPr>
          <a:xfrm>
            <a:off x="3661733" y="5023484"/>
            <a:ext cx="1906860" cy="5354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600" b="1" dirty="0" err="1">
                <a:solidFill>
                  <a:srgbClr val="3AC69D"/>
                </a:solidFill>
                <a:latin typeface="Calibri"/>
                <a:ea typeface="Calibri"/>
                <a:cs typeface="Calibri"/>
                <a:sym typeface="Calibri"/>
              </a:rPr>
              <a:t>Declaraciones</a:t>
            </a:r>
            <a:endParaRPr lang="en-US" sz="1600" b="1" dirty="0">
              <a:solidFill>
                <a:srgbClr val="3AC69D"/>
              </a:solidFill>
              <a:latin typeface="Calibri"/>
              <a:ea typeface="Calibri"/>
              <a:cs typeface="Calibri"/>
              <a:sym typeface="Calibri"/>
            </a:endParaRPr>
          </a:p>
          <a:p>
            <a:pPr marL="0" marR="0" lvl="0" indent="0" algn="ctr" rtl="0">
              <a:lnSpc>
                <a:spcPct val="90000"/>
              </a:lnSpc>
              <a:spcBef>
                <a:spcPts val="0"/>
              </a:spcBef>
              <a:spcAft>
                <a:spcPts val="0"/>
              </a:spcAft>
              <a:buNone/>
            </a:pPr>
            <a:r>
              <a:rPr lang="en-US" sz="1600" b="1" i="0" u="none" strike="noStrike" cap="none" dirty="0" err="1">
                <a:solidFill>
                  <a:srgbClr val="3AC69D"/>
                </a:solidFill>
                <a:latin typeface="Calibri"/>
                <a:ea typeface="Calibri"/>
                <a:cs typeface="Calibri"/>
                <a:sym typeface="Calibri"/>
              </a:rPr>
              <a:t>Pos</a:t>
            </a:r>
            <a:r>
              <a:rPr lang="en-US" sz="1600" b="1" dirty="0" err="1">
                <a:solidFill>
                  <a:srgbClr val="3AC69D"/>
                </a:solidFill>
                <a:latin typeface="Calibri"/>
                <a:ea typeface="Calibri"/>
                <a:cs typeface="Calibri"/>
                <a:sym typeface="Calibri"/>
              </a:rPr>
              <a:t>itivas</a:t>
            </a:r>
            <a:endParaRPr lang="en-US" sz="1600" b="1" i="0" u="none" strike="noStrike" cap="none" dirty="0">
              <a:solidFill>
                <a:srgbClr val="3AC69D"/>
              </a:solidFill>
              <a:latin typeface="Calibri"/>
              <a:ea typeface="Calibri"/>
              <a:cs typeface="Calibri"/>
              <a:sym typeface="Calibri"/>
            </a:endParaRPr>
          </a:p>
        </p:txBody>
      </p:sp>
      <p:sp>
        <p:nvSpPr>
          <p:cNvPr id="67" name="Up Arrow 66">
            <a:extLst>
              <a:ext uri="{FF2B5EF4-FFF2-40B4-BE49-F238E27FC236}">
                <a16:creationId xmlns:a16="http://schemas.microsoft.com/office/drawing/2014/main" id="{44759BAB-58CA-3A4C-9331-660B7D46964B}"/>
              </a:ext>
            </a:extLst>
          </p:cNvPr>
          <p:cNvSpPr/>
          <p:nvPr/>
        </p:nvSpPr>
        <p:spPr>
          <a:xfrm>
            <a:off x="1776018" y="4855122"/>
            <a:ext cx="218203" cy="1189333"/>
          </a:xfrm>
          <a:prstGeom prst="upArrow">
            <a:avLst/>
          </a:prstGeom>
          <a:solidFill>
            <a:srgbClr val="3AC69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8" name="Google Shape;242;p7">
            <a:extLst>
              <a:ext uri="{FF2B5EF4-FFF2-40B4-BE49-F238E27FC236}">
                <a16:creationId xmlns:a16="http://schemas.microsoft.com/office/drawing/2014/main" id="{D8D3D621-774A-7C42-B02E-56B61B39EDC5}"/>
              </a:ext>
            </a:extLst>
          </p:cNvPr>
          <p:cNvSpPr txBox="1"/>
          <p:nvPr/>
        </p:nvSpPr>
        <p:spPr>
          <a:xfrm>
            <a:off x="1639183" y="4593822"/>
            <a:ext cx="640179" cy="2861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400" b="1" dirty="0">
                <a:latin typeface="Calibri"/>
                <a:cs typeface="Calibri"/>
                <a:sym typeface="Calibri"/>
              </a:rPr>
              <a:t>Fines</a:t>
            </a:r>
            <a:endParaRPr sz="600" dirty="0"/>
          </a:p>
        </p:txBody>
      </p:sp>
      <p:sp>
        <p:nvSpPr>
          <p:cNvPr id="69" name="Google Shape;242;p7">
            <a:extLst>
              <a:ext uri="{FF2B5EF4-FFF2-40B4-BE49-F238E27FC236}">
                <a16:creationId xmlns:a16="http://schemas.microsoft.com/office/drawing/2014/main" id="{508D1772-09BE-DB40-AC09-C1228ED7CF29}"/>
              </a:ext>
            </a:extLst>
          </p:cNvPr>
          <p:cNvSpPr txBox="1"/>
          <p:nvPr/>
        </p:nvSpPr>
        <p:spPr>
          <a:xfrm>
            <a:off x="1498080" y="6085100"/>
            <a:ext cx="795849" cy="2861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400" b="1" i="0" u="none" strike="noStrike" cap="none" dirty="0" err="1">
                <a:latin typeface="Calibri"/>
                <a:ea typeface="Calibri"/>
                <a:cs typeface="Calibri"/>
                <a:sym typeface="Calibri"/>
              </a:rPr>
              <a:t>Medios</a:t>
            </a:r>
            <a:endParaRPr sz="600" dirty="0"/>
          </a:p>
        </p:txBody>
      </p:sp>
      <p:sp>
        <p:nvSpPr>
          <p:cNvPr id="93" name="Oval 92">
            <a:extLst>
              <a:ext uri="{FF2B5EF4-FFF2-40B4-BE49-F238E27FC236}">
                <a16:creationId xmlns:a16="http://schemas.microsoft.com/office/drawing/2014/main" id="{978194C9-ED06-974E-A4EE-F07C369A03C5}"/>
              </a:ext>
            </a:extLst>
          </p:cNvPr>
          <p:cNvSpPr/>
          <p:nvPr/>
        </p:nvSpPr>
        <p:spPr>
          <a:xfrm>
            <a:off x="8702482" y="4372874"/>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4" name="Oval 93">
            <a:extLst>
              <a:ext uri="{FF2B5EF4-FFF2-40B4-BE49-F238E27FC236}">
                <a16:creationId xmlns:a16="http://schemas.microsoft.com/office/drawing/2014/main" id="{D28F4BD7-81C2-D84D-AD6F-8021422AF690}"/>
              </a:ext>
            </a:extLst>
          </p:cNvPr>
          <p:cNvSpPr/>
          <p:nvPr/>
        </p:nvSpPr>
        <p:spPr>
          <a:xfrm>
            <a:off x="8211774" y="5102537"/>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5" name="Oval 94">
            <a:extLst>
              <a:ext uri="{FF2B5EF4-FFF2-40B4-BE49-F238E27FC236}">
                <a16:creationId xmlns:a16="http://schemas.microsoft.com/office/drawing/2014/main" id="{63D88BBE-399C-D74E-B141-681CBE4F9237}"/>
              </a:ext>
            </a:extLst>
          </p:cNvPr>
          <p:cNvSpPr/>
          <p:nvPr/>
        </p:nvSpPr>
        <p:spPr>
          <a:xfrm>
            <a:off x="9276951" y="5102536"/>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6" name="Rectangle 95">
            <a:extLst>
              <a:ext uri="{FF2B5EF4-FFF2-40B4-BE49-F238E27FC236}">
                <a16:creationId xmlns:a16="http://schemas.microsoft.com/office/drawing/2014/main" id="{27F78646-EB3F-9E47-884D-50EC591EBA84}"/>
              </a:ext>
            </a:extLst>
          </p:cNvPr>
          <p:cNvSpPr/>
          <p:nvPr/>
        </p:nvSpPr>
        <p:spPr>
          <a:xfrm>
            <a:off x="9106888" y="4621650"/>
            <a:ext cx="149622" cy="159145"/>
          </a:xfrm>
          <a:prstGeom prst="rect">
            <a:avLst/>
          </a:prstGeom>
          <a:solidFill>
            <a:srgbClr val="56C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2144C197-011F-0946-B2BC-A6FE038C7460}"/>
              </a:ext>
            </a:extLst>
          </p:cNvPr>
          <p:cNvSpPr/>
          <p:nvPr/>
        </p:nvSpPr>
        <p:spPr>
          <a:xfrm>
            <a:off x="10039527" y="5863392"/>
            <a:ext cx="149622" cy="15914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58FDE1CF-A286-FE49-B307-83F8383CDCE8}"/>
              </a:ext>
            </a:extLst>
          </p:cNvPr>
          <p:cNvSpPr/>
          <p:nvPr/>
        </p:nvSpPr>
        <p:spPr>
          <a:xfrm>
            <a:off x="9324386" y="5483456"/>
            <a:ext cx="149622" cy="15914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BDFE2C2D-0FF0-D84A-954B-B6F84A88BFEA}"/>
              </a:ext>
            </a:extLst>
          </p:cNvPr>
          <p:cNvSpPr/>
          <p:nvPr/>
        </p:nvSpPr>
        <p:spPr>
          <a:xfrm>
            <a:off x="8769584" y="5995177"/>
            <a:ext cx="149622" cy="159145"/>
          </a:xfrm>
          <a:prstGeom prst="rect">
            <a:avLst/>
          </a:prstGeom>
          <a:solidFill>
            <a:srgbClr val="E52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B469A96-3C54-6F4B-B6C2-6AE8F81F2FB5}"/>
              </a:ext>
            </a:extLst>
          </p:cNvPr>
          <p:cNvSpPr/>
          <p:nvPr/>
        </p:nvSpPr>
        <p:spPr>
          <a:xfrm>
            <a:off x="8972668" y="5274822"/>
            <a:ext cx="149622" cy="159145"/>
          </a:xfrm>
          <a:prstGeom prst="rect">
            <a:avLst/>
          </a:prstGeom>
          <a:solidFill>
            <a:srgbClr val="FE9D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4ECDC7B2-27B0-C94B-B2E4-CAFCB8BE2C02}"/>
              </a:ext>
            </a:extLst>
          </p:cNvPr>
          <p:cNvSpPr/>
          <p:nvPr/>
        </p:nvSpPr>
        <p:spPr>
          <a:xfrm>
            <a:off x="8897857" y="4822936"/>
            <a:ext cx="149622" cy="159145"/>
          </a:xfrm>
          <a:prstGeom prst="rect">
            <a:avLst/>
          </a:prstGeom>
          <a:solidFill>
            <a:srgbClr val="26B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ock&#10;&#10;Description automatically generated">
            <a:extLst>
              <a:ext uri="{FF2B5EF4-FFF2-40B4-BE49-F238E27FC236}">
                <a16:creationId xmlns:a16="http://schemas.microsoft.com/office/drawing/2014/main" id="{A093E2A0-A099-734E-BE84-F16725D11E57}"/>
              </a:ext>
            </a:extLst>
          </p:cNvPr>
          <p:cNvPicPr>
            <a:picLocks noChangeAspect="1"/>
          </p:cNvPicPr>
          <p:nvPr/>
        </p:nvPicPr>
        <p:blipFill>
          <a:blip r:embed="rId5"/>
          <a:stretch>
            <a:fillRect/>
          </a:stretch>
        </p:blipFill>
        <p:spPr>
          <a:xfrm>
            <a:off x="2106488" y="1699852"/>
            <a:ext cx="1594912" cy="1594912"/>
          </a:xfrm>
          <a:prstGeom prst="rect">
            <a:avLst/>
          </a:prstGeom>
        </p:spPr>
      </p:pic>
      <p:pic>
        <p:nvPicPr>
          <p:cNvPr id="14" name="Picture 13" descr="Icon&#10;&#10;Description automatically generated">
            <a:extLst>
              <a:ext uri="{FF2B5EF4-FFF2-40B4-BE49-F238E27FC236}">
                <a16:creationId xmlns:a16="http://schemas.microsoft.com/office/drawing/2014/main" id="{CE126A4B-C251-9F4C-A922-7DC45FD109B6}"/>
              </a:ext>
            </a:extLst>
          </p:cNvPr>
          <p:cNvPicPr>
            <a:picLocks noChangeAspect="1"/>
          </p:cNvPicPr>
          <p:nvPr/>
        </p:nvPicPr>
        <p:blipFill>
          <a:blip r:embed="rId6"/>
          <a:stretch>
            <a:fillRect/>
          </a:stretch>
        </p:blipFill>
        <p:spPr>
          <a:xfrm>
            <a:off x="3579537" y="1448495"/>
            <a:ext cx="981351" cy="981351"/>
          </a:xfrm>
          <a:prstGeom prst="rect">
            <a:avLst/>
          </a:prstGeom>
        </p:spPr>
      </p:pic>
      <p:sp>
        <p:nvSpPr>
          <p:cNvPr id="5" name="Slide Number Placeholder 4">
            <a:extLst>
              <a:ext uri="{FF2B5EF4-FFF2-40B4-BE49-F238E27FC236}">
                <a16:creationId xmlns:a16="http://schemas.microsoft.com/office/drawing/2014/main" id="{891AA026-6F84-D8A6-D8BB-874EFB643BB4}"/>
              </a:ext>
            </a:extLst>
          </p:cNvPr>
          <p:cNvSpPr>
            <a:spLocks noGrp="1"/>
          </p:cNvSpPr>
          <p:nvPr>
            <p:ph type="sldNum" sz="quarter" idx="12"/>
          </p:nvPr>
        </p:nvSpPr>
        <p:spPr/>
        <p:txBody>
          <a:bodyPr/>
          <a:lstStyle/>
          <a:p>
            <a:fld id="{6C43096E-6A3C-E44C-A8AA-DD4DCDE3626A}" type="slidenum">
              <a:rPr lang="en-US" smtClean="0"/>
              <a:t>13</a:t>
            </a:fld>
            <a:endParaRPr lang="en-US" dirty="0"/>
          </a:p>
        </p:txBody>
      </p:sp>
    </p:spTree>
    <p:extLst>
      <p:ext uri="{BB962C8B-B14F-4D97-AF65-F5344CB8AC3E}">
        <p14:creationId xmlns:p14="http://schemas.microsoft.com/office/powerpoint/2010/main" val="294558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46046" y="1467623"/>
            <a:ext cx="10907167" cy="1549911"/>
          </a:xfrm>
          <a:prstGeom prst="rect">
            <a:avLst/>
          </a:prstGeom>
        </p:spPr>
        <p:txBody>
          <a:bodyPr wrap="square">
            <a:spAutoFit/>
          </a:bodyPr>
          <a:lstStyle/>
          <a:p>
            <a:pPr algn="thaiDist">
              <a:lnSpc>
                <a:spcPct val="120000"/>
              </a:lnSpc>
            </a:pPr>
            <a:r>
              <a:rPr lang="es-ES" sz="1600" b="1" dirty="0">
                <a:solidFill>
                  <a:srgbClr val="262626"/>
                </a:solidFill>
              </a:rPr>
              <a:t>El taller tiene como objetivo brindar orientación acerca de cómo enmarcar problemas y soluciones, utilizando herramientas prácticas y fáciles de usar para ayudar a resolver conflictos complejos e interconectados. El taller orientará a los estudiantes hacia el pensamiento transformador y  el trabajo en equipo; así como hacía el pensamiento orientado a los resultados, a través de la utilización de herramientas de mapeo, que permitan identificar, definir y resolver los mayores desafíos de sostenibilidad de nuestro tiempo.</a:t>
            </a:r>
            <a:endParaRPr lang="en-US" sz="1600" b="1" dirty="0">
              <a:solidFill>
                <a:srgbClr val="262626"/>
              </a:solidFill>
            </a:endParaRP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148010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1681843" y="185126"/>
            <a:ext cx="9195958"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Tiempo</a:t>
            </a:r>
            <a:r>
              <a:rPr lang="en-US" sz="1400" b="1" dirty="0">
                <a:solidFill>
                  <a:schemeClr val="bg1"/>
                </a:solidFill>
              </a:rPr>
              <a:t> de </a:t>
            </a:r>
            <a:r>
              <a:rPr lang="en-US" sz="1400" b="1" dirty="0" err="1">
                <a:solidFill>
                  <a:schemeClr val="bg1"/>
                </a:solidFill>
              </a:rPr>
              <a:t>Preparación</a:t>
            </a:r>
            <a:r>
              <a:rPr lang="en-US" sz="1400" b="1" dirty="0">
                <a:solidFill>
                  <a:schemeClr val="bg1"/>
                </a:solidFill>
              </a:rPr>
              <a:t>: 10 – 15 </a:t>
            </a:r>
            <a:r>
              <a:rPr lang="en-US" sz="1400" b="1" dirty="0" err="1">
                <a:solidFill>
                  <a:schemeClr val="bg1"/>
                </a:solidFill>
              </a:rPr>
              <a:t>minutos</a:t>
            </a:r>
            <a:endParaRPr lang="en-US" sz="1400" b="1" dirty="0">
              <a:solidFill>
                <a:schemeClr val="bg1"/>
              </a:solidFill>
            </a:endParaRPr>
          </a:p>
        </p:txBody>
      </p:sp>
      <p:grpSp>
        <p:nvGrpSpPr>
          <p:cNvPr id="9" name="Group 8">
            <a:extLst>
              <a:ext uri="{FF2B5EF4-FFF2-40B4-BE49-F238E27FC236}">
                <a16:creationId xmlns:a16="http://schemas.microsoft.com/office/drawing/2014/main" id="{5E5CEC13-4F72-87BC-D9DF-A33EC9698C48}"/>
              </a:ext>
            </a:extLst>
          </p:cNvPr>
          <p:cNvGrpSpPr/>
          <p:nvPr/>
        </p:nvGrpSpPr>
        <p:grpSpPr>
          <a:xfrm>
            <a:off x="712180" y="4586227"/>
            <a:ext cx="443210" cy="427913"/>
            <a:chOff x="663222" y="3355931"/>
            <a:chExt cx="443210" cy="427913"/>
          </a:xfrm>
        </p:grpSpPr>
        <p:sp>
          <p:nvSpPr>
            <p:cNvPr id="10" name="Oval 9">
              <a:extLst>
                <a:ext uri="{FF2B5EF4-FFF2-40B4-BE49-F238E27FC236}">
                  <a16:creationId xmlns:a16="http://schemas.microsoft.com/office/drawing/2014/main" id="{FDB79BEE-9F05-5AC4-0CCB-553BB49724AA}"/>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3067E27E-E84A-4317-DBE0-EC212FEE34E1}"/>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FBD07FB5-B631-3CE0-43D3-39B896FA2D3B}"/>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14" name="Rectangle 13">
            <a:extLst>
              <a:ext uri="{FF2B5EF4-FFF2-40B4-BE49-F238E27FC236}">
                <a16:creationId xmlns:a16="http://schemas.microsoft.com/office/drawing/2014/main" id="{72AC7058-8F80-94D7-3F28-D74F03195D33}"/>
              </a:ext>
            </a:extLst>
          </p:cNvPr>
          <p:cNvSpPr/>
          <p:nvPr/>
        </p:nvSpPr>
        <p:spPr>
          <a:xfrm>
            <a:off x="1228656" y="3287271"/>
            <a:ext cx="9734687" cy="734945"/>
          </a:xfrm>
          <a:prstGeom prst="rect">
            <a:avLst/>
          </a:prstGeom>
        </p:spPr>
        <p:txBody>
          <a:bodyPr wrap="square">
            <a:spAutoFit/>
          </a:bodyPr>
          <a:lstStyle/>
          <a:p>
            <a:pPr algn="thaiDist">
              <a:lnSpc>
                <a:spcPct val="120000"/>
              </a:lnSpc>
            </a:pPr>
            <a:r>
              <a:rPr lang="es-ES" dirty="0">
                <a:solidFill>
                  <a:srgbClr val="262626"/>
                </a:solidFill>
              </a:rPr>
              <a:t>Muestre las diapositivas de la lección a la clase y genere una discusión acerca lo que ya saben acerca de cómo resolver problemas complejos, e introduzca el ejercicio del  árbol de problemas/soluciones</a:t>
            </a:r>
            <a:r>
              <a:rPr lang="es-ES" b="1" dirty="0">
                <a:solidFill>
                  <a:srgbClr val="262626"/>
                </a:solidFill>
              </a:rPr>
              <a:t>.</a:t>
            </a:r>
            <a:endParaRPr lang="en-US" dirty="0">
              <a:solidFill>
                <a:srgbClr val="262626"/>
              </a:solidFill>
            </a:endParaRPr>
          </a:p>
        </p:txBody>
      </p:sp>
      <p:grpSp>
        <p:nvGrpSpPr>
          <p:cNvPr id="15" name="Group 14">
            <a:extLst>
              <a:ext uri="{FF2B5EF4-FFF2-40B4-BE49-F238E27FC236}">
                <a16:creationId xmlns:a16="http://schemas.microsoft.com/office/drawing/2014/main" id="{4478D716-B85F-88A3-AFD7-D0568C12D351}"/>
              </a:ext>
            </a:extLst>
          </p:cNvPr>
          <p:cNvGrpSpPr/>
          <p:nvPr/>
        </p:nvGrpSpPr>
        <p:grpSpPr>
          <a:xfrm>
            <a:off x="712256" y="3300532"/>
            <a:ext cx="443210" cy="427913"/>
            <a:chOff x="663222" y="3355931"/>
            <a:chExt cx="443210" cy="427913"/>
          </a:xfrm>
        </p:grpSpPr>
        <p:sp>
          <p:nvSpPr>
            <p:cNvPr id="16" name="Oval 15">
              <a:extLst>
                <a:ext uri="{FF2B5EF4-FFF2-40B4-BE49-F238E27FC236}">
                  <a16:creationId xmlns:a16="http://schemas.microsoft.com/office/drawing/2014/main" id="{7B16B6D5-D78A-B0D5-46F5-CD4C5F9F9D8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Oval 16">
              <a:extLst>
                <a:ext uri="{FF2B5EF4-FFF2-40B4-BE49-F238E27FC236}">
                  <a16:creationId xmlns:a16="http://schemas.microsoft.com/office/drawing/2014/main" id="{5A480FFF-4780-B5F0-2AC2-E21D80F756F7}"/>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ectangle 17">
              <a:extLst>
                <a:ext uri="{FF2B5EF4-FFF2-40B4-BE49-F238E27FC236}">
                  <a16:creationId xmlns:a16="http://schemas.microsoft.com/office/drawing/2014/main" id="{E80940E8-22E6-C80E-6992-707F8FFD6958}"/>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sp>
        <p:nvSpPr>
          <p:cNvPr id="19" name="Rectangle 18">
            <a:extLst>
              <a:ext uri="{FF2B5EF4-FFF2-40B4-BE49-F238E27FC236}">
                <a16:creationId xmlns:a16="http://schemas.microsoft.com/office/drawing/2014/main" id="{9257F564-7545-F606-351E-54D5A87E1445}"/>
              </a:ext>
            </a:extLst>
          </p:cNvPr>
          <p:cNvSpPr/>
          <p:nvPr/>
        </p:nvSpPr>
        <p:spPr>
          <a:xfrm>
            <a:off x="1314196" y="4291953"/>
            <a:ext cx="9734687" cy="734945"/>
          </a:xfrm>
          <a:prstGeom prst="rect">
            <a:avLst/>
          </a:prstGeom>
        </p:spPr>
        <p:txBody>
          <a:bodyPr wrap="square">
            <a:spAutoFit/>
          </a:bodyPr>
          <a:lstStyle/>
          <a:p>
            <a:pPr algn="thaiDist">
              <a:lnSpc>
                <a:spcPct val="120000"/>
              </a:lnSpc>
            </a:pPr>
            <a:r>
              <a:rPr lang="es-ES" dirty="0"/>
              <a:t>La actividad del taller se realiza mejor en un pizarrón blanco grande o en una cartulina con notas adhesivas, lo cual fomente una discusión abierta.</a:t>
            </a:r>
            <a:endParaRPr lang="en-US" dirty="0">
              <a:solidFill>
                <a:srgbClr val="262626"/>
              </a:solidFill>
            </a:endParaRPr>
          </a:p>
        </p:txBody>
      </p:sp>
      <p:sp>
        <p:nvSpPr>
          <p:cNvPr id="20" name="TextBox 19">
            <a:extLst>
              <a:ext uri="{FF2B5EF4-FFF2-40B4-BE49-F238E27FC236}">
                <a16:creationId xmlns:a16="http://schemas.microsoft.com/office/drawing/2014/main" id="{870443D5-F53C-B910-E5A0-AB1541127325}"/>
              </a:ext>
            </a:extLst>
          </p:cNvPr>
          <p:cNvSpPr txBox="1"/>
          <p:nvPr/>
        </p:nvSpPr>
        <p:spPr>
          <a:xfrm>
            <a:off x="1314196" y="5414512"/>
            <a:ext cx="9563605" cy="1067343"/>
          </a:xfrm>
          <a:prstGeom prst="rect">
            <a:avLst/>
          </a:prstGeom>
          <a:noFill/>
        </p:spPr>
        <p:txBody>
          <a:bodyPr wrap="square" rtlCol="0">
            <a:spAutoFit/>
          </a:bodyPr>
          <a:lstStyle/>
          <a:p>
            <a:pPr algn="thaiDist">
              <a:lnSpc>
                <a:spcPct val="120000"/>
              </a:lnSpc>
            </a:pPr>
            <a:r>
              <a:rPr lang="es-ES" dirty="0">
                <a:solidFill>
                  <a:srgbClr val="262626"/>
                </a:solidFill>
              </a:rPr>
              <a:t>Siga las instrucciones de la lección acerca de cómo crear un árbol de problemas/soluciones a partir de un aspecto relacionado con el "Desafío de los Residuos". En la parte inferior de cada diapositiva encontrará instrucciones acerca de cómo crear el árbol de problemas/soluciones.</a:t>
            </a:r>
            <a:endParaRPr lang="en-US" dirty="0">
              <a:solidFill>
                <a:srgbClr val="262626"/>
              </a:solidFill>
            </a:endParaRPr>
          </a:p>
        </p:txBody>
      </p:sp>
      <p:grpSp>
        <p:nvGrpSpPr>
          <p:cNvPr id="22" name="Group 21">
            <a:extLst>
              <a:ext uri="{FF2B5EF4-FFF2-40B4-BE49-F238E27FC236}">
                <a16:creationId xmlns:a16="http://schemas.microsoft.com/office/drawing/2014/main" id="{92FDCB1C-543A-F655-612D-629CAC1391BE}"/>
              </a:ext>
            </a:extLst>
          </p:cNvPr>
          <p:cNvGrpSpPr/>
          <p:nvPr/>
        </p:nvGrpSpPr>
        <p:grpSpPr>
          <a:xfrm>
            <a:off x="728635" y="5548861"/>
            <a:ext cx="443210" cy="427913"/>
            <a:chOff x="663222" y="3355931"/>
            <a:chExt cx="443210" cy="427913"/>
          </a:xfrm>
        </p:grpSpPr>
        <p:sp>
          <p:nvSpPr>
            <p:cNvPr id="23" name="Oval 22">
              <a:extLst>
                <a:ext uri="{FF2B5EF4-FFF2-40B4-BE49-F238E27FC236}">
                  <a16:creationId xmlns:a16="http://schemas.microsoft.com/office/drawing/2014/main" id="{82F847A7-5433-42DF-46B4-738F72A780AF}"/>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Oval 23">
              <a:extLst>
                <a:ext uri="{FF2B5EF4-FFF2-40B4-BE49-F238E27FC236}">
                  <a16:creationId xmlns:a16="http://schemas.microsoft.com/office/drawing/2014/main" id="{2F9A8BA4-D78C-4E92-F638-58983B0C788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Rectangle 24">
              <a:extLst>
                <a:ext uri="{FF2B5EF4-FFF2-40B4-BE49-F238E27FC236}">
                  <a16:creationId xmlns:a16="http://schemas.microsoft.com/office/drawing/2014/main" id="{25CDE0F3-B01F-16AF-82C3-7056D7C2C88F}"/>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8" name="Slide Number Placeholder 7">
            <a:extLst>
              <a:ext uri="{FF2B5EF4-FFF2-40B4-BE49-F238E27FC236}">
                <a16:creationId xmlns:a16="http://schemas.microsoft.com/office/drawing/2014/main" id="{CDB85644-9E42-31CE-9577-F6A6940ADD5D}"/>
              </a:ext>
            </a:extLst>
          </p:cNvPr>
          <p:cNvSpPr>
            <a:spLocks noGrp="1"/>
          </p:cNvSpPr>
          <p:nvPr>
            <p:ph type="sldNum" sz="quarter" idx="12"/>
          </p:nvPr>
        </p:nvSpPr>
        <p:spPr/>
        <p:txBody>
          <a:bodyPr/>
          <a:lstStyle/>
          <a:p>
            <a:fld id="{6C43096E-6A3C-E44C-A8AA-DD4DCDE3626A}" type="slidenum">
              <a:rPr lang="en-US" smtClean="0"/>
              <a:t>2</a:t>
            </a:fld>
            <a:endParaRPr lang="en-US" dirty="0"/>
          </a:p>
        </p:txBody>
      </p:sp>
      <p:sp>
        <p:nvSpPr>
          <p:cNvPr id="26" name="Google Shape;107;p2">
            <a:extLst>
              <a:ext uri="{FF2B5EF4-FFF2-40B4-BE49-F238E27FC236}">
                <a16:creationId xmlns:a16="http://schemas.microsoft.com/office/drawing/2014/main" id="{0F7385B6-D053-0980-DD21-BEAF2E75BBD8}"/>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extLst>
      <p:ext uri="{BB962C8B-B14F-4D97-AF65-F5344CB8AC3E}">
        <p14:creationId xmlns:p14="http://schemas.microsoft.com/office/powerpoint/2010/main" val="286996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p3"/>
          <p:cNvSpPr/>
          <p:nvPr/>
        </p:nvSpPr>
        <p:spPr>
          <a:xfrm>
            <a:off x="323617" y="1464528"/>
            <a:ext cx="541020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3"/>
          <p:cNvSpPr/>
          <p:nvPr/>
        </p:nvSpPr>
        <p:spPr>
          <a:xfrm>
            <a:off x="506503" y="1456997"/>
            <a:ext cx="5410203"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b="1" dirty="0" err="1">
                <a:solidFill>
                  <a:schemeClr val="lt1"/>
                </a:solidFill>
                <a:latin typeface="Calibri"/>
                <a:ea typeface="Calibri"/>
                <a:cs typeface="Calibri"/>
                <a:sym typeface="Calibri"/>
              </a:rPr>
              <a:t>Resultados</a:t>
            </a:r>
            <a:r>
              <a:rPr lang="en-US" b="1" dirty="0">
                <a:solidFill>
                  <a:schemeClr val="lt1"/>
                </a:solidFill>
                <a:latin typeface="Calibri"/>
                <a:ea typeface="Calibri"/>
                <a:cs typeface="Calibri"/>
                <a:sym typeface="Calibri"/>
              </a:rPr>
              <a:t> de </a:t>
            </a:r>
            <a:r>
              <a:rPr lang="en-US" b="1" dirty="0" err="1">
                <a:solidFill>
                  <a:schemeClr val="lt1"/>
                </a:solidFill>
                <a:latin typeface="Calibri"/>
                <a:ea typeface="Calibri"/>
                <a:cs typeface="Calibri"/>
                <a:sym typeface="Calibri"/>
              </a:rPr>
              <a:t>Aprendizaje</a:t>
            </a:r>
            <a:r>
              <a:rPr lang="en-US" b="1" dirty="0">
                <a:solidFill>
                  <a:schemeClr val="lt1"/>
                </a:solidFill>
                <a:latin typeface="Calibri"/>
                <a:ea typeface="Calibri"/>
                <a:cs typeface="Calibri"/>
                <a:sym typeface="Calibri"/>
              </a:rPr>
              <a:t> y </a:t>
            </a:r>
            <a:r>
              <a:rPr lang="en-US" b="1" dirty="0" err="1">
                <a:solidFill>
                  <a:schemeClr val="lt1"/>
                </a:solidFill>
                <a:latin typeface="Calibri"/>
                <a:ea typeface="Calibri"/>
                <a:cs typeface="Calibri"/>
                <a:sym typeface="Calibri"/>
              </a:rPr>
              <a:t>Alienación</a:t>
            </a:r>
            <a:r>
              <a:rPr lang="en-US" b="1" dirty="0">
                <a:solidFill>
                  <a:schemeClr val="lt1"/>
                </a:solidFill>
                <a:latin typeface="Calibri"/>
                <a:ea typeface="Calibri"/>
                <a:cs typeface="Calibri"/>
                <a:sym typeface="Calibri"/>
              </a:rPr>
              <a:t> a la </a:t>
            </a:r>
            <a:r>
              <a:rPr lang="en-US" b="1" dirty="0" err="1">
                <a:solidFill>
                  <a:schemeClr val="lt1"/>
                </a:solidFill>
                <a:latin typeface="Calibri"/>
                <a:ea typeface="Calibri"/>
                <a:cs typeface="Calibri"/>
                <a:sym typeface="Calibri"/>
              </a:rPr>
              <a:t>Currícula</a:t>
            </a:r>
            <a:r>
              <a:rPr lang="en-US" sz="1800" b="1" i="0" u="none" strike="noStrike" cap="none" dirty="0">
                <a:solidFill>
                  <a:schemeClr val="lt1"/>
                </a:solidFill>
                <a:latin typeface="Calibri"/>
                <a:ea typeface="Calibri"/>
                <a:cs typeface="Calibri"/>
                <a:sym typeface="Calibri"/>
              </a:rPr>
              <a:t>:</a:t>
            </a:r>
            <a:endParaRPr sz="1800" b="1" i="0" u="none" strike="noStrike" cap="none" dirty="0">
              <a:solidFill>
                <a:schemeClr val="lt1"/>
              </a:solidFill>
              <a:latin typeface="Calibri"/>
              <a:ea typeface="Calibri"/>
              <a:cs typeface="Calibri"/>
              <a:sym typeface="Calibri"/>
            </a:endParaRPr>
          </a:p>
        </p:txBody>
      </p:sp>
      <p:sp>
        <p:nvSpPr>
          <p:cNvPr id="114" name="Google Shape;114;p3"/>
          <p:cNvSpPr/>
          <p:nvPr/>
        </p:nvSpPr>
        <p:spPr>
          <a:xfrm>
            <a:off x="262657" y="2049634"/>
            <a:ext cx="11544765" cy="2160551"/>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Ciencia</a:t>
            </a:r>
            <a:r>
              <a:rPr lang="en-US" sz="1600" b="1" i="0" u="none" strike="noStrike" cap="none" dirty="0">
                <a:solidFill>
                  <a:srgbClr val="262626"/>
                </a:solidFill>
                <a:latin typeface="Calibri"/>
                <a:ea typeface="Calibri"/>
                <a:cs typeface="Calibri"/>
                <a:sym typeface="Calibri"/>
              </a:rPr>
              <a:t> – </a:t>
            </a:r>
            <a:r>
              <a:rPr lang="en-US" sz="1600" b="1" dirty="0">
                <a:solidFill>
                  <a:srgbClr val="262626"/>
                </a:solidFill>
                <a:latin typeface="Calibri"/>
                <a:ea typeface="Calibri"/>
                <a:cs typeface="Calibri"/>
                <a:sym typeface="Calibri"/>
              </a:rPr>
              <a:t>Tierra y </a:t>
            </a:r>
            <a:r>
              <a:rPr lang="en-US" sz="1600" b="1" dirty="0" err="1">
                <a:solidFill>
                  <a:srgbClr val="262626"/>
                </a:solidFill>
                <a:latin typeface="Calibri"/>
                <a:ea typeface="Calibri"/>
                <a:cs typeface="Calibri"/>
                <a:sym typeface="Calibri"/>
              </a:rPr>
              <a:t>Actividad</a:t>
            </a:r>
            <a:r>
              <a:rPr lang="en-US" sz="1600" b="1" dirty="0">
                <a:solidFill>
                  <a:srgbClr val="262626"/>
                </a:solidFill>
                <a:latin typeface="Calibri"/>
                <a:ea typeface="Calibri"/>
                <a:cs typeface="Calibri"/>
                <a:sym typeface="Calibri"/>
              </a:rPr>
              <a:t> Humana</a:t>
            </a:r>
            <a:r>
              <a:rPr lang="en-US" sz="1600" b="1" i="0" u="none" strike="noStrike" cap="none" dirty="0">
                <a:solidFill>
                  <a:srgbClr val="262626"/>
                </a:solidFill>
                <a:latin typeface="Calibri"/>
                <a:ea typeface="Calibri"/>
                <a:cs typeface="Calibri"/>
                <a:sym typeface="Calibri"/>
              </a:rPr>
              <a:t>: </a:t>
            </a:r>
            <a:r>
              <a:rPr lang="es-ES" sz="1600" dirty="0">
                <a:solidFill>
                  <a:srgbClr val="262626"/>
                </a:solidFill>
                <a:latin typeface="Calibri"/>
                <a:ea typeface="Calibri"/>
                <a:cs typeface="Calibri"/>
                <a:sym typeface="Calibri"/>
              </a:rPr>
              <a:t>Co</a:t>
            </a:r>
            <a:r>
              <a:rPr lang="es-ES" sz="1600" b="0" i="0" u="none" strike="noStrike" cap="none" dirty="0">
                <a:solidFill>
                  <a:srgbClr val="262626"/>
                </a:solidFill>
                <a:latin typeface="Calibri"/>
                <a:ea typeface="Calibri"/>
                <a:cs typeface="Calibri"/>
                <a:sym typeface="Calibri"/>
              </a:rPr>
              <a:t>municar soluciones que reducirán el impacto de los seres humanos en la tierra, el agua, el aire y/u otros seres vivos en el entorno local. Lo que hacen las personas puede afectar el mundo que las rodea, aunque pueden tomar decisiones que reduzcan sus impactos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Idioma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Español</a:t>
            </a:r>
            <a:r>
              <a:rPr lang="en-US" sz="1600" b="1" dirty="0">
                <a:solidFill>
                  <a:srgbClr val="262626"/>
                </a:solidFill>
                <a:latin typeface="Calibri"/>
                <a:ea typeface="Calibri"/>
                <a:cs typeface="Calibri"/>
                <a:sym typeface="Calibri"/>
              </a:rPr>
              <a:t>, </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Arte</a:t>
            </a:r>
            <a:r>
              <a:rPr lang="en-US" sz="1600" b="1" i="0" u="none" strike="noStrike" cap="none" dirty="0">
                <a:solidFill>
                  <a:srgbClr val="262626"/>
                </a:solidFill>
                <a:latin typeface="Calibri"/>
                <a:ea typeface="Calibri"/>
                <a:cs typeface="Calibri"/>
                <a:sym typeface="Calibri"/>
              </a:rPr>
              <a:t> y </a:t>
            </a:r>
            <a:r>
              <a:rPr lang="en-US" sz="1600" b="1" i="0" u="none" strike="noStrike" cap="none" dirty="0" err="1">
                <a:solidFill>
                  <a:srgbClr val="262626"/>
                </a:solidFill>
                <a:latin typeface="Calibri"/>
                <a:ea typeface="Calibri"/>
                <a:cs typeface="Calibri"/>
                <a:sym typeface="Calibri"/>
              </a:rPr>
              <a:t>Alfabetismo</a:t>
            </a:r>
            <a:r>
              <a:rPr lang="en-US" sz="1600" b="1" i="0" u="none" strike="noStrike" cap="none" dirty="0">
                <a:solidFill>
                  <a:srgbClr val="262626"/>
                </a:solidFill>
                <a:latin typeface="Calibri"/>
                <a:ea typeface="Calibri"/>
                <a:cs typeface="Calibri"/>
                <a:sym typeface="Calibri"/>
              </a:rPr>
              <a:t>: </a:t>
            </a:r>
            <a:r>
              <a:rPr lang="es-ES" sz="1600" b="0" i="0" u="none" strike="noStrike" cap="none" dirty="0">
                <a:solidFill>
                  <a:srgbClr val="262626"/>
                </a:solidFill>
                <a:latin typeface="Calibri"/>
                <a:ea typeface="Calibri"/>
                <a:cs typeface="Calibri"/>
                <a:sym typeface="Calibri"/>
              </a:rPr>
              <a:t>Participar de manera efectiva en conversaciones colaborativas (uno a uno, en grupos y dirigidas por maestros) construyendo ideas en equipo y transmitiéndolas con claridad. Siga las reglas acordadas para las discusiones.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cs typeface="Calibri"/>
                <a:sym typeface="Calibri"/>
              </a:rPr>
              <a:t>Estudios</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Sociales</a:t>
            </a:r>
            <a:r>
              <a:rPr lang="en-US" sz="1600" b="1" dirty="0">
                <a:solidFill>
                  <a:srgbClr val="262626"/>
                </a:solidFill>
                <a:latin typeface="Calibri"/>
                <a:cs typeface="Calibri"/>
                <a:sym typeface="Calibri"/>
              </a:rPr>
              <a:t>  - </a:t>
            </a:r>
            <a:r>
              <a:rPr lang="en-US" sz="1600" b="1" dirty="0" err="1">
                <a:solidFill>
                  <a:srgbClr val="262626"/>
                </a:solidFill>
                <a:latin typeface="Calibri"/>
                <a:cs typeface="Calibri"/>
                <a:sym typeface="Calibri"/>
              </a:rPr>
              <a:t>Gente</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Lugares</a:t>
            </a:r>
            <a:r>
              <a:rPr lang="en-US" sz="1600" b="1" dirty="0">
                <a:solidFill>
                  <a:srgbClr val="262626"/>
                </a:solidFill>
                <a:latin typeface="Calibri"/>
                <a:cs typeface="Calibri"/>
                <a:sym typeface="Calibri"/>
              </a:rPr>
              <a:t>, y </a:t>
            </a:r>
            <a:r>
              <a:rPr lang="en-US" sz="1600" b="1" dirty="0" err="1">
                <a:solidFill>
                  <a:srgbClr val="262626"/>
                </a:solidFill>
                <a:latin typeface="Calibri"/>
                <a:cs typeface="Calibri"/>
                <a:sym typeface="Calibri"/>
              </a:rPr>
              <a:t>Entornos</a:t>
            </a:r>
            <a:r>
              <a:rPr lang="en-US" sz="1600" b="1" dirty="0">
                <a:solidFill>
                  <a:srgbClr val="262626"/>
                </a:solidFill>
                <a:latin typeface="Calibri"/>
                <a:cs typeface="Calibri"/>
                <a:sym typeface="Calibri"/>
              </a:rPr>
              <a:t>: </a:t>
            </a:r>
            <a:r>
              <a:rPr lang="es-ES" sz="1600" dirty="0">
                <a:solidFill>
                  <a:srgbClr val="262626"/>
                </a:solidFill>
                <a:latin typeface="Calibri"/>
                <a:cs typeface="Calibri"/>
                <a:sym typeface="Calibri"/>
              </a:rPr>
              <a:t>El estudio de personas, lugares y entornos nos permite comprender la relación entre las poblaciones humanas y el mundo físico.</a:t>
            </a:r>
            <a:endParaRPr dirty="0"/>
          </a:p>
        </p:txBody>
      </p:sp>
      <p:sp>
        <p:nvSpPr>
          <p:cNvPr id="117" name="Google Shape;117;p3"/>
          <p:cNvSpPr/>
          <p:nvPr/>
        </p:nvSpPr>
        <p:spPr>
          <a:xfrm>
            <a:off x="323618" y="4723243"/>
            <a:ext cx="3555195" cy="35498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9" name="Google Shape;119;p3"/>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3"/>
          <p:cNvSpPr/>
          <p:nvPr/>
        </p:nvSpPr>
        <p:spPr>
          <a:xfrm>
            <a:off x="1165859" y="185126"/>
            <a:ext cx="9891817"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2" name="Google Shape;122;p3"/>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err="1">
                <a:solidFill>
                  <a:schemeClr val="lt1"/>
                </a:solidFill>
                <a:latin typeface="Calibri"/>
                <a:ea typeface="Calibri"/>
                <a:cs typeface="Calibri"/>
                <a:sym typeface="Calibri"/>
              </a:rPr>
              <a:t>Tiempo</a:t>
            </a:r>
            <a:r>
              <a:rPr lang="en-US" b="1" dirty="0">
                <a:solidFill>
                  <a:schemeClr val="lt1"/>
                </a:solidFill>
                <a:latin typeface="Calibri"/>
                <a:ea typeface="Calibri"/>
                <a:cs typeface="Calibri"/>
                <a:sym typeface="Calibri"/>
              </a:rPr>
              <a:t> de </a:t>
            </a:r>
            <a:r>
              <a:rPr lang="en-US" b="1" dirty="0" err="1">
                <a:solidFill>
                  <a:schemeClr val="lt1"/>
                </a:solidFill>
                <a:latin typeface="Calibri"/>
                <a:ea typeface="Calibri"/>
                <a:cs typeface="Calibri"/>
                <a:sym typeface="Calibri"/>
              </a:rPr>
              <a:t>preparación</a:t>
            </a:r>
            <a:r>
              <a:rPr lang="en-US" sz="1400" b="1" i="0" u="none" strike="noStrike" cap="none" dirty="0">
                <a:solidFill>
                  <a:schemeClr val="lt1"/>
                </a:solidFill>
                <a:latin typeface="Calibri"/>
                <a:ea typeface="Calibri"/>
                <a:cs typeface="Calibri"/>
                <a:sym typeface="Calibri"/>
              </a:rPr>
              <a:t>: 10 – 15 </a:t>
            </a:r>
            <a:r>
              <a:rPr lang="en-US" sz="1400" b="1" i="0" u="none" strike="noStrike" cap="none" dirty="0" err="1">
                <a:solidFill>
                  <a:schemeClr val="lt1"/>
                </a:solidFill>
                <a:latin typeface="Calibri"/>
                <a:ea typeface="Calibri"/>
                <a:cs typeface="Calibri"/>
                <a:sym typeface="Calibri"/>
              </a:rPr>
              <a:t>minutos</a:t>
            </a:r>
            <a:endParaRPr dirty="0"/>
          </a:p>
        </p:txBody>
      </p:sp>
      <p:sp>
        <p:nvSpPr>
          <p:cNvPr id="2" name="Slide Number Placeholder 1">
            <a:extLst>
              <a:ext uri="{FF2B5EF4-FFF2-40B4-BE49-F238E27FC236}">
                <a16:creationId xmlns:a16="http://schemas.microsoft.com/office/drawing/2014/main" id="{002FF6CB-424F-D300-7741-440E4EF235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20" name="Google Shape;107;p2">
            <a:extLst>
              <a:ext uri="{FF2B5EF4-FFF2-40B4-BE49-F238E27FC236}">
                <a16:creationId xmlns:a16="http://schemas.microsoft.com/office/drawing/2014/main" id="{755C42ED-969B-BAA5-5577-3100542DE38D}"/>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
        <p:nvSpPr>
          <p:cNvPr id="21" name="Rectangle 20">
            <a:extLst>
              <a:ext uri="{FF2B5EF4-FFF2-40B4-BE49-F238E27FC236}">
                <a16:creationId xmlns:a16="http://schemas.microsoft.com/office/drawing/2014/main" id="{33E161F0-7228-ACE2-E4FB-429B4630976D}"/>
              </a:ext>
            </a:extLst>
          </p:cNvPr>
          <p:cNvSpPr/>
          <p:nvPr/>
        </p:nvSpPr>
        <p:spPr>
          <a:xfrm>
            <a:off x="409721" y="4699464"/>
            <a:ext cx="2889934" cy="360612"/>
          </a:xfrm>
          <a:prstGeom prst="rect">
            <a:avLst/>
          </a:prstGeom>
        </p:spPr>
        <p:txBody>
          <a:bodyPr wrap="square">
            <a:spAutoFit/>
          </a:bodyPr>
          <a:lstStyle/>
          <a:p>
            <a:pPr algn="thaiDist">
              <a:lnSpc>
                <a:spcPct val="120000"/>
              </a:lnSpc>
            </a:pPr>
            <a:r>
              <a:rPr lang="en-US" sz="1600" b="1" dirty="0" err="1">
                <a:solidFill>
                  <a:schemeClr val="bg1"/>
                </a:solidFill>
              </a:rPr>
              <a:t>Alineación</a:t>
            </a:r>
            <a:r>
              <a:rPr lang="en-US" sz="1600" b="1" dirty="0">
                <a:solidFill>
                  <a:schemeClr val="bg1"/>
                </a:solidFill>
              </a:rPr>
              <a:t> con </a:t>
            </a:r>
            <a:r>
              <a:rPr lang="en-US" sz="1600" b="1" dirty="0" err="1">
                <a:solidFill>
                  <a:schemeClr val="bg1"/>
                </a:solidFill>
              </a:rPr>
              <a:t>los</a:t>
            </a:r>
            <a:r>
              <a:rPr lang="en-US" sz="1600" b="1" dirty="0">
                <a:solidFill>
                  <a:schemeClr val="bg1"/>
                </a:solidFill>
              </a:rPr>
              <a:t> ODS</a:t>
            </a:r>
            <a:endParaRPr lang="en-TH" sz="1600" b="1" dirty="0">
              <a:solidFill>
                <a:schemeClr val="bg1"/>
              </a:solidFill>
            </a:endParaRPr>
          </a:p>
        </p:txBody>
      </p:sp>
      <p:grpSp>
        <p:nvGrpSpPr>
          <p:cNvPr id="26" name="Group 25">
            <a:extLst>
              <a:ext uri="{FF2B5EF4-FFF2-40B4-BE49-F238E27FC236}">
                <a16:creationId xmlns:a16="http://schemas.microsoft.com/office/drawing/2014/main" id="{6704A320-681C-326F-922D-6727F1493922}"/>
              </a:ext>
            </a:extLst>
          </p:cNvPr>
          <p:cNvGrpSpPr/>
          <p:nvPr/>
        </p:nvGrpSpPr>
        <p:grpSpPr>
          <a:xfrm>
            <a:off x="323617" y="5344007"/>
            <a:ext cx="5061680" cy="1276177"/>
            <a:chOff x="323617" y="5344007"/>
            <a:chExt cx="5061680" cy="1276177"/>
          </a:xfrm>
        </p:grpSpPr>
        <p:pic>
          <p:nvPicPr>
            <p:cNvPr id="27" name="Picture 26" descr="A picture containing text, clipart&#10;&#10;Description automatically generated">
              <a:extLst>
                <a:ext uri="{FF2B5EF4-FFF2-40B4-BE49-F238E27FC236}">
                  <a16:creationId xmlns:a16="http://schemas.microsoft.com/office/drawing/2014/main" id="{7D824F15-9557-7C73-C26C-A556E29AB4A4}"/>
                </a:ext>
              </a:extLst>
            </p:cNvPr>
            <p:cNvPicPr>
              <a:picLocks noChangeAspect="1"/>
            </p:cNvPicPr>
            <p:nvPr/>
          </p:nvPicPr>
          <p:blipFill>
            <a:blip r:embed="rId4"/>
            <a:stretch>
              <a:fillRect/>
            </a:stretch>
          </p:blipFill>
          <p:spPr>
            <a:xfrm>
              <a:off x="323617" y="5348035"/>
              <a:ext cx="1270000" cy="127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394C0784-50CF-AB0B-4009-40CF1A0B3BEA}"/>
                </a:ext>
              </a:extLst>
            </p:cNvPr>
            <p:cNvPicPr>
              <a:picLocks noChangeAspect="1"/>
            </p:cNvPicPr>
            <p:nvPr/>
          </p:nvPicPr>
          <p:blipFill>
            <a:blip r:embed="rId5"/>
            <a:stretch>
              <a:fillRect/>
            </a:stretch>
          </p:blipFill>
          <p:spPr>
            <a:xfrm>
              <a:off x="1593617" y="5348035"/>
              <a:ext cx="1270000" cy="1270000"/>
            </a:xfrm>
            <a:prstGeom prst="rect">
              <a:avLst/>
            </a:prstGeom>
          </p:spPr>
        </p:pic>
        <p:pic>
          <p:nvPicPr>
            <p:cNvPr id="29" name="Picture 28" descr="A picture containing icon&#10;&#10;Description automatically generated">
              <a:extLst>
                <a:ext uri="{FF2B5EF4-FFF2-40B4-BE49-F238E27FC236}">
                  <a16:creationId xmlns:a16="http://schemas.microsoft.com/office/drawing/2014/main" id="{37D154BD-E5DF-3A13-70E7-8FD375FAB4E4}"/>
                </a:ext>
              </a:extLst>
            </p:cNvPr>
            <p:cNvPicPr>
              <a:picLocks noChangeAspect="1"/>
            </p:cNvPicPr>
            <p:nvPr/>
          </p:nvPicPr>
          <p:blipFill>
            <a:blip r:embed="rId6"/>
            <a:stretch>
              <a:fillRect/>
            </a:stretch>
          </p:blipFill>
          <p:spPr>
            <a:xfrm>
              <a:off x="4113148" y="5344007"/>
              <a:ext cx="1272149" cy="1272149"/>
            </a:xfrm>
            <a:prstGeom prst="rect">
              <a:avLst/>
            </a:prstGeom>
          </p:spPr>
        </p:pic>
        <p:pic>
          <p:nvPicPr>
            <p:cNvPr id="30" name="Picture 29" descr="Table&#10;&#10;Description automatically generated with low confidence">
              <a:extLst>
                <a:ext uri="{FF2B5EF4-FFF2-40B4-BE49-F238E27FC236}">
                  <a16:creationId xmlns:a16="http://schemas.microsoft.com/office/drawing/2014/main" id="{53F5543F-AA69-1BB4-BF91-70DE7259B376}"/>
                </a:ext>
              </a:extLst>
            </p:cNvPr>
            <p:cNvPicPr>
              <a:picLocks noChangeAspect="1"/>
            </p:cNvPicPr>
            <p:nvPr/>
          </p:nvPicPr>
          <p:blipFill>
            <a:blip r:embed="rId7"/>
            <a:stretch>
              <a:fillRect/>
            </a:stretch>
          </p:blipFill>
          <p:spPr>
            <a:xfrm>
              <a:off x="2858646" y="5348035"/>
              <a:ext cx="1262445" cy="127214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16329" y="0"/>
            <a:ext cx="12224657"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El Taller </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Duración</a:t>
            </a:r>
            <a:r>
              <a:rPr lang="en-US" sz="1400" b="1" dirty="0">
                <a:solidFill>
                  <a:schemeClr val="bg1"/>
                </a:solidFill>
              </a:rPr>
              <a:t> del Taller: 45 – 60 </a:t>
            </a:r>
            <a:r>
              <a:rPr lang="en-US" sz="1400" b="1" dirty="0" err="1">
                <a:solidFill>
                  <a:schemeClr val="bg1"/>
                </a:solidFill>
              </a:rPr>
              <a:t>minutos</a:t>
            </a:r>
            <a:endParaRPr lang="en-US" sz="1400" b="1" dirty="0">
              <a:solidFill>
                <a:schemeClr val="bg1"/>
              </a:solidFill>
            </a:endParaRPr>
          </a:p>
        </p:txBody>
      </p:sp>
      <p:grpSp>
        <p:nvGrpSpPr>
          <p:cNvPr id="4" name="Group 3">
            <a:extLst>
              <a:ext uri="{FF2B5EF4-FFF2-40B4-BE49-F238E27FC236}">
                <a16:creationId xmlns:a16="http://schemas.microsoft.com/office/drawing/2014/main" id="{70EE4371-5821-37A7-E671-C01D098B106A}"/>
              </a:ext>
            </a:extLst>
          </p:cNvPr>
          <p:cNvGrpSpPr/>
          <p:nvPr/>
        </p:nvGrpSpPr>
        <p:grpSpPr>
          <a:xfrm>
            <a:off x="663222" y="1292182"/>
            <a:ext cx="10475855" cy="3575734"/>
            <a:chOff x="645226" y="1638930"/>
            <a:chExt cx="10475855" cy="3575734"/>
          </a:xfrm>
        </p:grpSpPr>
        <p:sp>
          <p:nvSpPr>
            <p:cNvPr id="28" name="TextBox 27">
              <a:extLst>
                <a:ext uri="{FF2B5EF4-FFF2-40B4-BE49-F238E27FC236}">
                  <a16:creationId xmlns:a16="http://schemas.microsoft.com/office/drawing/2014/main" id="{099A8FAD-CBCC-8947-88ED-286647F3314A}"/>
                </a:ext>
              </a:extLst>
            </p:cNvPr>
            <p:cNvSpPr txBox="1"/>
            <p:nvPr/>
          </p:nvSpPr>
          <p:spPr>
            <a:xfrm>
              <a:off x="1282300" y="1689355"/>
              <a:ext cx="9627400" cy="646331"/>
            </a:xfrm>
            <a:prstGeom prst="rect">
              <a:avLst/>
            </a:prstGeom>
            <a:noFill/>
          </p:spPr>
          <p:txBody>
            <a:bodyPr wrap="square" rtlCol="0">
              <a:spAutoFit/>
            </a:bodyPr>
            <a:lstStyle/>
            <a:p>
              <a:r>
                <a:rPr lang="es-ES" b="1" dirty="0">
                  <a:solidFill>
                    <a:srgbClr val="262626"/>
                  </a:solidFill>
                </a:rPr>
                <a:t>Divídanse en grupos de 3 a 5 </a:t>
              </a:r>
              <a:r>
                <a:rPr lang="es-ES" dirty="0">
                  <a:solidFill>
                    <a:srgbClr val="262626"/>
                  </a:solidFill>
                </a:rPr>
                <a:t>y preparen una cartulina o pizarrón con notas adhesivas para el ejercicio.</a:t>
              </a:r>
              <a:r>
                <a:rPr lang="en-US" dirty="0">
                  <a:solidFill>
                    <a:srgbClr val="262626"/>
                  </a:solidFill>
                </a:rPr>
                <a:t>. </a:t>
              </a:r>
            </a:p>
          </p:txBody>
        </p:sp>
        <p:sp>
          <p:nvSpPr>
            <p:cNvPr id="32" name="TextBox 31">
              <a:extLst>
                <a:ext uri="{FF2B5EF4-FFF2-40B4-BE49-F238E27FC236}">
                  <a16:creationId xmlns:a16="http://schemas.microsoft.com/office/drawing/2014/main" id="{5F85B226-A8E0-D640-A16A-AE4D21CD29F9}"/>
                </a:ext>
              </a:extLst>
            </p:cNvPr>
            <p:cNvSpPr txBox="1"/>
            <p:nvPr/>
          </p:nvSpPr>
          <p:spPr>
            <a:xfrm>
              <a:off x="1282299" y="2444902"/>
              <a:ext cx="9838782" cy="923330"/>
            </a:xfrm>
            <a:prstGeom prst="rect">
              <a:avLst/>
            </a:prstGeom>
            <a:noFill/>
          </p:spPr>
          <p:txBody>
            <a:bodyPr wrap="square" rtlCol="0">
              <a:spAutoFit/>
            </a:bodyPr>
            <a:lstStyle/>
            <a:p>
              <a:pPr algn="just">
                <a:buClr>
                  <a:srgbClr val="29C7F7"/>
                </a:buClr>
                <a:buSzPct val="200000"/>
                <a:tabLst>
                  <a:tab pos="531813" algn="l"/>
                </a:tabLst>
              </a:pPr>
              <a:r>
                <a:rPr lang="es-ES" b="1" dirty="0">
                  <a:solidFill>
                    <a:srgbClr val="262626"/>
                  </a:solidFill>
                </a:rPr>
                <a:t>Lea el documento “Desafío de los Desechos” para usarlo en el ejercicio del árbol de problemas/soluciones. </a:t>
              </a:r>
              <a:r>
                <a:rPr lang="es-ES" dirty="0">
                  <a:solidFill>
                    <a:srgbClr val="262626"/>
                  </a:solidFill>
                </a:rPr>
                <a:t>Los estudiantes erigirán un aspecto del escenario de desafío de desechos para trabajar (por ejemplo, reciclaje, recolectores de desechos, recolección y clasificación, etc.).</a:t>
              </a:r>
              <a:endParaRPr lang="en-US" dirty="0">
                <a:solidFill>
                  <a:srgbClr val="262626"/>
                </a:solidFill>
              </a:endParaRPr>
            </a:p>
          </p:txBody>
        </p:sp>
        <p:sp>
          <p:nvSpPr>
            <p:cNvPr id="53" name="Oval 52">
              <a:extLst>
                <a:ext uri="{FF2B5EF4-FFF2-40B4-BE49-F238E27FC236}">
                  <a16:creationId xmlns:a16="http://schemas.microsoft.com/office/drawing/2014/main" id="{80D0CADA-993B-824F-BF1E-BF91B2EDB3BF}"/>
                </a:ext>
              </a:extLst>
            </p:cNvPr>
            <p:cNvSpPr/>
            <p:nvPr/>
          </p:nvSpPr>
          <p:spPr>
            <a:xfrm>
              <a:off x="716859" y="16589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4" name="Oval 53">
              <a:extLst>
                <a:ext uri="{FF2B5EF4-FFF2-40B4-BE49-F238E27FC236}">
                  <a16:creationId xmlns:a16="http://schemas.microsoft.com/office/drawing/2014/main" id="{9EBBCBC1-C8AC-124D-9E85-925ED5FF4E05}"/>
                </a:ext>
              </a:extLst>
            </p:cNvPr>
            <p:cNvSpPr/>
            <p:nvPr/>
          </p:nvSpPr>
          <p:spPr>
            <a:xfrm>
              <a:off x="663222" y="16589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Rectangle 54">
              <a:extLst>
                <a:ext uri="{FF2B5EF4-FFF2-40B4-BE49-F238E27FC236}">
                  <a16:creationId xmlns:a16="http://schemas.microsoft.com/office/drawing/2014/main" id="{9E7A05C9-9A72-B146-85C5-EF61D44CC809}"/>
                </a:ext>
              </a:extLst>
            </p:cNvPr>
            <p:cNvSpPr/>
            <p:nvPr/>
          </p:nvSpPr>
          <p:spPr>
            <a:xfrm>
              <a:off x="707806" y="1638930"/>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nvGrpSpPr>
            <p:cNvPr id="2" name="Group 1">
              <a:extLst>
                <a:ext uri="{FF2B5EF4-FFF2-40B4-BE49-F238E27FC236}">
                  <a16:creationId xmlns:a16="http://schemas.microsoft.com/office/drawing/2014/main" id="{C434C557-5383-2358-635D-EF8155B7E4AE}"/>
                </a:ext>
              </a:extLst>
            </p:cNvPr>
            <p:cNvGrpSpPr/>
            <p:nvPr/>
          </p:nvGrpSpPr>
          <p:grpSpPr>
            <a:xfrm>
              <a:off x="647654" y="2573733"/>
              <a:ext cx="443210" cy="427913"/>
              <a:chOff x="663222" y="3355931"/>
              <a:chExt cx="443210" cy="427913"/>
            </a:xfrm>
          </p:grpSpPr>
          <p:sp>
            <p:nvSpPr>
              <p:cNvPr id="26" name="Oval 25">
                <a:extLst>
                  <a:ext uri="{FF2B5EF4-FFF2-40B4-BE49-F238E27FC236}">
                    <a16:creationId xmlns:a16="http://schemas.microsoft.com/office/drawing/2014/main" id="{E2C0A7DC-442F-B249-92C1-742F65FB273D}"/>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Oval 28">
                <a:extLst>
                  <a:ext uri="{FF2B5EF4-FFF2-40B4-BE49-F238E27FC236}">
                    <a16:creationId xmlns:a16="http://schemas.microsoft.com/office/drawing/2014/main" id="{5F64759B-CE29-104E-AA59-5405D1B5B77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ectangle 29">
                <a:extLst>
                  <a:ext uri="{FF2B5EF4-FFF2-40B4-BE49-F238E27FC236}">
                    <a16:creationId xmlns:a16="http://schemas.microsoft.com/office/drawing/2014/main" id="{9682A563-3FEE-2144-96BD-DD2DA9B27BE5}"/>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37" name="Oval 36">
              <a:extLst>
                <a:ext uri="{FF2B5EF4-FFF2-40B4-BE49-F238E27FC236}">
                  <a16:creationId xmlns:a16="http://schemas.microsoft.com/office/drawing/2014/main" id="{D2D999FF-62A8-4D4C-B9F4-FAB8457B67B4}"/>
                </a:ext>
              </a:extLst>
            </p:cNvPr>
            <p:cNvSpPr/>
            <p:nvPr/>
          </p:nvSpPr>
          <p:spPr>
            <a:xfrm>
              <a:off x="716859" y="44561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7C4E612F-3F76-0A4B-834A-1B231AE35B30}"/>
                </a:ext>
              </a:extLst>
            </p:cNvPr>
            <p:cNvSpPr/>
            <p:nvPr/>
          </p:nvSpPr>
          <p:spPr>
            <a:xfrm>
              <a:off x="663222" y="446225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AF4562AF-FBD4-574B-9D90-D01C35E2DE21}"/>
                </a:ext>
              </a:extLst>
            </p:cNvPr>
            <p:cNvSpPr/>
            <p:nvPr/>
          </p:nvSpPr>
          <p:spPr>
            <a:xfrm>
              <a:off x="707806" y="445247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4</a:t>
              </a:r>
            </a:p>
          </p:txBody>
        </p:sp>
        <p:sp>
          <p:nvSpPr>
            <p:cNvPr id="40" name="TextBox 39">
              <a:extLst>
                <a:ext uri="{FF2B5EF4-FFF2-40B4-BE49-F238E27FC236}">
                  <a16:creationId xmlns:a16="http://schemas.microsoft.com/office/drawing/2014/main" id="{F64E5E03-422A-0F4B-AAE4-04BFCBF5E471}"/>
                </a:ext>
              </a:extLst>
            </p:cNvPr>
            <p:cNvSpPr txBox="1"/>
            <p:nvPr/>
          </p:nvSpPr>
          <p:spPr>
            <a:xfrm>
              <a:off x="1282299" y="4291334"/>
              <a:ext cx="9627399" cy="923330"/>
            </a:xfrm>
            <a:prstGeom prst="rect">
              <a:avLst/>
            </a:prstGeom>
            <a:noFill/>
          </p:spPr>
          <p:txBody>
            <a:bodyPr wrap="square" rtlCol="0">
              <a:spAutoFit/>
            </a:bodyPr>
            <a:lstStyle/>
            <a:p>
              <a:r>
                <a:rPr lang="es-ES" b="1" dirty="0">
                  <a:solidFill>
                    <a:srgbClr val="262626"/>
                  </a:solidFill>
                </a:rPr>
                <a:t>Cuando terminen con el árbol de problemas/soluciones, los grupos deben definir la ruta de soluciones con una "declaración de soluciones" </a:t>
              </a:r>
              <a:r>
                <a:rPr lang="es-ES" dirty="0">
                  <a:solidFill>
                    <a:srgbClr val="262626"/>
                  </a:solidFill>
                </a:rPr>
                <a:t>que crean que resolverá el problema central. Pida a los grupos que presenten sus hallazgos al resto de la clase.</a:t>
              </a:r>
              <a:endParaRPr lang="en-US" dirty="0">
                <a:solidFill>
                  <a:srgbClr val="262626"/>
                </a:solidFill>
              </a:endParaRPr>
            </a:p>
          </p:txBody>
        </p:sp>
        <p:grpSp>
          <p:nvGrpSpPr>
            <p:cNvPr id="24" name="Group 23">
              <a:extLst>
                <a:ext uri="{FF2B5EF4-FFF2-40B4-BE49-F238E27FC236}">
                  <a16:creationId xmlns:a16="http://schemas.microsoft.com/office/drawing/2014/main" id="{C458E8A7-6706-75C8-0609-86F17CCE3C5B}"/>
                </a:ext>
              </a:extLst>
            </p:cNvPr>
            <p:cNvGrpSpPr/>
            <p:nvPr/>
          </p:nvGrpSpPr>
          <p:grpSpPr>
            <a:xfrm>
              <a:off x="645226" y="3501457"/>
              <a:ext cx="443210" cy="427913"/>
              <a:chOff x="663222" y="3355931"/>
              <a:chExt cx="443210" cy="427913"/>
            </a:xfrm>
          </p:grpSpPr>
          <p:sp>
            <p:nvSpPr>
              <p:cNvPr id="25" name="Oval 24">
                <a:extLst>
                  <a:ext uri="{FF2B5EF4-FFF2-40B4-BE49-F238E27FC236}">
                    <a16:creationId xmlns:a16="http://schemas.microsoft.com/office/drawing/2014/main" id="{6D4B3B1C-4814-16BA-FB3F-FC2D6007252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Oval 26">
                <a:extLst>
                  <a:ext uri="{FF2B5EF4-FFF2-40B4-BE49-F238E27FC236}">
                    <a16:creationId xmlns:a16="http://schemas.microsoft.com/office/drawing/2014/main" id="{5AB87CE2-6DDD-9427-15BB-B722105213DB}"/>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43F2049E-8F5F-6023-7114-9D510F3AC1D3}"/>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33" name="TextBox 32">
              <a:extLst>
                <a:ext uri="{FF2B5EF4-FFF2-40B4-BE49-F238E27FC236}">
                  <a16:creationId xmlns:a16="http://schemas.microsoft.com/office/drawing/2014/main" id="{7C9B89B1-0C6F-2EC8-FD5A-0D1CD0046A77}"/>
                </a:ext>
              </a:extLst>
            </p:cNvPr>
            <p:cNvSpPr txBox="1"/>
            <p:nvPr/>
          </p:nvSpPr>
          <p:spPr>
            <a:xfrm>
              <a:off x="1282298" y="3525531"/>
              <a:ext cx="9838782" cy="646331"/>
            </a:xfrm>
            <a:prstGeom prst="rect">
              <a:avLst/>
            </a:prstGeom>
            <a:noFill/>
          </p:spPr>
          <p:txBody>
            <a:bodyPr wrap="square" rtlCol="0">
              <a:spAutoFit/>
            </a:bodyPr>
            <a:lstStyle/>
            <a:p>
              <a:r>
                <a:rPr lang="es-ES" b="1" dirty="0">
                  <a:solidFill>
                    <a:srgbClr val="262626"/>
                  </a:solidFill>
                </a:rPr>
                <a:t>Los grupos trabajarán el árbol de problemas/soluciones para examinar los aspectos interrelacionados de su problema; así como ​​los medios y fines para encontrar una solución potencial.</a:t>
              </a:r>
              <a:endParaRPr lang="en-US" dirty="0">
                <a:solidFill>
                  <a:srgbClr val="262626"/>
                </a:solidFill>
              </a:endParaRPr>
            </a:p>
          </p:txBody>
        </p:sp>
      </p:grpSp>
      <p:sp>
        <p:nvSpPr>
          <p:cNvPr id="7" name="Slide Number Placeholder 6">
            <a:extLst>
              <a:ext uri="{FF2B5EF4-FFF2-40B4-BE49-F238E27FC236}">
                <a16:creationId xmlns:a16="http://schemas.microsoft.com/office/drawing/2014/main" id="{404731AF-5E60-4D77-9257-5E44EA0D4476}"/>
              </a:ext>
            </a:extLst>
          </p:cNvPr>
          <p:cNvSpPr>
            <a:spLocks noGrp="1"/>
          </p:cNvSpPr>
          <p:nvPr>
            <p:ph type="sldNum" sz="quarter" idx="12"/>
          </p:nvPr>
        </p:nvSpPr>
        <p:spPr/>
        <p:txBody>
          <a:bodyPr/>
          <a:lstStyle/>
          <a:p>
            <a:fld id="{6C43096E-6A3C-E44C-A8AA-DD4DCDE3626A}" type="slidenum">
              <a:rPr lang="en-US" smtClean="0"/>
              <a:t>4</a:t>
            </a:fld>
            <a:endParaRPr lang="en-US" dirty="0"/>
          </a:p>
        </p:txBody>
      </p:sp>
      <p:grpSp>
        <p:nvGrpSpPr>
          <p:cNvPr id="42" name="Group 41">
            <a:extLst>
              <a:ext uri="{FF2B5EF4-FFF2-40B4-BE49-F238E27FC236}">
                <a16:creationId xmlns:a16="http://schemas.microsoft.com/office/drawing/2014/main" id="{E6DAC773-D688-0AC7-8819-C55B7A817602}"/>
              </a:ext>
            </a:extLst>
          </p:cNvPr>
          <p:cNvGrpSpPr/>
          <p:nvPr/>
        </p:nvGrpSpPr>
        <p:grpSpPr>
          <a:xfrm>
            <a:off x="5120640" y="4823965"/>
            <a:ext cx="6979920" cy="1897510"/>
            <a:chOff x="4790164" y="5101971"/>
            <a:chExt cx="6979920" cy="1897510"/>
          </a:xfrm>
        </p:grpSpPr>
        <p:sp>
          <p:nvSpPr>
            <p:cNvPr id="43" name="Rounded Rectangle 18">
              <a:extLst>
                <a:ext uri="{FF2B5EF4-FFF2-40B4-BE49-F238E27FC236}">
                  <a16:creationId xmlns:a16="http://schemas.microsoft.com/office/drawing/2014/main" id="{7C1AFABB-A211-19D5-A124-C8CF6813FD4A}"/>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44" name="Rounded Rectangle 22">
              <a:extLst>
                <a:ext uri="{FF2B5EF4-FFF2-40B4-BE49-F238E27FC236}">
                  <a16:creationId xmlns:a16="http://schemas.microsoft.com/office/drawing/2014/main" id="{6CB39C2F-9F2E-FF07-E8A2-E331DCB5A0B2}"/>
                </a:ext>
              </a:extLst>
            </p:cNvPr>
            <p:cNvSpPr/>
            <p:nvPr/>
          </p:nvSpPr>
          <p:spPr>
            <a:xfrm>
              <a:off x="4790164" y="5443839"/>
              <a:ext cx="6979920" cy="1555642"/>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s-ES" sz="1600" b="1" dirty="0"/>
                <a:t>Los planes de lecciones están diseñados para ser flexibles y receptivos a las necesidades de su salón de clases. Las lecciones son editables y personalizables para cumplir con los diferentes contextos individuales de estudiantes y aulas. Están disponibles para descargar una versión de PowerPoint con instrucciones para el maestro y una lección en PDF imprimible.</a:t>
              </a:r>
            </a:p>
            <a:p>
              <a:pPr algn="ctr"/>
              <a:endParaRPr lang="en-TH" dirty="0"/>
            </a:p>
          </p:txBody>
        </p:sp>
        <p:sp>
          <p:nvSpPr>
            <p:cNvPr id="45" name="TextBox 44">
              <a:extLst>
                <a:ext uri="{FF2B5EF4-FFF2-40B4-BE49-F238E27FC236}">
                  <a16:creationId xmlns:a16="http://schemas.microsoft.com/office/drawing/2014/main" id="{680491B7-37D5-7E4D-9F55-F93C5AA1F20C}"/>
                </a:ext>
              </a:extLst>
            </p:cNvPr>
            <p:cNvSpPr txBox="1"/>
            <p:nvPr/>
          </p:nvSpPr>
          <p:spPr>
            <a:xfrm>
              <a:off x="6956553" y="5101971"/>
              <a:ext cx="4280196" cy="338554"/>
            </a:xfrm>
            <a:prstGeom prst="rect">
              <a:avLst/>
            </a:prstGeom>
            <a:noFill/>
          </p:spPr>
          <p:txBody>
            <a:bodyPr wrap="square" rtlCol="0">
              <a:spAutoFit/>
            </a:bodyPr>
            <a:lstStyle/>
            <a:p>
              <a:r>
                <a:rPr lang="en-US" sz="1600" b="1" dirty="0" err="1">
                  <a:solidFill>
                    <a:schemeClr val="bg1"/>
                  </a:solidFill>
                </a:rPr>
                <a:t>Lecciones</a:t>
              </a:r>
              <a:r>
                <a:rPr lang="en-US" sz="1600" b="1" dirty="0">
                  <a:solidFill>
                    <a:schemeClr val="bg1"/>
                  </a:solidFill>
                </a:rPr>
                <a:t> Flexibles y </a:t>
              </a:r>
              <a:r>
                <a:rPr lang="en-US" sz="1600" b="1" dirty="0" err="1">
                  <a:solidFill>
                    <a:schemeClr val="bg1"/>
                  </a:solidFill>
                </a:rPr>
                <a:t>Adaptables</a:t>
              </a:r>
              <a:endParaRPr lang="en-US" sz="1600" b="1" dirty="0">
                <a:solidFill>
                  <a:schemeClr val="bg1"/>
                </a:solidFill>
              </a:endParaRPr>
            </a:p>
          </p:txBody>
        </p:sp>
      </p:gr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0"/>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2044737" y="2056509"/>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la </a:t>
            </a:r>
            <a:r>
              <a:rPr lang="en-US" sz="3200" b="1" dirty="0" err="1">
                <a:solidFill>
                  <a:schemeClr val="bg1"/>
                </a:solidFill>
                <a:latin typeface="Calibri" panose="020F0502020204030204" pitchFamily="34" charset="0"/>
                <a:cs typeface="Calibri" panose="020F0502020204030204" pitchFamily="34" charset="0"/>
              </a:rPr>
              <a:t>Presentación</a:t>
            </a:r>
            <a:r>
              <a:rPr lang="en-US" sz="3200" b="1" dirty="0">
                <a:solidFill>
                  <a:schemeClr val="bg1"/>
                </a:solidFill>
                <a:latin typeface="Calibri" panose="020F0502020204030204" pitchFamily="34" charset="0"/>
                <a:cs typeface="Calibri" panose="020F0502020204030204" pitchFamily="34" charset="0"/>
              </a:rPr>
              <a:t> de Power 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056704"/>
            <a:ext cx="11361877" cy="968278"/>
          </a:xfrm>
          <a:prstGeom prst="rect">
            <a:avLst/>
          </a:prstGeom>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esté listo para presentar las lección a su clase, haga clic en “presentación de diapositivas” en la barra de menú superior y luego seleccione “vista de presentador”. En la “vista moderador”, puede ver sus notas mientras presenta, aunque la audiencia solo verá sus diapositivas.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561005"/>
          </a:xfrm>
          <a:prstGeom prst="rect">
            <a:avLst/>
          </a:prstGeom>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aparecen en un panel a la derecha. El texto debe ajustarse automáticamente y se puede utilizar la barra de desplazamiento vertical, si es necesario. También puede cambiar el tamaño del texto en el panel de notas usando los dos botones en la esquina inferior izquierda del mismo panel.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80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CFE87-54CC-C748-993B-AECEF413CC69}"/>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descr="Icon&#10;&#10;Description automatically generated">
            <a:extLst>
              <a:ext uri="{FF2B5EF4-FFF2-40B4-BE49-F238E27FC236}">
                <a16:creationId xmlns:a16="http://schemas.microsoft.com/office/drawing/2014/main" id="{C303924A-DF53-034F-9B16-B766B79EFFC7}"/>
              </a:ext>
            </a:extLst>
          </p:cNvPr>
          <p:cNvPicPr>
            <a:picLocks noChangeAspect="1"/>
          </p:cNvPicPr>
          <p:nvPr/>
        </p:nvPicPr>
        <p:blipFill rotWithShape="1">
          <a:blip r:embed="rId4"/>
          <a:srcRect b="-33"/>
          <a:stretch/>
        </p:blipFill>
        <p:spPr>
          <a:xfrm>
            <a:off x="1888435" y="526773"/>
            <a:ext cx="8725646" cy="5804453"/>
          </a:xfrm>
          <a:prstGeom prst="rect">
            <a:avLst/>
          </a:prstGeom>
        </p:spPr>
      </p:pic>
      <p:sp>
        <p:nvSpPr>
          <p:cNvPr id="7" name="Slide Number Placeholder 6">
            <a:extLst>
              <a:ext uri="{FF2B5EF4-FFF2-40B4-BE49-F238E27FC236}">
                <a16:creationId xmlns:a16="http://schemas.microsoft.com/office/drawing/2014/main" id="{D046C055-0D31-B914-2DDB-C9D4CE221295}"/>
              </a:ext>
            </a:extLst>
          </p:cNvPr>
          <p:cNvSpPr>
            <a:spLocks noGrp="1"/>
          </p:cNvSpPr>
          <p:nvPr>
            <p:ph type="sldNum" sz="quarter" idx="12"/>
          </p:nvPr>
        </p:nvSpPr>
        <p:spPr/>
        <p:txBody>
          <a:bodyPr/>
          <a:lstStyle/>
          <a:p>
            <a:fld id="{6C43096E-6A3C-E44C-A8AA-DD4DCDE3626A}" type="slidenum">
              <a:rPr lang="en-US" smtClean="0"/>
              <a:t>6</a:t>
            </a:fld>
            <a:endParaRPr lang="en-US" dirty="0"/>
          </a:p>
        </p:txBody>
      </p:sp>
    </p:spTree>
    <p:extLst>
      <p:ext uri="{BB962C8B-B14F-4D97-AF65-F5344CB8AC3E}">
        <p14:creationId xmlns:p14="http://schemas.microsoft.com/office/powerpoint/2010/main" val="81094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pic>
        <p:nvPicPr>
          <p:cNvPr id="136" name="Picture 135">
            <a:extLst>
              <a:ext uri="{FF2B5EF4-FFF2-40B4-BE49-F238E27FC236}">
                <a16:creationId xmlns:a16="http://schemas.microsoft.com/office/drawing/2014/main" id="{B5465056-B3D7-0F4D-BCF2-8F15FCBF44FC}"/>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alphaModFix amt="35000"/>
          </a:blip>
          <a:stretch>
            <a:fillRect/>
          </a:stretch>
        </p:blipFill>
        <p:spPr>
          <a:xfrm>
            <a:off x="3513210" y="479932"/>
            <a:ext cx="5929166" cy="6253077"/>
          </a:xfrm>
          <a:prstGeom prst="rect">
            <a:avLst/>
          </a:prstGeom>
        </p:spPr>
      </p:pic>
      <p:cxnSp>
        <p:nvCxnSpPr>
          <p:cNvPr id="29" name="Straight Connector 28">
            <a:extLst>
              <a:ext uri="{FF2B5EF4-FFF2-40B4-BE49-F238E27FC236}">
                <a16:creationId xmlns:a16="http://schemas.microsoft.com/office/drawing/2014/main"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63" name="Google Shape;242;p7">
            <a:extLst>
              <a:ext uri="{FF2B5EF4-FFF2-40B4-BE49-F238E27FC236}">
                <a16:creationId xmlns:a16="http://schemas.microsoft.com/office/drawing/2014/main"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dirty="0">
                <a:solidFill>
                  <a:schemeClr val="bg1"/>
                </a:solidFill>
                <a:latin typeface="Calibri"/>
                <a:cs typeface="Calibri"/>
                <a:sym typeface="Calibri"/>
              </a:rPr>
              <a:t>El Árbol del </a:t>
            </a:r>
            <a:r>
              <a:rPr lang="en-US" sz="2800" b="1" dirty="0" err="1">
                <a:solidFill>
                  <a:schemeClr val="bg1"/>
                </a:solidFill>
                <a:latin typeface="Calibri"/>
                <a:cs typeface="Calibri"/>
                <a:sym typeface="Calibri"/>
              </a:rPr>
              <a:t>Problema</a:t>
            </a:r>
            <a:endParaRPr sz="1050" dirty="0">
              <a:solidFill>
                <a:schemeClr val="bg1"/>
              </a:solidFill>
            </a:endParaRPr>
          </a:p>
        </p:txBody>
      </p:sp>
      <p:sp>
        <p:nvSpPr>
          <p:cNvPr id="65" name="Rounded Rectangle 64">
            <a:extLst>
              <a:ext uri="{FF2B5EF4-FFF2-40B4-BE49-F238E27FC236}">
                <a16:creationId xmlns:a16="http://schemas.microsoft.com/office/drawing/2014/main" id="{F307F5C4-1AFB-F043-A784-9089859F07C9}"/>
              </a:ext>
            </a:extLst>
          </p:cNvPr>
          <p:cNvSpPr/>
          <p:nvPr/>
        </p:nvSpPr>
        <p:spPr>
          <a:xfrm>
            <a:off x="1100114"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95" name="Left Brace 94">
            <a:extLst>
              <a:ext uri="{FF2B5EF4-FFF2-40B4-BE49-F238E27FC236}">
                <a16:creationId xmlns:a16="http://schemas.microsoft.com/office/drawing/2014/main"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Left Brace 95">
            <a:extLst>
              <a:ext uri="{FF2B5EF4-FFF2-40B4-BE49-F238E27FC236}">
                <a16:creationId xmlns:a16="http://schemas.microsoft.com/office/drawing/2014/main"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Rounded Rectangle 96">
            <a:extLst>
              <a:ext uri="{FF2B5EF4-FFF2-40B4-BE49-F238E27FC236}">
                <a16:creationId xmlns:a16="http://schemas.microsoft.com/office/drawing/2014/main"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Ef</a:t>
            </a:r>
            <a:r>
              <a:rPr lang="es-ES" b="1" dirty="0" err="1">
                <a:latin typeface="Calibri" panose="020F0502020204030204" pitchFamily="34" charset="0"/>
                <a:cs typeface="Calibri" panose="020F0502020204030204" pitchFamily="34" charset="0"/>
              </a:rPr>
              <a:t>ectos</a:t>
            </a:r>
            <a:endParaRPr lang="en-TH" b="1" dirty="0">
              <a:latin typeface="Calibri" panose="020F0502020204030204" pitchFamily="34" charset="0"/>
              <a:cs typeface="Calibri" panose="020F0502020204030204" pitchFamily="34" charset="0"/>
            </a:endParaRPr>
          </a:p>
        </p:txBody>
      </p:sp>
      <p:sp>
        <p:nvSpPr>
          <p:cNvPr id="98" name="Rounded Rectangle 97">
            <a:extLst>
              <a:ext uri="{FF2B5EF4-FFF2-40B4-BE49-F238E27FC236}">
                <a16:creationId xmlns:a16="http://schemas.microsoft.com/office/drawing/2014/main"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Calibri" panose="020F0502020204030204" pitchFamily="34" charset="0"/>
                <a:cs typeface="Calibri" panose="020F0502020204030204" pitchFamily="34" charset="0"/>
              </a:rPr>
              <a:t>Causas</a:t>
            </a:r>
            <a:endParaRPr lang="en-TH" b="1" dirty="0">
              <a:latin typeface="Calibri" panose="020F0502020204030204" pitchFamily="34" charset="0"/>
              <a:cs typeface="Calibri" panose="020F0502020204030204" pitchFamily="34" charset="0"/>
            </a:endParaRPr>
          </a:p>
        </p:txBody>
      </p:sp>
      <p:sp>
        <p:nvSpPr>
          <p:cNvPr id="99" name="Rounded Rectangle 98">
            <a:extLst>
              <a:ext uri="{FF2B5EF4-FFF2-40B4-BE49-F238E27FC236}">
                <a16:creationId xmlns:a16="http://schemas.microsoft.com/office/drawing/2014/main" id="{DC7B21D1-65EA-294C-B49D-6391F40190E9}"/>
              </a:ext>
            </a:extLst>
          </p:cNvPr>
          <p:cNvSpPr/>
          <p:nvPr/>
        </p:nvSpPr>
        <p:spPr>
          <a:xfrm>
            <a:off x="2981236"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0" name="Rounded Rectangle 99">
            <a:extLst>
              <a:ext uri="{FF2B5EF4-FFF2-40B4-BE49-F238E27FC236}">
                <a16:creationId xmlns:a16="http://schemas.microsoft.com/office/drawing/2014/main" id="{0BA09738-3344-D940-81F9-178114C86070}"/>
              </a:ext>
            </a:extLst>
          </p:cNvPr>
          <p:cNvSpPr/>
          <p:nvPr/>
        </p:nvSpPr>
        <p:spPr>
          <a:xfrm>
            <a:off x="4862358"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1" name="Rounded Rectangle 100">
            <a:extLst>
              <a:ext uri="{FF2B5EF4-FFF2-40B4-BE49-F238E27FC236}">
                <a16:creationId xmlns:a16="http://schemas.microsoft.com/office/drawing/2014/main" id="{A3DC132E-520C-184F-83ED-9EC3C86B28B7}"/>
              </a:ext>
            </a:extLst>
          </p:cNvPr>
          <p:cNvSpPr/>
          <p:nvPr/>
        </p:nvSpPr>
        <p:spPr>
          <a:xfrm>
            <a:off x="6741143"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4" name="Rounded Rectangle 103">
            <a:extLst>
              <a:ext uri="{FF2B5EF4-FFF2-40B4-BE49-F238E27FC236}">
                <a16:creationId xmlns:a16="http://schemas.microsoft.com/office/drawing/2014/main" id="{5265D780-0387-AC48-8AEF-9F83C9470A5B}"/>
              </a:ext>
            </a:extLst>
          </p:cNvPr>
          <p:cNvSpPr/>
          <p:nvPr/>
        </p:nvSpPr>
        <p:spPr>
          <a:xfrm>
            <a:off x="1846591"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7" name="Google Shape;242;p7">
            <a:extLst>
              <a:ext uri="{FF2B5EF4-FFF2-40B4-BE49-F238E27FC236}">
                <a16:creationId xmlns:a16="http://schemas.microsoft.com/office/drawing/2014/main"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err="1">
                <a:solidFill>
                  <a:srgbClr val="29C7F7"/>
                </a:solidFill>
                <a:latin typeface="Calibri"/>
                <a:ea typeface="Calibri"/>
                <a:cs typeface="Calibri"/>
                <a:sym typeface="Calibri"/>
              </a:rPr>
              <a:t>Problema</a:t>
            </a:r>
            <a:endParaRPr sz="900" dirty="0">
              <a:solidFill>
                <a:srgbClr val="29C7F7"/>
              </a:solidFill>
            </a:endParaRPr>
          </a:p>
        </p:txBody>
      </p:sp>
      <p:cxnSp>
        <p:nvCxnSpPr>
          <p:cNvPr id="33" name="Straight Connector 32">
            <a:extLst>
              <a:ext uri="{FF2B5EF4-FFF2-40B4-BE49-F238E27FC236}">
                <a16:creationId xmlns:a16="http://schemas.microsoft.com/office/drawing/2014/main"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6294CB5C-F5E1-4849-B499-2B9095EFFF75}"/>
              </a:ext>
            </a:extLst>
          </p:cNvPr>
          <p:cNvSpPr/>
          <p:nvPr/>
        </p:nvSpPr>
        <p:spPr>
          <a:xfrm>
            <a:off x="8619928"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3" name="Rounded Rectangle 102">
            <a:extLst>
              <a:ext uri="{FF2B5EF4-FFF2-40B4-BE49-F238E27FC236}">
                <a16:creationId xmlns:a16="http://schemas.microsoft.com/office/drawing/2014/main"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7" name="Rounded Rectangle 106">
            <a:extLst>
              <a:ext uri="{FF2B5EF4-FFF2-40B4-BE49-F238E27FC236}">
                <a16:creationId xmlns:a16="http://schemas.microsoft.com/office/drawing/2014/main"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45" name="Straight Connector 144">
            <a:extLst>
              <a:ext uri="{FF2B5EF4-FFF2-40B4-BE49-F238E27FC236}">
                <a16:creationId xmlns:a16="http://schemas.microsoft.com/office/drawing/2014/main" id="{DAAAEC0F-4486-C04F-A82E-510EB8021882}"/>
              </a:ext>
            </a:extLst>
          </p:cNvPr>
          <p:cNvCxnSpPr/>
          <p:nvPr/>
        </p:nvCxnSpPr>
        <p:spPr>
          <a:xfrm>
            <a:off x="5866567"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7E87D10-6A43-C745-B54E-06313FCC73D9}"/>
              </a:ext>
            </a:extLst>
          </p:cNvPr>
          <p:cNvCxnSpPr>
            <a:cxnSpLocks/>
          </p:cNvCxnSpPr>
          <p:nvPr/>
        </p:nvCxnSpPr>
        <p:spPr>
          <a:xfrm>
            <a:off x="6563058" y="3075764"/>
            <a:ext cx="0" cy="150779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412DC498-1DBD-6B4B-8EE6-9C5BF7525D5A}"/>
              </a:ext>
            </a:extLst>
          </p:cNvPr>
          <p:cNvSpPr/>
          <p:nvPr/>
        </p:nvSpPr>
        <p:spPr>
          <a:xfrm>
            <a:off x="5608835"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5" name="Rounded Rectangle 134">
            <a:extLst>
              <a:ext uri="{FF2B5EF4-FFF2-40B4-BE49-F238E27FC236}">
                <a16:creationId xmlns:a16="http://schemas.microsoft.com/office/drawing/2014/main" id="{B42DAE2A-6760-434E-B04B-3882BE3BCD23}"/>
              </a:ext>
            </a:extLst>
          </p:cNvPr>
          <p:cNvSpPr/>
          <p:nvPr/>
        </p:nvSpPr>
        <p:spPr>
          <a:xfrm>
            <a:off x="5615959"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50" name="Straight Connector 149">
            <a:extLst>
              <a:ext uri="{FF2B5EF4-FFF2-40B4-BE49-F238E27FC236}">
                <a16:creationId xmlns:a16="http://schemas.microsoft.com/office/drawing/2014/main" id="{C5E4B700-E842-BB43-B796-89D518D4A094}"/>
              </a:ext>
            </a:extLst>
          </p:cNvPr>
          <p:cNvCxnSpPr>
            <a:stCxn id="135" idx="1"/>
          </p:cNvCxnSpPr>
          <p:nvPr/>
        </p:nvCxnSpPr>
        <p:spPr>
          <a:xfrm flipH="1" flipV="1">
            <a:off x="2766951"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id="{FB64545C-9124-8D44-B1EA-3370DDF5B510}"/>
              </a:ext>
            </a:extLst>
          </p:cNvPr>
          <p:cNvSpPr/>
          <p:nvPr/>
        </p:nvSpPr>
        <p:spPr>
          <a:xfrm>
            <a:off x="1100114"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27" name="Rounded Rectangle 126">
            <a:extLst>
              <a:ext uri="{FF2B5EF4-FFF2-40B4-BE49-F238E27FC236}">
                <a16:creationId xmlns:a16="http://schemas.microsoft.com/office/drawing/2014/main" id="{E12791BA-E237-D74F-9E13-2886D92A312D}"/>
              </a:ext>
            </a:extLst>
          </p:cNvPr>
          <p:cNvSpPr/>
          <p:nvPr/>
        </p:nvSpPr>
        <p:spPr>
          <a:xfrm>
            <a:off x="2981236"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2" name="Rounded Rectangle 131">
            <a:extLst>
              <a:ext uri="{FF2B5EF4-FFF2-40B4-BE49-F238E27FC236}">
                <a16:creationId xmlns:a16="http://schemas.microsoft.com/office/drawing/2014/main" id="{B1549935-74C3-774D-946E-44A587B46DA2}"/>
              </a:ext>
            </a:extLst>
          </p:cNvPr>
          <p:cNvSpPr/>
          <p:nvPr/>
        </p:nvSpPr>
        <p:spPr>
          <a:xfrm>
            <a:off x="1846591"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57" name="Straight Connector 156">
            <a:extLst>
              <a:ext uri="{FF2B5EF4-FFF2-40B4-BE49-F238E27FC236}">
                <a16:creationId xmlns:a16="http://schemas.microsoft.com/office/drawing/2014/main" id="{25FACB4A-C7E7-3B42-996E-5C5BC57975B3}"/>
              </a:ext>
            </a:extLst>
          </p:cNvPr>
          <p:cNvCxnSpPr/>
          <p:nvPr/>
        </p:nvCxnSpPr>
        <p:spPr>
          <a:xfrm>
            <a:off x="5866567"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id="{CFCFBDFB-BA49-DB4D-BB8C-3B8FC34B5DAF}"/>
              </a:ext>
            </a:extLst>
          </p:cNvPr>
          <p:cNvSpPr/>
          <p:nvPr/>
        </p:nvSpPr>
        <p:spPr>
          <a:xfrm>
            <a:off x="4862358" y="574136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29" name="Rounded Rectangle 128">
            <a:extLst>
              <a:ext uri="{FF2B5EF4-FFF2-40B4-BE49-F238E27FC236}">
                <a16:creationId xmlns:a16="http://schemas.microsoft.com/office/drawing/2014/main" id="{6EB7608D-7954-D348-9CC9-494D48C75263}"/>
              </a:ext>
            </a:extLst>
          </p:cNvPr>
          <p:cNvSpPr/>
          <p:nvPr/>
        </p:nvSpPr>
        <p:spPr>
          <a:xfrm>
            <a:off x="6741143" y="5739740"/>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3" name="Rounded Rectangle 132">
            <a:extLst>
              <a:ext uri="{FF2B5EF4-FFF2-40B4-BE49-F238E27FC236}">
                <a16:creationId xmlns:a16="http://schemas.microsoft.com/office/drawing/2014/main" id="{1840FC65-E957-3943-BD76-A9B310A2446F}"/>
              </a:ext>
            </a:extLst>
          </p:cNvPr>
          <p:cNvSpPr/>
          <p:nvPr/>
        </p:nvSpPr>
        <p:spPr>
          <a:xfrm>
            <a:off x="5608835"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59" name="Straight Connector 158">
            <a:extLst>
              <a:ext uri="{FF2B5EF4-FFF2-40B4-BE49-F238E27FC236}">
                <a16:creationId xmlns:a16="http://schemas.microsoft.com/office/drawing/2014/main"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id="{090953FD-C1E1-474A-9EF4-E2DA0B1945A5}"/>
              </a:ext>
            </a:extLst>
          </p:cNvPr>
          <p:cNvSpPr/>
          <p:nvPr/>
        </p:nvSpPr>
        <p:spPr>
          <a:xfrm>
            <a:off x="8619928" y="5757235"/>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1" name="Rounded Rectangle 130">
            <a:extLst>
              <a:ext uri="{FF2B5EF4-FFF2-40B4-BE49-F238E27FC236}">
                <a16:creationId xmlns:a16="http://schemas.microsoft.com/office/drawing/2014/main" id="{D9DB8EA0-DD8E-034E-8116-27B137630E47}"/>
              </a:ext>
            </a:extLst>
          </p:cNvPr>
          <p:cNvSpPr/>
          <p:nvPr/>
        </p:nvSpPr>
        <p:spPr>
          <a:xfrm>
            <a:off x="10498713" y="573973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4" name="Rounded Rectangle 133">
            <a:extLst>
              <a:ext uri="{FF2B5EF4-FFF2-40B4-BE49-F238E27FC236}">
                <a16:creationId xmlns:a16="http://schemas.microsoft.com/office/drawing/2014/main"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497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63" name="Google Shape;242;p7">
            <a:extLst>
              <a:ext uri="{FF2B5EF4-FFF2-40B4-BE49-F238E27FC236}">
                <a16:creationId xmlns:a16="http://schemas.microsoft.com/office/drawing/2014/main"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dirty="0">
                <a:solidFill>
                  <a:schemeClr val="bg1"/>
                </a:solidFill>
                <a:latin typeface="Calibri"/>
                <a:cs typeface="Calibri"/>
                <a:sym typeface="Calibri"/>
              </a:rPr>
              <a:t>El Árbol de </a:t>
            </a:r>
            <a:r>
              <a:rPr lang="en-US" sz="2800" b="1" dirty="0" err="1">
                <a:solidFill>
                  <a:schemeClr val="bg1"/>
                </a:solidFill>
                <a:latin typeface="Calibri"/>
                <a:cs typeface="Calibri"/>
                <a:sym typeface="Calibri"/>
              </a:rPr>
              <a:t>Problemas</a:t>
            </a:r>
            <a:endParaRPr sz="1050" dirty="0">
              <a:solidFill>
                <a:schemeClr val="bg1"/>
              </a:solidFill>
            </a:endParaRPr>
          </a:p>
        </p:txBody>
      </p:sp>
      <p:sp>
        <p:nvSpPr>
          <p:cNvPr id="65" name="Rounded Rectangle 64">
            <a:extLst>
              <a:ext uri="{FF2B5EF4-FFF2-40B4-BE49-F238E27FC236}">
                <a16:creationId xmlns:a16="http://schemas.microsoft.com/office/drawing/2014/main" id="{F307F5C4-1AFB-F043-A784-9089859F07C9}"/>
              </a:ext>
            </a:extLst>
          </p:cNvPr>
          <p:cNvSpPr/>
          <p:nvPr/>
        </p:nvSpPr>
        <p:spPr>
          <a:xfrm>
            <a:off x="1124677"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rPr>
              <a:t>Animales</a:t>
            </a:r>
            <a:r>
              <a:rPr lang="en-US" sz="1200" b="1" dirty="0">
                <a:solidFill>
                  <a:schemeClr val="bg1"/>
                </a:solidFill>
              </a:rPr>
              <a:t> </a:t>
            </a:r>
            <a:r>
              <a:rPr lang="en-US" sz="1200" b="1" dirty="0" err="1">
                <a:solidFill>
                  <a:schemeClr val="bg1"/>
                </a:solidFill>
              </a:rPr>
              <a:t>dañados</a:t>
            </a:r>
            <a:endParaRPr lang="en-US" sz="1200" b="1" dirty="0">
              <a:solidFill>
                <a:schemeClr val="bg1"/>
              </a:solidFill>
            </a:endParaRPr>
          </a:p>
        </p:txBody>
      </p:sp>
      <p:sp>
        <p:nvSpPr>
          <p:cNvPr id="95" name="Left Brace 94">
            <a:extLst>
              <a:ext uri="{FF2B5EF4-FFF2-40B4-BE49-F238E27FC236}">
                <a16:creationId xmlns:a16="http://schemas.microsoft.com/office/drawing/2014/main"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Left Brace 95">
            <a:extLst>
              <a:ext uri="{FF2B5EF4-FFF2-40B4-BE49-F238E27FC236}">
                <a16:creationId xmlns:a16="http://schemas.microsoft.com/office/drawing/2014/main"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Rounded Rectangle 96">
            <a:extLst>
              <a:ext uri="{FF2B5EF4-FFF2-40B4-BE49-F238E27FC236}">
                <a16:creationId xmlns:a16="http://schemas.microsoft.com/office/drawing/2014/main"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Ef</a:t>
            </a:r>
            <a:r>
              <a:rPr lang="es-ES" b="1" dirty="0" err="1">
                <a:latin typeface="Calibri" panose="020F0502020204030204" pitchFamily="34" charset="0"/>
                <a:cs typeface="Calibri" panose="020F0502020204030204" pitchFamily="34" charset="0"/>
              </a:rPr>
              <a:t>ectos</a:t>
            </a:r>
            <a:endParaRPr lang="en-TH" b="1" dirty="0">
              <a:latin typeface="Calibri" panose="020F0502020204030204" pitchFamily="34" charset="0"/>
              <a:cs typeface="Calibri" panose="020F0502020204030204" pitchFamily="34" charset="0"/>
            </a:endParaRPr>
          </a:p>
        </p:txBody>
      </p:sp>
      <p:sp>
        <p:nvSpPr>
          <p:cNvPr id="98" name="Rounded Rectangle 97">
            <a:extLst>
              <a:ext uri="{FF2B5EF4-FFF2-40B4-BE49-F238E27FC236}">
                <a16:creationId xmlns:a16="http://schemas.microsoft.com/office/drawing/2014/main"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Calibri" panose="020F0502020204030204" pitchFamily="34" charset="0"/>
                <a:cs typeface="Calibri" panose="020F0502020204030204" pitchFamily="34" charset="0"/>
              </a:rPr>
              <a:t>Causas</a:t>
            </a:r>
            <a:endParaRPr lang="en-TH" b="1" dirty="0">
              <a:latin typeface="Calibri" panose="020F0502020204030204" pitchFamily="34" charset="0"/>
              <a:cs typeface="Calibri" panose="020F0502020204030204" pitchFamily="34" charset="0"/>
            </a:endParaRPr>
          </a:p>
        </p:txBody>
      </p:sp>
      <p:sp>
        <p:nvSpPr>
          <p:cNvPr id="99" name="Rounded Rectangle 98">
            <a:extLst>
              <a:ext uri="{FF2B5EF4-FFF2-40B4-BE49-F238E27FC236}">
                <a16:creationId xmlns:a16="http://schemas.microsoft.com/office/drawing/2014/main" id="{DC7B21D1-65EA-294C-B49D-6391F40190E9}"/>
              </a:ext>
            </a:extLst>
          </p:cNvPr>
          <p:cNvSpPr/>
          <p:nvPr/>
        </p:nvSpPr>
        <p:spPr>
          <a:xfrm>
            <a:off x="3005799"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cs typeface="Calibri" panose="020F0502020204030204" pitchFamily="34" charset="0"/>
              </a:rPr>
              <a:t>Amenazas</a:t>
            </a:r>
            <a:r>
              <a:rPr lang="en-US" sz="1200" b="1" dirty="0">
                <a:solidFill>
                  <a:schemeClr val="bg1"/>
                </a:solidFill>
                <a:cs typeface="Calibri" panose="020F0502020204030204" pitchFamily="34" charset="0"/>
              </a:rPr>
              <a:t> al </a:t>
            </a:r>
            <a:r>
              <a:rPr lang="en-US" sz="1200" b="1" dirty="0" err="1">
                <a:solidFill>
                  <a:schemeClr val="bg1"/>
                </a:solidFill>
                <a:cs typeface="Calibri" panose="020F0502020204030204" pitchFamily="34" charset="0"/>
              </a:rPr>
              <a:t>ecosistema</a:t>
            </a:r>
            <a:endParaRPr lang="en-US" sz="1200" b="1" dirty="0">
              <a:solidFill>
                <a:schemeClr val="bg1"/>
              </a:solidFill>
              <a:cs typeface="Calibri" panose="020F0502020204030204" pitchFamily="34" charset="0"/>
            </a:endParaRPr>
          </a:p>
        </p:txBody>
      </p:sp>
      <p:sp>
        <p:nvSpPr>
          <p:cNvPr id="100" name="Rounded Rectangle 99">
            <a:extLst>
              <a:ext uri="{FF2B5EF4-FFF2-40B4-BE49-F238E27FC236}">
                <a16:creationId xmlns:a16="http://schemas.microsoft.com/office/drawing/2014/main" id="{0BA09738-3344-D940-81F9-178114C86070}"/>
              </a:ext>
            </a:extLst>
          </p:cNvPr>
          <p:cNvSpPr/>
          <p:nvPr/>
        </p:nvSpPr>
        <p:spPr>
          <a:xfrm>
            <a:off x="4886921"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cs typeface="Calibri" panose="020F0502020204030204" pitchFamily="34" charset="0"/>
              </a:rPr>
              <a:t>Impactos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en</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el</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cambio</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climático</a:t>
            </a:r>
            <a:endParaRPr lang="en-US" sz="1200" b="1" dirty="0">
              <a:solidFill>
                <a:schemeClr val="bg1"/>
              </a:solidFill>
              <a:cs typeface="Calibri" panose="020F0502020204030204" pitchFamily="34" charset="0"/>
            </a:endParaRPr>
          </a:p>
        </p:txBody>
      </p:sp>
      <p:sp>
        <p:nvSpPr>
          <p:cNvPr id="101" name="Rounded Rectangle 100">
            <a:extLst>
              <a:ext uri="{FF2B5EF4-FFF2-40B4-BE49-F238E27FC236}">
                <a16:creationId xmlns:a16="http://schemas.microsoft.com/office/drawing/2014/main" id="{A3DC132E-520C-184F-83ED-9EC3C86B28B7}"/>
              </a:ext>
            </a:extLst>
          </p:cNvPr>
          <p:cNvSpPr/>
          <p:nvPr/>
        </p:nvSpPr>
        <p:spPr>
          <a:xfrm>
            <a:off x="6765706"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cs typeface="Calibri" panose="020F0502020204030204" pitchFamily="34" charset="0"/>
              </a:rPr>
              <a:t>Impacto</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en</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el</a:t>
            </a:r>
            <a:r>
              <a:rPr lang="en-US" sz="1200" b="1" dirty="0">
                <a:solidFill>
                  <a:schemeClr val="bg1"/>
                </a:solidFill>
                <a:cs typeface="Calibri" panose="020F0502020204030204" pitchFamily="34" charset="0"/>
              </a:rPr>
              <a:t> turismo y </a:t>
            </a:r>
            <a:r>
              <a:rPr lang="en-US" sz="1200" b="1" dirty="0" err="1">
                <a:solidFill>
                  <a:schemeClr val="bg1"/>
                </a:solidFill>
                <a:cs typeface="Calibri" panose="020F0502020204030204" pitchFamily="34" charset="0"/>
              </a:rPr>
              <a:t>economías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costeras</a:t>
            </a:r>
            <a:endParaRPr lang="en-US" sz="1200" b="1" dirty="0">
              <a:solidFill>
                <a:schemeClr val="bg1"/>
              </a:solidFill>
              <a:cs typeface="Calibri" panose="020F0502020204030204" pitchFamily="34" charset="0"/>
            </a:endParaRPr>
          </a:p>
        </p:txBody>
      </p:sp>
      <p:sp>
        <p:nvSpPr>
          <p:cNvPr id="104" name="Rounded Rectangle 103">
            <a:extLst>
              <a:ext uri="{FF2B5EF4-FFF2-40B4-BE49-F238E27FC236}">
                <a16:creationId xmlns:a16="http://schemas.microsoft.com/office/drawing/2014/main" id="{5265D780-0387-AC48-8AEF-9F83C9470A5B}"/>
              </a:ext>
            </a:extLst>
          </p:cNvPr>
          <p:cNvSpPr/>
          <p:nvPr/>
        </p:nvSpPr>
        <p:spPr>
          <a:xfrm>
            <a:off x="1871154"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cs typeface="Calibri" panose="020F0502020204030204" pitchFamily="34" charset="0"/>
              </a:rPr>
              <a:t>Ingestión, asfixia y enredo de cientos de especies terrestres y marinas</a:t>
            </a:r>
            <a:endParaRPr lang="en-US" sz="1200" b="1" dirty="0">
              <a:solidFill>
                <a:schemeClr val="bg1"/>
              </a:solidFill>
              <a:cs typeface="Calibri" panose="020F0502020204030204" pitchFamily="34" charset="0"/>
            </a:endParaRPr>
          </a:p>
        </p:txBody>
      </p:sp>
      <p:sp>
        <p:nvSpPr>
          <p:cNvPr id="137" name="Google Shape;242;p7">
            <a:extLst>
              <a:ext uri="{FF2B5EF4-FFF2-40B4-BE49-F238E27FC236}">
                <a16:creationId xmlns:a16="http://schemas.microsoft.com/office/drawing/2014/main"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err="1">
                <a:solidFill>
                  <a:srgbClr val="29C7F7"/>
                </a:solidFill>
                <a:latin typeface="Calibri"/>
                <a:ea typeface="Calibri"/>
                <a:cs typeface="Calibri"/>
                <a:sym typeface="Calibri"/>
              </a:rPr>
              <a:t>Problema</a:t>
            </a:r>
            <a:endParaRPr sz="900" dirty="0">
              <a:solidFill>
                <a:srgbClr val="29C7F7"/>
              </a:solidFill>
            </a:endParaRPr>
          </a:p>
        </p:txBody>
      </p:sp>
      <p:cxnSp>
        <p:nvCxnSpPr>
          <p:cNvPr id="33" name="Straight Connector 32">
            <a:extLst>
              <a:ext uri="{FF2B5EF4-FFF2-40B4-BE49-F238E27FC236}">
                <a16:creationId xmlns:a16="http://schemas.microsoft.com/office/drawing/2014/main"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6294CB5C-F5E1-4849-B499-2B9095EFFF75}"/>
              </a:ext>
            </a:extLst>
          </p:cNvPr>
          <p:cNvSpPr/>
          <p:nvPr/>
        </p:nvSpPr>
        <p:spPr>
          <a:xfrm>
            <a:off x="8644491"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Ingesta de </a:t>
            </a:r>
            <a:r>
              <a:rPr lang="en-US" sz="1200" b="1" dirty="0" err="1">
                <a:solidFill>
                  <a:schemeClr val="bg1"/>
                </a:solidFill>
                <a:cs typeface="Calibri" panose="020F0502020204030204" pitchFamily="34" charset="0"/>
              </a:rPr>
              <a:t>residuos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por</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parte</a:t>
            </a:r>
            <a:r>
              <a:rPr lang="en-US" sz="1200" b="1" dirty="0">
                <a:solidFill>
                  <a:schemeClr val="bg1"/>
                </a:solidFill>
                <a:cs typeface="Calibri" panose="020F0502020204030204" pitchFamily="34" charset="0"/>
              </a:rPr>
              <a:t> de </a:t>
            </a:r>
            <a:r>
              <a:rPr lang="en-US" sz="1200" b="1" dirty="0" err="1">
                <a:solidFill>
                  <a:schemeClr val="bg1"/>
                </a:solidFill>
                <a:cs typeface="Calibri" panose="020F0502020204030204" pitchFamily="34" charset="0"/>
              </a:rPr>
              <a:t>los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humanos</a:t>
            </a:r>
            <a:endParaRPr lang="en-US" sz="1200" b="1" dirty="0">
              <a:solidFill>
                <a:schemeClr val="bg1"/>
              </a:solidFill>
              <a:cs typeface="Calibri" panose="020F0502020204030204" pitchFamily="34" charset="0"/>
            </a:endParaRPr>
          </a:p>
        </p:txBody>
      </p:sp>
      <p:sp>
        <p:nvSpPr>
          <p:cNvPr id="103" name="Rounded Rectangle 102">
            <a:extLst>
              <a:ext uri="{FF2B5EF4-FFF2-40B4-BE49-F238E27FC236}">
                <a16:creationId xmlns:a16="http://schemas.microsoft.com/office/drawing/2014/main"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cs typeface="Calibri" panose="020F0502020204030204" pitchFamily="34" charset="0"/>
              </a:rPr>
              <a:t>Efectos secundarios desconocidos del consumo humano de residuos</a:t>
            </a:r>
            <a:endParaRPr lang="en-US" sz="1200" b="1" dirty="0">
              <a:solidFill>
                <a:schemeClr val="bg1"/>
              </a:solidFill>
              <a:cs typeface="Calibri" panose="020F0502020204030204" pitchFamily="34" charset="0"/>
            </a:endParaRPr>
          </a:p>
        </p:txBody>
      </p:sp>
      <p:sp>
        <p:nvSpPr>
          <p:cNvPr id="107" name="Rounded Rectangle 106">
            <a:extLst>
              <a:ext uri="{FF2B5EF4-FFF2-40B4-BE49-F238E27FC236}">
                <a16:creationId xmlns:a16="http://schemas.microsoft.com/office/drawing/2014/main"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Los </a:t>
            </a:r>
            <a:r>
              <a:rPr lang="en-US" sz="1200" b="1" dirty="0" err="1">
                <a:solidFill>
                  <a:schemeClr val="bg1"/>
                </a:solidFill>
                <a:cs typeface="Calibri" panose="020F0502020204030204" pitchFamily="34" charset="0"/>
              </a:rPr>
              <a:t>residuos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entran</a:t>
            </a:r>
            <a:r>
              <a:rPr lang="en-US" sz="1200" b="1" dirty="0">
                <a:solidFill>
                  <a:schemeClr val="bg1"/>
                </a:solidFill>
                <a:cs typeface="Calibri" panose="020F0502020204030204" pitchFamily="34" charset="0"/>
              </a:rPr>
              <a:t> a la </a:t>
            </a:r>
            <a:r>
              <a:rPr lang="en-US" sz="1200" b="1" dirty="0" err="1">
                <a:solidFill>
                  <a:schemeClr val="bg1"/>
                </a:solidFill>
                <a:cs typeface="Calibri" panose="020F0502020204030204" pitchFamily="34" charset="0"/>
              </a:rPr>
              <a:t>cadena</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alimenticia</a:t>
            </a:r>
            <a:endParaRPr lang="en-US" sz="1200" b="1" dirty="0">
              <a:solidFill>
                <a:schemeClr val="bg1"/>
              </a:solidFill>
              <a:cs typeface="Calibri" panose="020F0502020204030204" pitchFamily="34" charset="0"/>
            </a:endParaRPr>
          </a:p>
        </p:txBody>
      </p:sp>
      <p:cxnSp>
        <p:nvCxnSpPr>
          <p:cNvPr id="145" name="Straight Connector 144">
            <a:extLst>
              <a:ext uri="{FF2B5EF4-FFF2-40B4-BE49-F238E27FC236}">
                <a16:creationId xmlns:a16="http://schemas.microsoft.com/office/drawing/2014/main" id="{DAAAEC0F-4486-C04F-A82E-510EB8021882}"/>
              </a:ext>
            </a:extLst>
          </p:cNvPr>
          <p:cNvCxnSpPr/>
          <p:nvPr/>
        </p:nvCxnSpPr>
        <p:spPr>
          <a:xfrm>
            <a:off x="5866567" y="1946772"/>
            <a:ext cx="0" cy="3499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7E87D10-6A43-C745-B54E-06313FCC73D9}"/>
              </a:ext>
            </a:extLst>
          </p:cNvPr>
          <p:cNvCxnSpPr>
            <a:cxnSpLocks/>
          </p:cNvCxnSpPr>
          <p:nvPr/>
        </p:nvCxnSpPr>
        <p:spPr>
          <a:xfrm>
            <a:off x="6563058" y="3075764"/>
            <a:ext cx="0" cy="15077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412DC498-1DBD-6B4B-8EE6-9C5BF7525D5A}"/>
              </a:ext>
            </a:extLst>
          </p:cNvPr>
          <p:cNvSpPr/>
          <p:nvPr/>
        </p:nvSpPr>
        <p:spPr>
          <a:xfrm>
            <a:off x="5633398"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cs typeface="Calibri" panose="020F0502020204030204" pitchFamily="34" charset="0"/>
              </a:rPr>
              <a:t>Aumenta</a:t>
            </a:r>
            <a:r>
              <a:rPr lang="en-US" sz="1200" b="1" dirty="0">
                <a:solidFill>
                  <a:schemeClr val="bg1"/>
                </a:solidFill>
                <a:cs typeface="Calibri" panose="020F0502020204030204" pitchFamily="34" charset="0"/>
              </a:rPr>
              <a:t> la </a:t>
            </a:r>
            <a:r>
              <a:rPr lang="en-US" sz="1200" b="1" dirty="0" err="1">
                <a:solidFill>
                  <a:schemeClr val="bg1"/>
                </a:solidFill>
                <a:cs typeface="Calibri" panose="020F0502020204030204" pitchFamily="34" charset="0"/>
              </a:rPr>
              <a:t>fuga</a:t>
            </a:r>
            <a:r>
              <a:rPr lang="en-US" sz="1200" b="1" dirty="0">
                <a:solidFill>
                  <a:schemeClr val="bg1"/>
                </a:solidFill>
                <a:cs typeface="Calibri" panose="020F0502020204030204" pitchFamily="34" charset="0"/>
              </a:rPr>
              <a:t> de </a:t>
            </a:r>
            <a:r>
              <a:rPr lang="en-US" sz="1200" b="1" dirty="0" err="1">
                <a:solidFill>
                  <a:schemeClr val="bg1"/>
                </a:solidFill>
                <a:cs typeface="Calibri" panose="020F0502020204030204" pitchFamily="34" charset="0"/>
              </a:rPr>
              <a:t>residuos</a:t>
            </a:r>
            <a:r>
              <a:rPr lang="en-US" sz="1200" b="1" dirty="0">
                <a:solidFill>
                  <a:schemeClr val="bg1"/>
                </a:solidFill>
                <a:cs typeface="Calibri" panose="020F0502020204030204" pitchFamily="34" charset="0"/>
              </a:rPr>
              <a:t> al </a:t>
            </a:r>
            <a:r>
              <a:rPr lang="en-US" sz="1200" b="1" dirty="0" err="1">
                <a:solidFill>
                  <a:schemeClr val="bg1"/>
                </a:solidFill>
                <a:cs typeface="Calibri" panose="020F0502020204030204" pitchFamily="34" charset="0"/>
              </a:rPr>
              <a:t>ambiente</a:t>
            </a:r>
            <a:endParaRPr lang="en-US" sz="1200" b="1" dirty="0">
              <a:solidFill>
                <a:schemeClr val="bg1"/>
              </a:solidFill>
              <a:cs typeface="Calibri" panose="020F0502020204030204" pitchFamily="34" charset="0"/>
            </a:endParaRPr>
          </a:p>
        </p:txBody>
      </p:sp>
      <p:sp>
        <p:nvSpPr>
          <p:cNvPr id="135" name="Rounded Rectangle 134">
            <a:extLst>
              <a:ext uri="{FF2B5EF4-FFF2-40B4-BE49-F238E27FC236}">
                <a16:creationId xmlns:a16="http://schemas.microsoft.com/office/drawing/2014/main" id="{B42DAE2A-6760-434E-B04B-3882BE3BCD23}"/>
              </a:ext>
            </a:extLst>
          </p:cNvPr>
          <p:cNvSpPr/>
          <p:nvPr/>
        </p:nvSpPr>
        <p:spPr>
          <a:xfrm>
            <a:off x="5640522"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Calibri" panose="020F0502020204030204" pitchFamily="34" charset="0"/>
              </a:rPr>
              <a:t>Tasa de </a:t>
            </a:r>
            <a:r>
              <a:rPr lang="en-US" sz="1600" b="1" dirty="0" err="1">
                <a:solidFill>
                  <a:schemeClr val="bg1"/>
                </a:solidFill>
                <a:cs typeface="Calibri" panose="020F0502020204030204" pitchFamily="34" charset="0"/>
              </a:rPr>
              <a:t>reciclaje</a:t>
            </a:r>
            <a:r>
              <a:rPr lang="en-US" sz="1600" b="1" dirty="0">
                <a:solidFill>
                  <a:schemeClr val="bg1"/>
                </a:solidFill>
                <a:cs typeface="Calibri" panose="020F0502020204030204" pitchFamily="34" charset="0"/>
              </a:rPr>
              <a:t> </a:t>
            </a:r>
            <a:r>
              <a:rPr lang="en-US" sz="1600" b="1" dirty="0" err="1">
                <a:solidFill>
                  <a:schemeClr val="bg1"/>
                </a:solidFill>
                <a:cs typeface="Calibri" panose="020F0502020204030204" pitchFamily="34" charset="0"/>
              </a:rPr>
              <a:t>baja</a:t>
            </a:r>
            <a:r>
              <a:rPr lang="en-US" sz="1600" b="1" dirty="0">
                <a:solidFill>
                  <a:schemeClr val="bg1"/>
                </a:solidFill>
                <a:cs typeface="Calibri" panose="020F0502020204030204" pitchFamily="34" charset="0"/>
              </a:rPr>
              <a:t> </a:t>
            </a:r>
          </a:p>
        </p:txBody>
      </p:sp>
      <p:cxnSp>
        <p:nvCxnSpPr>
          <p:cNvPr id="150" name="Straight Connector 149">
            <a:extLst>
              <a:ext uri="{FF2B5EF4-FFF2-40B4-BE49-F238E27FC236}">
                <a16:creationId xmlns:a16="http://schemas.microsoft.com/office/drawing/2014/main" id="{C5E4B700-E842-BB43-B796-89D518D4A094}"/>
              </a:ext>
            </a:extLst>
          </p:cNvPr>
          <p:cNvCxnSpPr>
            <a:stCxn id="135" idx="1"/>
          </p:cNvCxnSpPr>
          <p:nvPr/>
        </p:nvCxnSpPr>
        <p:spPr>
          <a:xfrm flipH="1" flipV="1">
            <a:off x="2791514"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id="{FB64545C-9124-8D44-B1EA-3370DDF5B510}"/>
              </a:ext>
            </a:extLst>
          </p:cNvPr>
          <p:cNvSpPr/>
          <p:nvPr/>
        </p:nvSpPr>
        <p:spPr>
          <a:xfrm>
            <a:off x="1124677"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cs typeface="Calibri" panose="020F0502020204030204" pitchFamily="34" charset="0"/>
              </a:rPr>
              <a:t>La gente no separa correctamente los residuos en casa</a:t>
            </a:r>
            <a:endParaRPr lang="en-US" sz="1200" b="1" dirty="0">
              <a:solidFill>
                <a:schemeClr val="bg1"/>
              </a:solidFill>
              <a:cs typeface="Calibri" panose="020F0502020204030204" pitchFamily="34" charset="0"/>
            </a:endParaRPr>
          </a:p>
        </p:txBody>
      </p:sp>
      <p:sp>
        <p:nvSpPr>
          <p:cNvPr id="127" name="Rounded Rectangle 126">
            <a:extLst>
              <a:ext uri="{FF2B5EF4-FFF2-40B4-BE49-F238E27FC236}">
                <a16:creationId xmlns:a16="http://schemas.microsoft.com/office/drawing/2014/main" id="{E12791BA-E237-D74F-9E13-2886D92A312D}"/>
              </a:ext>
            </a:extLst>
          </p:cNvPr>
          <p:cNvSpPr/>
          <p:nvPr/>
        </p:nvSpPr>
        <p:spPr>
          <a:xfrm>
            <a:off x="3005799"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La </a:t>
            </a:r>
            <a:r>
              <a:rPr lang="en-US" sz="1200" b="1" dirty="0" err="1">
                <a:solidFill>
                  <a:schemeClr val="bg1"/>
                </a:solidFill>
                <a:cs typeface="Calibri" panose="020F0502020204030204" pitchFamily="34" charset="0"/>
              </a:rPr>
              <a:t>comunidad</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carece</a:t>
            </a:r>
            <a:r>
              <a:rPr lang="en-US" sz="1200" b="1" dirty="0">
                <a:solidFill>
                  <a:schemeClr val="bg1"/>
                </a:solidFill>
                <a:cs typeface="Calibri" panose="020F0502020204030204" pitchFamily="34" charset="0"/>
              </a:rPr>
              <a:t> de cestas de </a:t>
            </a:r>
            <a:r>
              <a:rPr lang="en-US" sz="1200" b="1" dirty="0" err="1">
                <a:solidFill>
                  <a:schemeClr val="bg1"/>
                </a:solidFill>
                <a:cs typeface="Calibri" panose="020F0502020204030204" pitchFamily="34" charset="0"/>
              </a:rPr>
              <a:t>reciclaje</a:t>
            </a:r>
            <a:endParaRPr lang="en-US" sz="1200" b="1" dirty="0">
              <a:solidFill>
                <a:schemeClr val="bg1"/>
              </a:solidFill>
              <a:cs typeface="Calibri" panose="020F0502020204030204" pitchFamily="34" charset="0"/>
            </a:endParaRPr>
          </a:p>
        </p:txBody>
      </p:sp>
      <p:sp>
        <p:nvSpPr>
          <p:cNvPr id="132" name="Rounded Rectangle 131">
            <a:extLst>
              <a:ext uri="{FF2B5EF4-FFF2-40B4-BE49-F238E27FC236}">
                <a16:creationId xmlns:a16="http://schemas.microsoft.com/office/drawing/2014/main" id="{B1549935-74C3-774D-946E-44A587B46DA2}"/>
              </a:ext>
            </a:extLst>
          </p:cNvPr>
          <p:cNvSpPr/>
          <p:nvPr/>
        </p:nvSpPr>
        <p:spPr>
          <a:xfrm>
            <a:off x="1871154"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Mala </a:t>
            </a:r>
            <a:r>
              <a:rPr lang="en-US" sz="1200" b="1" dirty="0" err="1">
                <a:solidFill>
                  <a:schemeClr val="bg1"/>
                </a:solidFill>
                <a:cs typeface="Calibri" panose="020F0502020204030204" pitchFamily="34" charset="0"/>
              </a:rPr>
              <a:t>gestión</a:t>
            </a:r>
            <a:r>
              <a:rPr lang="en-US" sz="1200" b="1" dirty="0">
                <a:solidFill>
                  <a:schemeClr val="bg1"/>
                </a:solidFill>
                <a:cs typeface="Calibri" panose="020F0502020204030204" pitchFamily="34" charset="0"/>
              </a:rPr>
              <a:t> de </a:t>
            </a:r>
            <a:r>
              <a:rPr lang="en-US" sz="1200" b="1" dirty="0" err="1">
                <a:solidFill>
                  <a:schemeClr val="bg1"/>
                </a:solidFill>
                <a:cs typeface="Calibri" panose="020F0502020204030204" pitchFamily="34" charset="0"/>
              </a:rPr>
              <a:t>los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residuos</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desde</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el</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orígen</a:t>
            </a:r>
            <a:endParaRPr lang="en-US" sz="1200" b="1" dirty="0">
              <a:solidFill>
                <a:schemeClr val="bg1"/>
              </a:solidFill>
              <a:cs typeface="Calibri" panose="020F0502020204030204" pitchFamily="34" charset="0"/>
            </a:endParaRPr>
          </a:p>
        </p:txBody>
      </p:sp>
      <p:cxnSp>
        <p:nvCxnSpPr>
          <p:cNvPr id="157" name="Straight Connector 156">
            <a:extLst>
              <a:ext uri="{FF2B5EF4-FFF2-40B4-BE49-F238E27FC236}">
                <a16:creationId xmlns:a16="http://schemas.microsoft.com/office/drawing/2014/main" id="{25FACB4A-C7E7-3B42-996E-5C5BC57975B3}"/>
              </a:ext>
            </a:extLst>
          </p:cNvPr>
          <p:cNvCxnSpPr/>
          <p:nvPr/>
        </p:nvCxnSpPr>
        <p:spPr>
          <a:xfrm>
            <a:off x="5866567" y="5386302"/>
            <a:ext cx="0" cy="3499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id="{CFCFBDFB-BA49-DB4D-BB8C-3B8FC34B5DAF}"/>
              </a:ext>
            </a:extLst>
          </p:cNvPr>
          <p:cNvSpPr/>
          <p:nvPr/>
        </p:nvSpPr>
        <p:spPr>
          <a:xfrm>
            <a:off x="4886921" y="5741369"/>
            <a:ext cx="1757232"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bg1"/>
                </a:solidFill>
                <a:cs typeface="Calibri" panose="020F0502020204030204" pitchFamily="34" charset="0"/>
              </a:rPr>
              <a:t>Los precios fluctuantes del reciclaje desalientan la recolección, los ingresos son inestables</a:t>
            </a:r>
            <a:endParaRPr lang="en-US" sz="1050" b="1" dirty="0">
              <a:solidFill>
                <a:schemeClr val="bg1"/>
              </a:solidFill>
              <a:cs typeface="Calibri" panose="020F0502020204030204" pitchFamily="34" charset="0"/>
            </a:endParaRPr>
          </a:p>
        </p:txBody>
      </p:sp>
      <p:sp>
        <p:nvSpPr>
          <p:cNvPr id="129" name="Rounded Rectangle 128">
            <a:extLst>
              <a:ext uri="{FF2B5EF4-FFF2-40B4-BE49-F238E27FC236}">
                <a16:creationId xmlns:a16="http://schemas.microsoft.com/office/drawing/2014/main" id="{6EB7608D-7954-D348-9CC9-494D48C75263}"/>
              </a:ext>
            </a:extLst>
          </p:cNvPr>
          <p:cNvSpPr/>
          <p:nvPr/>
        </p:nvSpPr>
        <p:spPr>
          <a:xfrm>
            <a:off x="6741143" y="5739740"/>
            <a:ext cx="1533844"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cs typeface="Calibri" panose="020F0502020204030204" pitchFamily="34" charset="0"/>
              </a:rPr>
              <a:t>Los recolectores de residuos carecen de organización o apoyo</a:t>
            </a:r>
            <a:endParaRPr lang="en-US" sz="1200" b="1" dirty="0">
              <a:solidFill>
                <a:schemeClr val="bg1"/>
              </a:solidFill>
              <a:cs typeface="Calibri" panose="020F0502020204030204" pitchFamily="34" charset="0"/>
            </a:endParaRPr>
          </a:p>
        </p:txBody>
      </p:sp>
      <p:sp>
        <p:nvSpPr>
          <p:cNvPr id="133" name="Rounded Rectangle 132">
            <a:extLst>
              <a:ext uri="{FF2B5EF4-FFF2-40B4-BE49-F238E27FC236}">
                <a16:creationId xmlns:a16="http://schemas.microsoft.com/office/drawing/2014/main" id="{1840FC65-E957-3943-BD76-A9B310A2446F}"/>
              </a:ext>
            </a:extLst>
          </p:cNvPr>
          <p:cNvSpPr/>
          <p:nvPr/>
        </p:nvSpPr>
        <p:spPr>
          <a:xfrm>
            <a:off x="5665342" y="4426558"/>
            <a:ext cx="1871661" cy="1060073"/>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latin typeface="Calibri" panose="020F0502020204030204" pitchFamily="34" charset="0"/>
                <a:cs typeface="Calibri" panose="020F0502020204030204" pitchFamily="34" charset="0"/>
              </a:rPr>
              <a:t>Los  recolectores no pueden recoger y clasificar los residuos de manera eficiente o satisfacer las grandes demandas</a:t>
            </a:r>
          </a:p>
        </p:txBody>
      </p:sp>
      <p:cxnSp>
        <p:nvCxnSpPr>
          <p:cNvPr id="159" name="Straight Connector 158">
            <a:extLst>
              <a:ext uri="{FF2B5EF4-FFF2-40B4-BE49-F238E27FC236}">
                <a16:creationId xmlns:a16="http://schemas.microsoft.com/office/drawing/2014/main"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id="{090953FD-C1E1-474A-9EF4-E2DA0B1945A5}"/>
              </a:ext>
            </a:extLst>
          </p:cNvPr>
          <p:cNvSpPr/>
          <p:nvPr/>
        </p:nvSpPr>
        <p:spPr>
          <a:xfrm>
            <a:off x="8619928" y="5757235"/>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No </a:t>
            </a:r>
            <a:r>
              <a:rPr lang="en-US" sz="1200" b="1" dirty="0" err="1">
                <a:solidFill>
                  <a:schemeClr val="bg1"/>
                </a:solidFill>
                <a:cs typeface="Calibri" panose="020F0502020204030204" pitchFamily="34" charset="0"/>
              </a:rPr>
              <a:t>existe</a:t>
            </a:r>
            <a:r>
              <a:rPr lang="en-US" sz="1200" b="1" dirty="0">
                <a:solidFill>
                  <a:schemeClr val="bg1"/>
                </a:solidFill>
                <a:cs typeface="Calibri" panose="020F0502020204030204" pitchFamily="34" charset="0"/>
              </a:rPr>
              <a:t> un </a:t>
            </a:r>
            <a:r>
              <a:rPr lang="en-US" sz="1200" b="1" dirty="0" err="1">
                <a:solidFill>
                  <a:schemeClr val="bg1"/>
                </a:solidFill>
                <a:cs typeface="Calibri" panose="020F0502020204030204" pitchFamily="34" charset="0"/>
              </a:rPr>
              <a:t>departamento</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oficial</a:t>
            </a:r>
            <a:r>
              <a:rPr lang="en-US" sz="1200" b="1" dirty="0">
                <a:solidFill>
                  <a:schemeClr val="bg1"/>
                </a:solidFill>
                <a:cs typeface="Calibri" panose="020F0502020204030204" pitchFamily="34" charset="0"/>
              </a:rPr>
              <a:t> de </a:t>
            </a:r>
            <a:r>
              <a:rPr lang="en-US" sz="1200" b="1" dirty="0" err="1">
                <a:solidFill>
                  <a:schemeClr val="bg1"/>
                </a:solidFill>
                <a:cs typeface="Calibri" panose="020F0502020204030204" pitchFamily="34" charset="0"/>
              </a:rPr>
              <a:t>reciclaje</a:t>
            </a:r>
            <a:endParaRPr lang="en-US" sz="1200" b="1" dirty="0">
              <a:solidFill>
                <a:schemeClr val="bg1"/>
              </a:solidFill>
              <a:cs typeface="Calibri" panose="020F0502020204030204" pitchFamily="34" charset="0"/>
            </a:endParaRPr>
          </a:p>
        </p:txBody>
      </p:sp>
      <p:sp>
        <p:nvSpPr>
          <p:cNvPr id="131" name="Rounded Rectangle 130">
            <a:extLst>
              <a:ext uri="{FF2B5EF4-FFF2-40B4-BE49-F238E27FC236}">
                <a16:creationId xmlns:a16="http://schemas.microsoft.com/office/drawing/2014/main" id="{D9DB8EA0-DD8E-034E-8116-27B137630E47}"/>
              </a:ext>
            </a:extLst>
          </p:cNvPr>
          <p:cNvSpPr/>
          <p:nvPr/>
        </p:nvSpPr>
        <p:spPr>
          <a:xfrm>
            <a:off x="10498713" y="573973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No se </a:t>
            </a:r>
            <a:r>
              <a:rPr lang="en-US" sz="1200" b="1" dirty="0" err="1">
                <a:solidFill>
                  <a:schemeClr val="bg1"/>
                </a:solidFill>
                <a:cs typeface="Calibri" panose="020F0502020204030204" pitchFamily="34" charset="0"/>
              </a:rPr>
              <a:t>cuenta</a:t>
            </a:r>
            <a:r>
              <a:rPr lang="en-US" sz="1200" b="1" dirty="0">
                <a:solidFill>
                  <a:schemeClr val="bg1"/>
                </a:solidFill>
                <a:cs typeface="Calibri" panose="020F0502020204030204" pitchFamily="34" charset="0"/>
              </a:rPr>
              <a:t> con </a:t>
            </a:r>
            <a:r>
              <a:rPr lang="en-US" sz="1200" b="1" dirty="0" err="1">
                <a:solidFill>
                  <a:schemeClr val="bg1"/>
                </a:solidFill>
                <a:cs typeface="Calibri" panose="020F0502020204030204" pitchFamily="34" charset="0"/>
              </a:rPr>
              <a:t>infraestructura</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moderna</a:t>
            </a:r>
            <a:r>
              <a:rPr lang="en-US" sz="1200" b="1" dirty="0">
                <a:solidFill>
                  <a:schemeClr val="bg1"/>
                </a:solidFill>
                <a:cs typeface="Calibri" panose="020F0502020204030204" pitchFamily="34" charset="0"/>
              </a:rPr>
              <a:t> para </a:t>
            </a:r>
            <a:r>
              <a:rPr lang="en-US" sz="1200" b="1" dirty="0" err="1">
                <a:solidFill>
                  <a:schemeClr val="bg1"/>
                </a:solidFill>
                <a:cs typeface="Calibri" panose="020F0502020204030204" pitchFamily="34" charset="0"/>
              </a:rPr>
              <a:t>reciclar</a:t>
            </a:r>
            <a:endParaRPr lang="en-US" sz="1200" b="1" dirty="0">
              <a:solidFill>
                <a:schemeClr val="bg1"/>
              </a:solidFill>
              <a:cs typeface="Calibri" panose="020F0502020204030204" pitchFamily="34" charset="0"/>
            </a:endParaRPr>
          </a:p>
        </p:txBody>
      </p:sp>
      <p:sp>
        <p:nvSpPr>
          <p:cNvPr id="134" name="Rounded Rectangle 133">
            <a:extLst>
              <a:ext uri="{FF2B5EF4-FFF2-40B4-BE49-F238E27FC236}">
                <a16:creationId xmlns:a16="http://schemas.microsoft.com/office/drawing/2014/main"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cs typeface="Calibri" panose="020F0502020204030204" pitchFamily="34" charset="0"/>
              </a:rPr>
              <a:t>El </a:t>
            </a:r>
            <a:r>
              <a:rPr lang="en-US" sz="1200" b="1" dirty="0" err="1">
                <a:solidFill>
                  <a:schemeClr val="bg1"/>
                </a:solidFill>
                <a:cs typeface="Calibri" panose="020F0502020204030204" pitchFamily="34" charset="0"/>
              </a:rPr>
              <a:t>gobierno</a:t>
            </a:r>
            <a:r>
              <a:rPr lang="en-US" sz="1200" b="1" dirty="0">
                <a:solidFill>
                  <a:schemeClr val="bg1"/>
                </a:solidFill>
                <a:cs typeface="Calibri" panose="020F0502020204030204" pitchFamily="34" charset="0"/>
              </a:rPr>
              <a:t> no </a:t>
            </a:r>
            <a:r>
              <a:rPr lang="en-US" sz="1200" b="1" dirty="0" err="1">
                <a:solidFill>
                  <a:schemeClr val="bg1"/>
                </a:solidFill>
                <a:cs typeface="Calibri" panose="020F0502020204030204" pitchFamily="34" charset="0"/>
              </a:rPr>
              <a:t>otorga</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fondos</a:t>
            </a:r>
            <a:r>
              <a:rPr lang="en-US" sz="1200" b="1" dirty="0">
                <a:solidFill>
                  <a:schemeClr val="bg1"/>
                </a:solidFill>
                <a:cs typeface="Calibri" panose="020F0502020204030204" pitchFamily="34" charset="0"/>
              </a:rPr>
              <a:t> para </a:t>
            </a:r>
            <a:r>
              <a:rPr lang="en-US" sz="1200" b="1" dirty="0" err="1">
                <a:solidFill>
                  <a:schemeClr val="bg1"/>
                </a:solidFill>
                <a:cs typeface="Calibri" panose="020F0502020204030204" pitchFamily="34" charset="0"/>
              </a:rPr>
              <a:t>el</a:t>
            </a:r>
            <a:r>
              <a:rPr lang="en-US" sz="1200" b="1" dirty="0">
                <a:solidFill>
                  <a:schemeClr val="bg1"/>
                </a:solidFill>
                <a:cs typeface="Calibri" panose="020F0502020204030204" pitchFamily="34" charset="0"/>
              </a:rPr>
              <a:t> </a:t>
            </a:r>
            <a:r>
              <a:rPr lang="en-US" sz="1200" b="1" dirty="0" err="1">
                <a:solidFill>
                  <a:schemeClr val="bg1"/>
                </a:solidFill>
                <a:cs typeface="Calibri" panose="020F0502020204030204" pitchFamily="34" charset="0"/>
              </a:rPr>
              <a:t>reciclaje</a:t>
            </a:r>
            <a:endParaRPr lang="en-US" sz="1200" b="1" dirty="0">
              <a:solidFill>
                <a:schemeClr val="bg1"/>
              </a:solidFill>
              <a:cs typeface="Calibri" panose="020F0502020204030204" pitchFamily="34" charset="0"/>
            </a:endParaRPr>
          </a:p>
        </p:txBody>
      </p:sp>
    </p:spTree>
    <p:extLst>
      <p:ext uri="{BB962C8B-B14F-4D97-AF65-F5344CB8AC3E}">
        <p14:creationId xmlns:p14="http://schemas.microsoft.com/office/powerpoint/2010/main" val="23278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63" name="Google Shape;242;p7">
            <a:extLst>
              <a:ext uri="{FF2B5EF4-FFF2-40B4-BE49-F238E27FC236}">
                <a16:creationId xmlns:a16="http://schemas.microsoft.com/office/drawing/2014/main"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dirty="0">
                <a:solidFill>
                  <a:schemeClr val="bg1"/>
                </a:solidFill>
                <a:latin typeface="Calibri"/>
                <a:cs typeface="Calibri"/>
                <a:sym typeface="Calibri"/>
              </a:rPr>
              <a:t>El Árbol de </a:t>
            </a:r>
            <a:r>
              <a:rPr lang="en-US" sz="2800" b="1" dirty="0" err="1">
                <a:solidFill>
                  <a:schemeClr val="bg1"/>
                </a:solidFill>
                <a:latin typeface="Calibri"/>
                <a:cs typeface="Calibri"/>
                <a:sym typeface="Calibri"/>
              </a:rPr>
              <a:t>Problemas</a:t>
            </a:r>
            <a:endParaRPr sz="1050" dirty="0">
              <a:solidFill>
                <a:schemeClr val="bg1"/>
              </a:solidFill>
            </a:endParaRPr>
          </a:p>
        </p:txBody>
      </p:sp>
      <p:sp>
        <p:nvSpPr>
          <p:cNvPr id="65" name="Rounded Rectangle 64">
            <a:extLst>
              <a:ext uri="{FF2B5EF4-FFF2-40B4-BE49-F238E27FC236}">
                <a16:creationId xmlns:a16="http://schemas.microsoft.com/office/drawing/2014/main" id="{F307F5C4-1AFB-F043-A784-9089859F07C9}"/>
              </a:ext>
            </a:extLst>
          </p:cNvPr>
          <p:cNvSpPr/>
          <p:nvPr/>
        </p:nvSpPr>
        <p:spPr>
          <a:xfrm>
            <a:off x="1100114"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rPr>
              <a:t>Animales</a:t>
            </a:r>
            <a:r>
              <a:rPr lang="en-US" sz="1200" b="1" dirty="0">
                <a:solidFill>
                  <a:schemeClr val="bg1"/>
                </a:solidFill>
              </a:rPr>
              <a:t> </a:t>
            </a:r>
            <a:r>
              <a:rPr lang="en-US" sz="1200" b="1" dirty="0" err="1">
                <a:solidFill>
                  <a:schemeClr val="bg1"/>
                </a:solidFill>
              </a:rPr>
              <a:t>dañados</a:t>
            </a:r>
            <a:endParaRPr lang="en-US" sz="1200" b="1" dirty="0">
              <a:solidFill>
                <a:schemeClr val="bg1"/>
              </a:solidFill>
            </a:endParaRPr>
          </a:p>
        </p:txBody>
      </p:sp>
      <p:sp>
        <p:nvSpPr>
          <p:cNvPr id="95" name="Left Brace 94">
            <a:extLst>
              <a:ext uri="{FF2B5EF4-FFF2-40B4-BE49-F238E27FC236}">
                <a16:creationId xmlns:a16="http://schemas.microsoft.com/office/drawing/2014/main"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Left Brace 95">
            <a:extLst>
              <a:ext uri="{FF2B5EF4-FFF2-40B4-BE49-F238E27FC236}">
                <a16:creationId xmlns:a16="http://schemas.microsoft.com/office/drawing/2014/main"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Rounded Rectangle 96">
            <a:extLst>
              <a:ext uri="{FF2B5EF4-FFF2-40B4-BE49-F238E27FC236}">
                <a16:creationId xmlns:a16="http://schemas.microsoft.com/office/drawing/2014/main"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Ef</a:t>
            </a:r>
            <a:r>
              <a:rPr lang="es-ES" b="1" dirty="0" err="1">
                <a:latin typeface="Calibri" panose="020F0502020204030204" pitchFamily="34" charset="0"/>
                <a:cs typeface="Calibri" panose="020F0502020204030204" pitchFamily="34" charset="0"/>
              </a:rPr>
              <a:t>ectos</a:t>
            </a:r>
            <a:endParaRPr lang="en-TH" b="1" dirty="0">
              <a:latin typeface="Calibri" panose="020F0502020204030204" pitchFamily="34" charset="0"/>
              <a:cs typeface="Calibri" panose="020F0502020204030204" pitchFamily="34" charset="0"/>
            </a:endParaRPr>
          </a:p>
        </p:txBody>
      </p:sp>
      <p:sp>
        <p:nvSpPr>
          <p:cNvPr id="98" name="Rounded Rectangle 97">
            <a:extLst>
              <a:ext uri="{FF2B5EF4-FFF2-40B4-BE49-F238E27FC236}">
                <a16:creationId xmlns:a16="http://schemas.microsoft.com/office/drawing/2014/main"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Calibri" panose="020F0502020204030204" pitchFamily="34" charset="0"/>
                <a:cs typeface="Calibri" panose="020F0502020204030204" pitchFamily="34" charset="0"/>
              </a:rPr>
              <a:t>Causas</a:t>
            </a:r>
            <a:endParaRPr lang="en-TH" b="1" dirty="0">
              <a:latin typeface="Calibri" panose="020F0502020204030204" pitchFamily="34" charset="0"/>
              <a:cs typeface="Calibri" panose="020F0502020204030204" pitchFamily="34" charset="0"/>
            </a:endParaRPr>
          </a:p>
        </p:txBody>
      </p:sp>
      <p:sp>
        <p:nvSpPr>
          <p:cNvPr id="99" name="Rounded Rectangle 98">
            <a:extLst>
              <a:ext uri="{FF2B5EF4-FFF2-40B4-BE49-F238E27FC236}">
                <a16:creationId xmlns:a16="http://schemas.microsoft.com/office/drawing/2014/main" id="{DC7B21D1-65EA-294C-B49D-6391F40190E9}"/>
              </a:ext>
            </a:extLst>
          </p:cNvPr>
          <p:cNvSpPr/>
          <p:nvPr/>
        </p:nvSpPr>
        <p:spPr>
          <a:xfrm>
            <a:off x="2981236"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Calibri" panose="020F0502020204030204" pitchFamily="34" charset="0"/>
                <a:cs typeface="Calibri" panose="020F0502020204030204" pitchFamily="34" charset="0"/>
              </a:rPr>
              <a:t>Amenazas</a:t>
            </a:r>
            <a:r>
              <a:rPr lang="en-US" sz="1200" b="1" dirty="0">
                <a:solidFill>
                  <a:schemeClr val="bg1"/>
                </a:solidFill>
                <a:latin typeface="Calibri" panose="020F0502020204030204" pitchFamily="34" charset="0"/>
                <a:cs typeface="Calibri" panose="020F0502020204030204" pitchFamily="34" charset="0"/>
              </a:rPr>
              <a:t> al </a:t>
            </a:r>
            <a:r>
              <a:rPr lang="en-US" sz="1200" b="1" dirty="0" err="1">
                <a:solidFill>
                  <a:schemeClr val="bg1"/>
                </a:solidFill>
                <a:latin typeface="Calibri" panose="020F0502020204030204" pitchFamily="34" charset="0"/>
                <a:cs typeface="Calibri" panose="020F0502020204030204" pitchFamily="34" charset="0"/>
              </a:rPr>
              <a:t>ecosistema</a:t>
            </a:r>
            <a:endParaRPr lang="en-US" sz="1200" b="1" dirty="0">
              <a:solidFill>
                <a:schemeClr val="bg1"/>
              </a:solidFill>
              <a:latin typeface="Calibri" panose="020F0502020204030204" pitchFamily="34" charset="0"/>
              <a:cs typeface="Calibri" panose="020F0502020204030204" pitchFamily="34" charset="0"/>
            </a:endParaRPr>
          </a:p>
        </p:txBody>
      </p:sp>
      <p:sp>
        <p:nvSpPr>
          <p:cNvPr id="100" name="Rounded Rectangle 99">
            <a:extLst>
              <a:ext uri="{FF2B5EF4-FFF2-40B4-BE49-F238E27FC236}">
                <a16:creationId xmlns:a16="http://schemas.microsoft.com/office/drawing/2014/main" id="{0BA09738-3344-D940-81F9-178114C86070}"/>
              </a:ext>
            </a:extLst>
          </p:cNvPr>
          <p:cNvSpPr/>
          <p:nvPr/>
        </p:nvSpPr>
        <p:spPr>
          <a:xfrm>
            <a:off x="4862358"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Calibri" panose="020F0502020204030204" pitchFamily="34" charset="0"/>
                <a:cs typeface="Calibri" panose="020F0502020204030204" pitchFamily="34" charset="0"/>
              </a:rPr>
              <a:t>Impactos</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en</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el</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cambio</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climático</a:t>
            </a:r>
            <a:endParaRPr lang="en-US" sz="1200" b="1" dirty="0">
              <a:solidFill>
                <a:schemeClr val="bg1"/>
              </a:solidFill>
              <a:latin typeface="Calibri" panose="020F0502020204030204" pitchFamily="34" charset="0"/>
              <a:cs typeface="Calibri" panose="020F0502020204030204" pitchFamily="34" charset="0"/>
            </a:endParaRPr>
          </a:p>
        </p:txBody>
      </p:sp>
      <p:sp>
        <p:nvSpPr>
          <p:cNvPr id="101" name="Rounded Rectangle 100">
            <a:extLst>
              <a:ext uri="{FF2B5EF4-FFF2-40B4-BE49-F238E27FC236}">
                <a16:creationId xmlns:a16="http://schemas.microsoft.com/office/drawing/2014/main" id="{A3DC132E-520C-184F-83ED-9EC3C86B28B7}"/>
              </a:ext>
            </a:extLst>
          </p:cNvPr>
          <p:cNvSpPr/>
          <p:nvPr/>
        </p:nvSpPr>
        <p:spPr>
          <a:xfrm>
            <a:off x="6741143"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Calibri" panose="020F0502020204030204" pitchFamily="34" charset="0"/>
                <a:cs typeface="Calibri" panose="020F0502020204030204" pitchFamily="34" charset="0"/>
              </a:rPr>
              <a:t>Impacto</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en</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el</a:t>
            </a:r>
            <a:r>
              <a:rPr lang="en-US" sz="1200" b="1" dirty="0">
                <a:solidFill>
                  <a:schemeClr val="bg1"/>
                </a:solidFill>
                <a:latin typeface="Calibri" panose="020F0502020204030204" pitchFamily="34" charset="0"/>
                <a:cs typeface="Calibri" panose="020F0502020204030204" pitchFamily="34" charset="0"/>
              </a:rPr>
              <a:t> turismo y </a:t>
            </a:r>
            <a:r>
              <a:rPr lang="en-US" sz="1200" b="1" dirty="0" err="1">
                <a:solidFill>
                  <a:schemeClr val="bg1"/>
                </a:solidFill>
                <a:latin typeface="Calibri" panose="020F0502020204030204" pitchFamily="34" charset="0"/>
                <a:cs typeface="Calibri" panose="020F0502020204030204" pitchFamily="34" charset="0"/>
              </a:rPr>
              <a:t>economías</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costeras</a:t>
            </a:r>
            <a:endParaRPr lang="en-US" sz="1200" b="1" dirty="0">
              <a:solidFill>
                <a:schemeClr val="bg1"/>
              </a:solidFill>
              <a:latin typeface="Calibri" panose="020F0502020204030204" pitchFamily="34" charset="0"/>
              <a:cs typeface="Calibri" panose="020F0502020204030204" pitchFamily="34" charset="0"/>
            </a:endParaRPr>
          </a:p>
        </p:txBody>
      </p:sp>
      <p:sp>
        <p:nvSpPr>
          <p:cNvPr id="104" name="Rounded Rectangle 103">
            <a:extLst>
              <a:ext uri="{FF2B5EF4-FFF2-40B4-BE49-F238E27FC236}">
                <a16:creationId xmlns:a16="http://schemas.microsoft.com/office/drawing/2014/main" id="{5265D780-0387-AC48-8AEF-9F83C9470A5B}"/>
              </a:ext>
            </a:extLst>
          </p:cNvPr>
          <p:cNvSpPr/>
          <p:nvPr/>
        </p:nvSpPr>
        <p:spPr>
          <a:xfrm>
            <a:off x="1846591"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cs typeface="Calibri" panose="020F0502020204030204" pitchFamily="34" charset="0"/>
              </a:rPr>
              <a:t>Ingestión, asfixia y enredo de cientos de especies terrestres y marinas</a:t>
            </a:r>
            <a:endParaRPr lang="en-US" sz="1200" b="1" dirty="0">
              <a:solidFill>
                <a:schemeClr val="bg1"/>
              </a:solidFill>
              <a:cs typeface="Calibri" panose="020F0502020204030204" pitchFamily="34" charset="0"/>
            </a:endParaRPr>
          </a:p>
        </p:txBody>
      </p:sp>
      <p:sp>
        <p:nvSpPr>
          <p:cNvPr id="137" name="Google Shape;242;p7">
            <a:extLst>
              <a:ext uri="{FF2B5EF4-FFF2-40B4-BE49-F238E27FC236}">
                <a16:creationId xmlns:a16="http://schemas.microsoft.com/office/drawing/2014/main"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err="1">
                <a:solidFill>
                  <a:srgbClr val="29C7F7"/>
                </a:solidFill>
                <a:latin typeface="Calibri"/>
                <a:ea typeface="Calibri"/>
                <a:cs typeface="Calibri"/>
                <a:sym typeface="Calibri"/>
              </a:rPr>
              <a:t>Problema</a:t>
            </a:r>
            <a:endParaRPr sz="900" dirty="0">
              <a:solidFill>
                <a:srgbClr val="29C7F7"/>
              </a:solidFill>
            </a:endParaRPr>
          </a:p>
        </p:txBody>
      </p:sp>
      <p:cxnSp>
        <p:nvCxnSpPr>
          <p:cNvPr id="33" name="Straight Connector 32">
            <a:extLst>
              <a:ext uri="{FF2B5EF4-FFF2-40B4-BE49-F238E27FC236}">
                <a16:creationId xmlns:a16="http://schemas.microsoft.com/office/drawing/2014/main"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6294CB5C-F5E1-4849-B499-2B9095EFFF75}"/>
              </a:ext>
            </a:extLst>
          </p:cNvPr>
          <p:cNvSpPr/>
          <p:nvPr/>
        </p:nvSpPr>
        <p:spPr>
          <a:xfrm>
            <a:off x="8619928"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Ingesta de </a:t>
            </a:r>
            <a:r>
              <a:rPr lang="en-US" sz="1200" b="1" dirty="0" err="1">
                <a:solidFill>
                  <a:schemeClr val="bg1"/>
                </a:solidFill>
                <a:latin typeface="Calibri" panose="020F0502020204030204" pitchFamily="34" charset="0"/>
                <a:cs typeface="Calibri" panose="020F0502020204030204" pitchFamily="34" charset="0"/>
              </a:rPr>
              <a:t>residuos</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por</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parte</a:t>
            </a:r>
            <a:r>
              <a:rPr lang="en-US" sz="1200" b="1" dirty="0">
                <a:solidFill>
                  <a:schemeClr val="bg1"/>
                </a:solidFill>
                <a:latin typeface="Calibri" panose="020F0502020204030204" pitchFamily="34" charset="0"/>
                <a:cs typeface="Calibri" panose="020F0502020204030204" pitchFamily="34" charset="0"/>
              </a:rPr>
              <a:t> de </a:t>
            </a:r>
            <a:r>
              <a:rPr lang="en-US" sz="1200" b="1" dirty="0" err="1">
                <a:solidFill>
                  <a:schemeClr val="bg1"/>
                </a:solidFill>
                <a:latin typeface="Calibri" panose="020F0502020204030204" pitchFamily="34" charset="0"/>
                <a:cs typeface="Calibri" panose="020F0502020204030204" pitchFamily="34" charset="0"/>
              </a:rPr>
              <a:t>los</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humanos</a:t>
            </a:r>
            <a:endParaRPr lang="en-US" sz="1200" b="1" dirty="0">
              <a:solidFill>
                <a:schemeClr val="bg1"/>
              </a:solidFill>
              <a:latin typeface="Calibri" panose="020F0502020204030204" pitchFamily="34" charset="0"/>
              <a:cs typeface="Calibri" panose="020F0502020204030204" pitchFamily="34" charset="0"/>
            </a:endParaRPr>
          </a:p>
        </p:txBody>
      </p:sp>
      <p:sp>
        <p:nvSpPr>
          <p:cNvPr id="103" name="Rounded Rectangle 102">
            <a:extLst>
              <a:ext uri="{FF2B5EF4-FFF2-40B4-BE49-F238E27FC236}">
                <a16:creationId xmlns:a16="http://schemas.microsoft.com/office/drawing/2014/main"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latin typeface="Calibri" panose="020F0502020204030204" pitchFamily="34" charset="0"/>
                <a:cs typeface="Calibri" panose="020F0502020204030204" pitchFamily="34" charset="0"/>
              </a:rPr>
              <a:t>Efectos secundarios desconocidos del consumo humano de residuos</a:t>
            </a:r>
            <a:endParaRPr lang="en-US" sz="1200" b="1" dirty="0">
              <a:solidFill>
                <a:schemeClr val="bg1"/>
              </a:solidFill>
              <a:latin typeface="Calibri" panose="020F0502020204030204" pitchFamily="34" charset="0"/>
              <a:cs typeface="Calibri" panose="020F0502020204030204" pitchFamily="34" charset="0"/>
            </a:endParaRPr>
          </a:p>
        </p:txBody>
      </p:sp>
      <p:sp>
        <p:nvSpPr>
          <p:cNvPr id="107" name="Rounded Rectangle 106">
            <a:extLst>
              <a:ext uri="{FF2B5EF4-FFF2-40B4-BE49-F238E27FC236}">
                <a16:creationId xmlns:a16="http://schemas.microsoft.com/office/drawing/2014/main"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Los </a:t>
            </a:r>
            <a:r>
              <a:rPr lang="en-US" sz="1200" b="1" dirty="0" err="1">
                <a:solidFill>
                  <a:schemeClr val="bg1"/>
                </a:solidFill>
                <a:latin typeface="Calibri" panose="020F0502020204030204" pitchFamily="34" charset="0"/>
                <a:cs typeface="Calibri" panose="020F0502020204030204" pitchFamily="34" charset="0"/>
              </a:rPr>
              <a:t>residuos</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entran</a:t>
            </a:r>
            <a:r>
              <a:rPr lang="en-US" sz="1200" b="1" dirty="0">
                <a:solidFill>
                  <a:schemeClr val="bg1"/>
                </a:solidFill>
                <a:latin typeface="Calibri" panose="020F0502020204030204" pitchFamily="34" charset="0"/>
                <a:cs typeface="Calibri" panose="020F0502020204030204" pitchFamily="34" charset="0"/>
              </a:rPr>
              <a:t> a la </a:t>
            </a:r>
            <a:r>
              <a:rPr lang="en-US" sz="1200" b="1" dirty="0" err="1">
                <a:solidFill>
                  <a:schemeClr val="bg1"/>
                </a:solidFill>
                <a:latin typeface="Calibri" panose="020F0502020204030204" pitchFamily="34" charset="0"/>
                <a:cs typeface="Calibri" panose="020F0502020204030204" pitchFamily="34" charset="0"/>
              </a:rPr>
              <a:t>cadena</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alimenticia</a:t>
            </a:r>
            <a:endParaRPr lang="en-US" sz="1200" b="1" dirty="0">
              <a:solidFill>
                <a:schemeClr val="bg1"/>
              </a:solidFill>
              <a:latin typeface="Calibri" panose="020F0502020204030204" pitchFamily="34" charset="0"/>
              <a:cs typeface="Calibri" panose="020F0502020204030204" pitchFamily="34" charset="0"/>
            </a:endParaRPr>
          </a:p>
        </p:txBody>
      </p:sp>
      <p:cxnSp>
        <p:nvCxnSpPr>
          <p:cNvPr id="145" name="Straight Connector 144">
            <a:extLst>
              <a:ext uri="{FF2B5EF4-FFF2-40B4-BE49-F238E27FC236}">
                <a16:creationId xmlns:a16="http://schemas.microsoft.com/office/drawing/2014/main" id="{DAAAEC0F-4486-C04F-A82E-510EB8021882}"/>
              </a:ext>
            </a:extLst>
          </p:cNvPr>
          <p:cNvCxnSpPr/>
          <p:nvPr/>
        </p:nvCxnSpPr>
        <p:spPr>
          <a:xfrm>
            <a:off x="5866567" y="1946772"/>
            <a:ext cx="0" cy="3499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7E87D10-6A43-C745-B54E-06313FCC73D9}"/>
              </a:ext>
            </a:extLst>
          </p:cNvPr>
          <p:cNvCxnSpPr>
            <a:cxnSpLocks/>
          </p:cNvCxnSpPr>
          <p:nvPr/>
        </p:nvCxnSpPr>
        <p:spPr>
          <a:xfrm>
            <a:off x="6563058" y="3075764"/>
            <a:ext cx="0" cy="15077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412DC498-1DBD-6B4B-8EE6-9C5BF7525D5A}"/>
              </a:ext>
            </a:extLst>
          </p:cNvPr>
          <p:cNvSpPr/>
          <p:nvPr/>
        </p:nvSpPr>
        <p:spPr>
          <a:xfrm>
            <a:off x="5608835"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Calibri" panose="020F0502020204030204" pitchFamily="34" charset="0"/>
                <a:cs typeface="Calibri" panose="020F0502020204030204" pitchFamily="34" charset="0"/>
              </a:rPr>
              <a:t>Aumenta</a:t>
            </a:r>
            <a:r>
              <a:rPr lang="en-US" sz="1200" b="1" dirty="0">
                <a:solidFill>
                  <a:schemeClr val="bg1"/>
                </a:solidFill>
                <a:latin typeface="Calibri" panose="020F0502020204030204" pitchFamily="34" charset="0"/>
                <a:cs typeface="Calibri" panose="020F0502020204030204" pitchFamily="34" charset="0"/>
              </a:rPr>
              <a:t> la </a:t>
            </a:r>
            <a:r>
              <a:rPr lang="en-US" sz="1200" b="1" dirty="0" err="1">
                <a:solidFill>
                  <a:schemeClr val="bg1"/>
                </a:solidFill>
                <a:latin typeface="Calibri" panose="020F0502020204030204" pitchFamily="34" charset="0"/>
                <a:cs typeface="Calibri" panose="020F0502020204030204" pitchFamily="34" charset="0"/>
              </a:rPr>
              <a:t>fuga</a:t>
            </a:r>
            <a:r>
              <a:rPr lang="en-US" sz="1200" b="1" dirty="0">
                <a:solidFill>
                  <a:schemeClr val="bg1"/>
                </a:solidFill>
                <a:latin typeface="Calibri" panose="020F0502020204030204" pitchFamily="34" charset="0"/>
                <a:cs typeface="Calibri" panose="020F0502020204030204" pitchFamily="34" charset="0"/>
              </a:rPr>
              <a:t> de </a:t>
            </a:r>
            <a:r>
              <a:rPr lang="en-US" sz="1200" b="1" dirty="0" err="1">
                <a:solidFill>
                  <a:schemeClr val="bg1"/>
                </a:solidFill>
                <a:latin typeface="Calibri" panose="020F0502020204030204" pitchFamily="34" charset="0"/>
                <a:cs typeface="Calibri" panose="020F0502020204030204" pitchFamily="34" charset="0"/>
              </a:rPr>
              <a:t>residuos</a:t>
            </a:r>
            <a:r>
              <a:rPr lang="en-US" sz="1200" b="1" dirty="0">
                <a:solidFill>
                  <a:schemeClr val="bg1"/>
                </a:solidFill>
                <a:latin typeface="Calibri" panose="020F0502020204030204" pitchFamily="34" charset="0"/>
                <a:cs typeface="Calibri" panose="020F0502020204030204" pitchFamily="34" charset="0"/>
              </a:rPr>
              <a:t> al </a:t>
            </a:r>
            <a:r>
              <a:rPr lang="en-US" sz="1200" b="1" dirty="0" err="1">
                <a:solidFill>
                  <a:schemeClr val="bg1"/>
                </a:solidFill>
                <a:latin typeface="Calibri" panose="020F0502020204030204" pitchFamily="34" charset="0"/>
                <a:cs typeface="Calibri" panose="020F0502020204030204" pitchFamily="34" charset="0"/>
              </a:rPr>
              <a:t>ambiente</a:t>
            </a:r>
            <a:endParaRPr lang="en-US" sz="1200" b="1" dirty="0">
              <a:solidFill>
                <a:schemeClr val="bg1"/>
              </a:solidFill>
              <a:latin typeface="Calibri" panose="020F0502020204030204" pitchFamily="34" charset="0"/>
              <a:cs typeface="Calibri" panose="020F0502020204030204" pitchFamily="34" charset="0"/>
            </a:endParaRPr>
          </a:p>
        </p:txBody>
      </p:sp>
      <p:sp>
        <p:nvSpPr>
          <p:cNvPr id="135" name="Rounded Rectangle 134">
            <a:extLst>
              <a:ext uri="{FF2B5EF4-FFF2-40B4-BE49-F238E27FC236}">
                <a16:creationId xmlns:a16="http://schemas.microsoft.com/office/drawing/2014/main" id="{B42DAE2A-6760-434E-B04B-3882BE3BCD23}"/>
              </a:ext>
            </a:extLst>
          </p:cNvPr>
          <p:cNvSpPr/>
          <p:nvPr/>
        </p:nvSpPr>
        <p:spPr>
          <a:xfrm>
            <a:off x="5615959"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Tasa de </a:t>
            </a:r>
            <a:r>
              <a:rPr lang="en-US" sz="1600" b="1" dirty="0" err="1">
                <a:solidFill>
                  <a:schemeClr val="bg1"/>
                </a:solidFill>
                <a:latin typeface="Calibri" panose="020F0502020204030204" pitchFamily="34" charset="0"/>
                <a:cs typeface="Calibri" panose="020F0502020204030204" pitchFamily="34" charset="0"/>
              </a:rPr>
              <a:t>reciclaje</a:t>
            </a:r>
            <a:r>
              <a:rPr lang="en-US" sz="1600" b="1" dirty="0">
                <a:solidFill>
                  <a:schemeClr val="bg1"/>
                </a:solidFill>
                <a:latin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cs typeface="Calibri" panose="020F0502020204030204" pitchFamily="34" charset="0"/>
              </a:rPr>
              <a:t>baja</a:t>
            </a:r>
            <a:r>
              <a:rPr lang="en-US" sz="1600" b="1" dirty="0">
                <a:solidFill>
                  <a:schemeClr val="bg1"/>
                </a:solidFill>
                <a:latin typeface="Calibri" panose="020F0502020204030204" pitchFamily="34" charset="0"/>
                <a:cs typeface="Calibri" panose="020F0502020204030204" pitchFamily="34" charset="0"/>
              </a:rPr>
              <a:t> </a:t>
            </a:r>
          </a:p>
        </p:txBody>
      </p:sp>
      <p:cxnSp>
        <p:nvCxnSpPr>
          <p:cNvPr id="150" name="Straight Connector 149">
            <a:extLst>
              <a:ext uri="{FF2B5EF4-FFF2-40B4-BE49-F238E27FC236}">
                <a16:creationId xmlns:a16="http://schemas.microsoft.com/office/drawing/2014/main" id="{C5E4B700-E842-BB43-B796-89D518D4A094}"/>
              </a:ext>
            </a:extLst>
          </p:cNvPr>
          <p:cNvCxnSpPr>
            <a:stCxn id="135" idx="1"/>
          </p:cNvCxnSpPr>
          <p:nvPr/>
        </p:nvCxnSpPr>
        <p:spPr>
          <a:xfrm flipH="1" flipV="1">
            <a:off x="2766951"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id="{FB64545C-9124-8D44-B1EA-3370DDF5B510}"/>
              </a:ext>
            </a:extLst>
          </p:cNvPr>
          <p:cNvSpPr/>
          <p:nvPr/>
        </p:nvSpPr>
        <p:spPr>
          <a:xfrm>
            <a:off x="1100114"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latin typeface="Calibri" panose="020F0502020204030204" pitchFamily="34" charset="0"/>
                <a:cs typeface="Calibri" panose="020F0502020204030204" pitchFamily="34" charset="0"/>
              </a:rPr>
              <a:t>La gente no separa correctamente los residuos en casa</a:t>
            </a:r>
            <a:endParaRPr lang="en-US" sz="1200" b="1" dirty="0">
              <a:solidFill>
                <a:schemeClr val="bg1"/>
              </a:solidFill>
              <a:latin typeface="Calibri" panose="020F0502020204030204" pitchFamily="34" charset="0"/>
              <a:cs typeface="Calibri" panose="020F0502020204030204" pitchFamily="34" charset="0"/>
            </a:endParaRPr>
          </a:p>
        </p:txBody>
      </p:sp>
      <p:sp>
        <p:nvSpPr>
          <p:cNvPr id="127" name="Rounded Rectangle 126">
            <a:extLst>
              <a:ext uri="{FF2B5EF4-FFF2-40B4-BE49-F238E27FC236}">
                <a16:creationId xmlns:a16="http://schemas.microsoft.com/office/drawing/2014/main" id="{E12791BA-E237-D74F-9E13-2886D92A312D}"/>
              </a:ext>
            </a:extLst>
          </p:cNvPr>
          <p:cNvSpPr/>
          <p:nvPr/>
        </p:nvSpPr>
        <p:spPr>
          <a:xfrm>
            <a:off x="2981236"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La </a:t>
            </a:r>
            <a:r>
              <a:rPr lang="en-US" sz="1200" b="1" dirty="0" err="1">
                <a:solidFill>
                  <a:schemeClr val="bg1"/>
                </a:solidFill>
                <a:latin typeface="Calibri" panose="020F0502020204030204" pitchFamily="34" charset="0"/>
                <a:cs typeface="Calibri" panose="020F0502020204030204" pitchFamily="34" charset="0"/>
              </a:rPr>
              <a:t>comunidad</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carece</a:t>
            </a:r>
            <a:r>
              <a:rPr lang="en-US" sz="1200" b="1" dirty="0">
                <a:solidFill>
                  <a:schemeClr val="bg1"/>
                </a:solidFill>
                <a:latin typeface="Calibri" panose="020F0502020204030204" pitchFamily="34" charset="0"/>
                <a:cs typeface="Calibri" panose="020F0502020204030204" pitchFamily="34" charset="0"/>
              </a:rPr>
              <a:t> de cestas de </a:t>
            </a:r>
            <a:r>
              <a:rPr lang="en-US" sz="1200" b="1" dirty="0" err="1">
                <a:solidFill>
                  <a:schemeClr val="bg1"/>
                </a:solidFill>
                <a:latin typeface="Calibri" panose="020F0502020204030204" pitchFamily="34" charset="0"/>
                <a:cs typeface="Calibri" panose="020F0502020204030204" pitchFamily="34" charset="0"/>
              </a:rPr>
              <a:t>reciclaje</a:t>
            </a:r>
            <a:endParaRPr lang="en-US" sz="1200" b="1" dirty="0">
              <a:solidFill>
                <a:schemeClr val="bg1"/>
              </a:solidFill>
              <a:latin typeface="Calibri" panose="020F0502020204030204" pitchFamily="34" charset="0"/>
              <a:cs typeface="Calibri" panose="020F0502020204030204" pitchFamily="34" charset="0"/>
            </a:endParaRPr>
          </a:p>
        </p:txBody>
      </p:sp>
      <p:sp>
        <p:nvSpPr>
          <p:cNvPr id="132" name="Rounded Rectangle 131">
            <a:extLst>
              <a:ext uri="{FF2B5EF4-FFF2-40B4-BE49-F238E27FC236}">
                <a16:creationId xmlns:a16="http://schemas.microsoft.com/office/drawing/2014/main" id="{B1549935-74C3-774D-946E-44A587B46DA2}"/>
              </a:ext>
            </a:extLst>
          </p:cNvPr>
          <p:cNvSpPr/>
          <p:nvPr/>
        </p:nvSpPr>
        <p:spPr>
          <a:xfrm>
            <a:off x="1846591"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Mala </a:t>
            </a:r>
            <a:r>
              <a:rPr lang="en-US" sz="1200" b="1" dirty="0" err="1">
                <a:solidFill>
                  <a:schemeClr val="bg1"/>
                </a:solidFill>
                <a:latin typeface="Calibri" panose="020F0502020204030204" pitchFamily="34" charset="0"/>
                <a:cs typeface="Calibri" panose="020F0502020204030204" pitchFamily="34" charset="0"/>
              </a:rPr>
              <a:t>gestión</a:t>
            </a:r>
            <a:r>
              <a:rPr lang="en-US" sz="1200" b="1" dirty="0">
                <a:solidFill>
                  <a:schemeClr val="bg1"/>
                </a:solidFill>
                <a:latin typeface="Calibri" panose="020F0502020204030204" pitchFamily="34" charset="0"/>
                <a:cs typeface="Calibri" panose="020F0502020204030204" pitchFamily="34" charset="0"/>
              </a:rPr>
              <a:t> de </a:t>
            </a:r>
            <a:r>
              <a:rPr lang="en-US" sz="1200" b="1" dirty="0" err="1">
                <a:solidFill>
                  <a:schemeClr val="bg1"/>
                </a:solidFill>
                <a:latin typeface="Calibri" panose="020F0502020204030204" pitchFamily="34" charset="0"/>
                <a:cs typeface="Calibri" panose="020F0502020204030204" pitchFamily="34" charset="0"/>
              </a:rPr>
              <a:t>los</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residuos</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desde</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el</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orígen</a:t>
            </a:r>
            <a:endParaRPr lang="en-US" sz="1200" b="1" dirty="0">
              <a:solidFill>
                <a:schemeClr val="bg1"/>
              </a:solidFill>
              <a:latin typeface="Calibri" panose="020F0502020204030204" pitchFamily="34" charset="0"/>
              <a:cs typeface="Calibri" panose="020F0502020204030204" pitchFamily="34" charset="0"/>
            </a:endParaRPr>
          </a:p>
        </p:txBody>
      </p:sp>
      <p:cxnSp>
        <p:nvCxnSpPr>
          <p:cNvPr id="157" name="Straight Connector 156">
            <a:extLst>
              <a:ext uri="{FF2B5EF4-FFF2-40B4-BE49-F238E27FC236}">
                <a16:creationId xmlns:a16="http://schemas.microsoft.com/office/drawing/2014/main" id="{25FACB4A-C7E7-3B42-996E-5C5BC57975B3}"/>
              </a:ext>
            </a:extLst>
          </p:cNvPr>
          <p:cNvCxnSpPr/>
          <p:nvPr/>
        </p:nvCxnSpPr>
        <p:spPr>
          <a:xfrm>
            <a:off x="5866567" y="5386302"/>
            <a:ext cx="0" cy="3499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id="{CFCFBDFB-BA49-DB4D-BB8C-3B8FC34B5DAF}"/>
              </a:ext>
            </a:extLst>
          </p:cNvPr>
          <p:cNvSpPr/>
          <p:nvPr/>
        </p:nvSpPr>
        <p:spPr>
          <a:xfrm>
            <a:off x="4862358" y="5741369"/>
            <a:ext cx="1757232"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bg1"/>
                </a:solidFill>
                <a:latin typeface="Calibri" panose="020F0502020204030204" pitchFamily="34" charset="0"/>
                <a:cs typeface="Calibri" panose="020F0502020204030204" pitchFamily="34" charset="0"/>
              </a:rPr>
              <a:t>Los precios fluctuantes del reciclaje desalientan la recolección, los ingresos son inestables</a:t>
            </a:r>
            <a:endParaRPr lang="en-US" sz="1100" b="1" dirty="0">
              <a:solidFill>
                <a:schemeClr val="bg1"/>
              </a:solidFill>
              <a:latin typeface="Calibri" panose="020F0502020204030204" pitchFamily="34" charset="0"/>
              <a:cs typeface="Calibri" panose="020F0502020204030204" pitchFamily="34" charset="0"/>
            </a:endParaRPr>
          </a:p>
        </p:txBody>
      </p:sp>
      <p:sp>
        <p:nvSpPr>
          <p:cNvPr id="129" name="Rounded Rectangle 128">
            <a:extLst>
              <a:ext uri="{FF2B5EF4-FFF2-40B4-BE49-F238E27FC236}">
                <a16:creationId xmlns:a16="http://schemas.microsoft.com/office/drawing/2014/main" id="{6EB7608D-7954-D348-9CC9-494D48C75263}"/>
              </a:ext>
            </a:extLst>
          </p:cNvPr>
          <p:cNvSpPr/>
          <p:nvPr/>
        </p:nvSpPr>
        <p:spPr>
          <a:xfrm>
            <a:off x="6741143" y="5739740"/>
            <a:ext cx="1533844"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latin typeface="Calibri" panose="020F0502020204030204" pitchFamily="34" charset="0"/>
                <a:cs typeface="Calibri" panose="020F0502020204030204" pitchFamily="34" charset="0"/>
              </a:rPr>
              <a:t>Los recolectores de residuos carecen de organización o apoyo</a:t>
            </a:r>
            <a:endParaRPr lang="en-US" sz="1200" b="1" dirty="0">
              <a:solidFill>
                <a:schemeClr val="bg1"/>
              </a:solidFill>
              <a:latin typeface="Calibri" panose="020F0502020204030204" pitchFamily="34" charset="0"/>
              <a:cs typeface="Calibri" panose="020F0502020204030204" pitchFamily="34" charset="0"/>
            </a:endParaRPr>
          </a:p>
        </p:txBody>
      </p:sp>
      <p:sp>
        <p:nvSpPr>
          <p:cNvPr id="133" name="Rounded Rectangle 132">
            <a:extLst>
              <a:ext uri="{FF2B5EF4-FFF2-40B4-BE49-F238E27FC236}">
                <a16:creationId xmlns:a16="http://schemas.microsoft.com/office/drawing/2014/main" id="{1840FC65-E957-3943-BD76-A9B310A2446F}"/>
              </a:ext>
            </a:extLst>
          </p:cNvPr>
          <p:cNvSpPr/>
          <p:nvPr/>
        </p:nvSpPr>
        <p:spPr>
          <a:xfrm>
            <a:off x="5665342" y="4426558"/>
            <a:ext cx="1871661" cy="1060073"/>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latin typeface="Calibri" panose="020F0502020204030204" pitchFamily="34" charset="0"/>
                <a:cs typeface="Calibri" panose="020F0502020204030204" pitchFamily="34" charset="0"/>
              </a:rPr>
              <a:t>Los  recolectores no pueden recoger y clasificar los residuos de manera eficiente o satisfacer las grandes demandas</a:t>
            </a:r>
          </a:p>
        </p:txBody>
      </p:sp>
      <p:cxnSp>
        <p:nvCxnSpPr>
          <p:cNvPr id="159" name="Straight Connector 158">
            <a:extLst>
              <a:ext uri="{FF2B5EF4-FFF2-40B4-BE49-F238E27FC236}">
                <a16:creationId xmlns:a16="http://schemas.microsoft.com/office/drawing/2014/main"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id="{090953FD-C1E1-474A-9EF4-E2DA0B1945A5}"/>
              </a:ext>
            </a:extLst>
          </p:cNvPr>
          <p:cNvSpPr/>
          <p:nvPr/>
        </p:nvSpPr>
        <p:spPr>
          <a:xfrm>
            <a:off x="8619928" y="5757235"/>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No </a:t>
            </a:r>
            <a:r>
              <a:rPr lang="en-US" sz="1200" b="1" dirty="0" err="1">
                <a:solidFill>
                  <a:schemeClr val="bg1"/>
                </a:solidFill>
                <a:latin typeface="Calibri" panose="020F0502020204030204" pitchFamily="34" charset="0"/>
                <a:cs typeface="Calibri" panose="020F0502020204030204" pitchFamily="34" charset="0"/>
              </a:rPr>
              <a:t>existe</a:t>
            </a:r>
            <a:r>
              <a:rPr lang="en-US" sz="1200" b="1" dirty="0">
                <a:solidFill>
                  <a:schemeClr val="bg1"/>
                </a:solidFill>
                <a:latin typeface="Calibri" panose="020F0502020204030204" pitchFamily="34" charset="0"/>
                <a:cs typeface="Calibri" panose="020F0502020204030204" pitchFamily="34" charset="0"/>
              </a:rPr>
              <a:t> un </a:t>
            </a:r>
            <a:r>
              <a:rPr lang="en-US" sz="1200" b="1" dirty="0" err="1">
                <a:solidFill>
                  <a:schemeClr val="bg1"/>
                </a:solidFill>
                <a:latin typeface="Calibri" panose="020F0502020204030204" pitchFamily="34" charset="0"/>
                <a:cs typeface="Calibri" panose="020F0502020204030204" pitchFamily="34" charset="0"/>
              </a:rPr>
              <a:t>departamento</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oficial</a:t>
            </a:r>
            <a:r>
              <a:rPr lang="en-US" sz="1200" b="1" dirty="0">
                <a:solidFill>
                  <a:schemeClr val="bg1"/>
                </a:solidFill>
                <a:latin typeface="Calibri" panose="020F0502020204030204" pitchFamily="34" charset="0"/>
                <a:cs typeface="Calibri" panose="020F0502020204030204" pitchFamily="34" charset="0"/>
              </a:rPr>
              <a:t> de </a:t>
            </a:r>
            <a:r>
              <a:rPr lang="en-US" sz="1200" b="1" dirty="0" err="1">
                <a:solidFill>
                  <a:schemeClr val="bg1"/>
                </a:solidFill>
                <a:latin typeface="Calibri" panose="020F0502020204030204" pitchFamily="34" charset="0"/>
                <a:cs typeface="Calibri" panose="020F0502020204030204" pitchFamily="34" charset="0"/>
              </a:rPr>
              <a:t>reciclaje</a:t>
            </a:r>
            <a:endParaRPr lang="en-US" sz="1200" b="1" dirty="0">
              <a:solidFill>
                <a:schemeClr val="bg1"/>
              </a:solidFill>
              <a:latin typeface="Calibri" panose="020F0502020204030204" pitchFamily="34" charset="0"/>
              <a:cs typeface="Calibri" panose="020F0502020204030204" pitchFamily="34" charset="0"/>
            </a:endParaRPr>
          </a:p>
        </p:txBody>
      </p:sp>
      <p:sp>
        <p:nvSpPr>
          <p:cNvPr id="131" name="Rounded Rectangle 130">
            <a:extLst>
              <a:ext uri="{FF2B5EF4-FFF2-40B4-BE49-F238E27FC236}">
                <a16:creationId xmlns:a16="http://schemas.microsoft.com/office/drawing/2014/main" id="{D9DB8EA0-DD8E-034E-8116-27B137630E47}"/>
              </a:ext>
            </a:extLst>
          </p:cNvPr>
          <p:cNvSpPr/>
          <p:nvPr/>
        </p:nvSpPr>
        <p:spPr>
          <a:xfrm>
            <a:off x="10498713" y="573973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No se </a:t>
            </a:r>
            <a:r>
              <a:rPr lang="en-US" sz="1200" b="1" dirty="0" err="1">
                <a:solidFill>
                  <a:schemeClr val="bg1"/>
                </a:solidFill>
                <a:latin typeface="Calibri" panose="020F0502020204030204" pitchFamily="34" charset="0"/>
                <a:cs typeface="Calibri" panose="020F0502020204030204" pitchFamily="34" charset="0"/>
              </a:rPr>
              <a:t>cuenta</a:t>
            </a:r>
            <a:r>
              <a:rPr lang="en-US" sz="1200" b="1" dirty="0">
                <a:solidFill>
                  <a:schemeClr val="bg1"/>
                </a:solidFill>
                <a:latin typeface="Calibri" panose="020F0502020204030204" pitchFamily="34" charset="0"/>
                <a:cs typeface="Calibri" panose="020F0502020204030204" pitchFamily="34" charset="0"/>
              </a:rPr>
              <a:t> con </a:t>
            </a:r>
            <a:r>
              <a:rPr lang="en-US" sz="1200" b="1" dirty="0" err="1">
                <a:solidFill>
                  <a:schemeClr val="bg1"/>
                </a:solidFill>
                <a:latin typeface="Calibri" panose="020F0502020204030204" pitchFamily="34" charset="0"/>
                <a:cs typeface="Calibri" panose="020F0502020204030204" pitchFamily="34" charset="0"/>
              </a:rPr>
              <a:t>infraestructura</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moderna</a:t>
            </a:r>
            <a:r>
              <a:rPr lang="en-US" sz="1200" b="1" dirty="0">
                <a:solidFill>
                  <a:schemeClr val="bg1"/>
                </a:solidFill>
                <a:latin typeface="Calibri" panose="020F0502020204030204" pitchFamily="34" charset="0"/>
                <a:cs typeface="Calibri" panose="020F0502020204030204" pitchFamily="34" charset="0"/>
              </a:rPr>
              <a:t> para </a:t>
            </a:r>
            <a:r>
              <a:rPr lang="en-US" sz="1200" b="1" dirty="0" err="1">
                <a:solidFill>
                  <a:schemeClr val="bg1"/>
                </a:solidFill>
                <a:latin typeface="Calibri" panose="020F0502020204030204" pitchFamily="34" charset="0"/>
                <a:cs typeface="Calibri" panose="020F0502020204030204" pitchFamily="34" charset="0"/>
              </a:rPr>
              <a:t>reciclar</a:t>
            </a:r>
            <a:endParaRPr lang="en-US" sz="1200" b="1" dirty="0">
              <a:solidFill>
                <a:schemeClr val="bg1"/>
              </a:solidFill>
              <a:latin typeface="Calibri" panose="020F0502020204030204" pitchFamily="34" charset="0"/>
              <a:cs typeface="Calibri" panose="020F0502020204030204" pitchFamily="34" charset="0"/>
            </a:endParaRPr>
          </a:p>
        </p:txBody>
      </p:sp>
      <p:sp>
        <p:nvSpPr>
          <p:cNvPr id="134" name="Rounded Rectangle 133">
            <a:extLst>
              <a:ext uri="{FF2B5EF4-FFF2-40B4-BE49-F238E27FC236}">
                <a16:creationId xmlns:a16="http://schemas.microsoft.com/office/drawing/2014/main"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El </a:t>
            </a:r>
            <a:r>
              <a:rPr lang="en-US" sz="1200" b="1" dirty="0" err="1">
                <a:solidFill>
                  <a:schemeClr val="bg1"/>
                </a:solidFill>
                <a:latin typeface="Calibri" panose="020F0502020204030204" pitchFamily="34" charset="0"/>
                <a:cs typeface="Calibri" panose="020F0502020204030204" pitchFamily="34" charset="0"/>
              </a:rPr>
              <a:t>gobierno</a:t>
            </a:r>
            <a:r>
              <a:rPr lang="en-US" sz="1200" b="1" dirty="0">
                <a:solidFill>
                  <a:schemeClr val="bg1"/>
                </a:solidFill>
                <a:latin typeface="Calibri" panose="020F0502020204030204" pitchFamily="34" charset="0"/>
                <a:cs typeface="Calibri" panose="020F0502020204030204" pitchFamily="34" charset="0"/>
              </a:rPr>
              <a:t> no </a:t>
            </a:r>
            <a:r>
              <a:rPr lang="en-US" sz="1200" b="1" dirty="0" err="1">
                <a:solidFill>
                  <a:schemeClr val="bg1"/>
                </a:solidFill>
                <a:latin typeface="Calibri" panose="020F0502020204030204" pitchFamily="34" charset="0"/>
                <a:cs typeface="Calibri" panose="020F0502020204030204" pitchFamily="34" charset="0"/>
              </a:rPr>
              <a:t>otorga</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fondos</a:t>
            </a:r>
            <a:r>
              <a:rPr lang="en-US" sz="1200" b="1" dirty="0">
                <a:solidFill>
                  <a:schemeClr val="bg1"/>
                </a:solidFill>
                <a:latin typeface="Calibri" panose="020F0502020204030204" pitchFamily="34" charset="0"/>
                <a:cs typeface="Calibri" panose="020F0502020204030204" pitchFamily="34" charset="0"/>
              </a:rPr>
              <a:t> para </a:t>
            </a:r>
            <a:r>
              <a:rPr lang="en-US" sz="1200" b="1" dirty="0" err="1">
                <a:solidFill>
                  <a:schemeClr val="bg1"/>
                </a:solidFill>
                <a:latin typeface="Calibri" panose="020F0502020204030204" pitchFamily="34" charset="0"/>
                <a:cs typeface="Calibri" panose="020F0502020204030204" pitchFamily="34" charset="0"/>
              </a:rPr>
              <a:t>el</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chemeClr val="bg1"/>
                </a:solidFill>
                <a:latin typeface="Calibri" panose="020F0502020204030204" pitchFamily="34" charset="0"/>
                <a:cs typeface="Calibri" panose="020F0502020204030204" pitchFamily="34" charset="0"/>
              </a:rPr>
              <a:t>reciclaje</a:t>
            </a:r>
            <a:endParaRPr lang="en-US" sz="1200" b="1" dirty="0">
              <a:solidFill>
                <a:schemeClr val="bg1"/>
              </a:solidFill>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D75AA3D2-11F5-30A6-BB3F-02A969E04D8D}"/>
              </a:ext>
            </a:extLst>
          </p:cNvPr>
          <p:cNvSpPr/>
          <p:nvPr/>
        </p:nvSpPr>
        <p:spPr>
          <a:xfrm>
            <a:off x="5090971" y="3232970"/>
            <a:ext cx="3554261" cy="11576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7330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4488</TotalTime>
  <Words>2950</Words>
  <Application>Microsoft Office PowerPoint</Application>
  <PresentationFormat>Widescreen</PresentationFormat>
  <Paragraphs>258</Paragraphs>
  <Slides>13</Slides>
  <Notes>13</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Yu Gothic UI Semilight</vt:lpstr>
      <vt:lpstr>72 Condensed</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Barron Trejo, Ma Luz</cp:lastModifiedBy>
  <cp:revision>153</cp:revision>
  <dcterms:created xsi:type="dcterms:W3CDTF">2022-05-03T03:55:40Z</dcterms:created>
  <dcterms:modified xsi:type="dcterms:W3CDTF">2022-11-09T05:05:35Z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1794256</vt:lpwstr>
  </property>
  <property fmtid="{D5CDD505-2E9C-101B-9397-08002B2CF9AE}" pid="3" name="NXPowerLiteSettings">
    <vt:lpwstr>F700052003A000</vt:lpwstr>
  </property>
  <property fmtid="{D5CDD505-2E9C-101B-9397-08002B2CF9AE}" pid="4" name="NXPowerLiteVersion">
    <vt:lpwstr>D9.1.2</vt:lpwstr>
  </property>
</Properties>
</file>