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333" r:id="rId2"/>
    <p:sldId id="269" r:id="rId3"/>
    <p:sldId id="258" r:id="rId4"/>
    <p:sldId id="270" r:id="rId5"/>
    <p:sldId id="381" r:id="rId6"/>
    <p:sldId id="334" r:id="rId7"/>
    <p:sldId id="335" r:id="rId8"/>
    <p:sldId id="345" r:id="rId9"/>
    <p:sldId id="337" r:id="rId10"/>
    <p:sldId id="338" r:id="rId11"/>
    <p:sldId id="339" r:id="rId12"/>
    <p:sldId id="340" r:id="rId13"/>
    <p:sldId id="341" r:id="rId14"/>
    <p:sldId id="342" r:id="rId15"/>
    <p:sldId id="343" r:id="rId16"/>
    <p:sldId id="344"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3AC69D"/>
    <a:srgbClr val="003366"/>
    <a:srgbClr val="FF9900"/>
    <a:srgbClr val="CC3300"/>
    <a:srgbClr val="006699"/>
    <a:srgbClr val="FF3300"/>
    <a:srgbClr val="FFFF00"/>
    <a:srgbClr val="FF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61" autoAdjust="0"/>
    <p:restoredTop sz="93319" autoAdjust="0"/>
  </p:normalViewPr>
  <p:slideViewPr>
    <p:cSldViewPr snapToGrid="0">
      <p:cViewPr>
        <p:scale>
          <a:sx n="64" d="100"/>
          <a:sy n="64" d="100"/>
        </p:scale>
        <p:origin x="70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22804-F184-6641-9FB0-993F8883E020}"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105C1-4A14-A34F-AD77-8502356DFC9A}" type="slidenum">
              <a:rPr lang="en-US" smtClean="0"/>
              <a:t>‹#›</a:t>
            </a:fld>
            <a:endParaRPr lang="en-US" dirty="0"/>
          </a:p>
        </p:txBody>
      </p:sp>
    </p:spTree>
    <p:extLst>
      <p:ext uri="{BB962C8B-B14F-4D97-AF65-F5344CB8AC3E}">
        <p14:creationId xmlns:p14="http://schemas.microsoft.com/office/powerpoint/2010/main" val="195509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B26105C1-4A14-A34F-AD77-8502356DFC9A}" type="slidenum">
              <a:rPr lang="en-US" smtClean="0"/>
              <a:t>1</a:t>
            </a:fld>
            <a:endParaRPr lang="en-US" dirty="0"/>
          </a:p>
        </p:txBody>
      </p:sp>
    </p:spTree>
    <p:extLst>
      <p:ext uri="{BB962C8B-B14F-4D97-AF65-F5344CB8AC3E}">
        <p14:creationId xmlns:p14="http://schemas.microsoft.com/office/powerpoint/2010/main" val="195322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Identificamos que agregar valor a los materiales reciclables de baja calidad (artículos que normalmente no se recolectarían debido a su bajo valor de reventa ), es una forma de aumentar la cantidad recolectada y clasificada; lo cual resulta en una mayor tasa de reciclaje.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Los envases de varias capas se pueden descomponer y utilizar en el procesamiento de cemento creando productos completamente nuevos, como bloques de hormigón para la construcción. Esto agrega valor a los objetos que de otro modo no serían reciclables, por lo que incentiva la recolección de una gama más amplia de artículos y genera una mayor tasa de reciclaje.</a:t>
            </a:r>
            <a:endParaRPr lang="en-US" b="0" dirty="0"/>
          </a:p>
        </p:txBody>
      </p:sp>
      <p:sp>
        <p:nvSpPr>
          <p:cNvPr id="4" name="Slide Number Placeholder 3"/>
          <p:cNvSpPr>
            <a:spLocks noGrp="1"/>
          </p:cNvSpPr>
          <p:nvPr>
            <p:ph type="sldNum" sz="quarter" idx="5"/>
          </p:nvPr>
        </p:nvSpPr>
        <p:spPr/>
        <p:txBody>
          <a:bodyPr/>
          <a:lstStyle/>
          <a:p>
            <a:fld id="{B26105C1-4A14-A34F-AD77-8502356DFC9A}" type="slidenum">
              <a:rPr lang="en-US" smtClean="0"/>
              <a:t>10</a:t>
            </a:fld>
            <a:endParaRPr lang="en-US" dirty="0"/>
          </a:p>
        </p:txBody>
      </p:sp>
    </p:spTree>
    <p:extLst>
      <p:ext uri="{BB962C8B-B14F-4D97-AF65-F5344CB8AC3E}">
        <p14:creationId xmlns:p14="http://schemas.microsoft.com/office/powerpoint/2010/main" val="263197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También identificamos que la tecnología innovadora de reciclaje puede ayudar con la capacidad y la eficiencia del reciclaje. La tecnología de rastreo digital podría usarse para rastrear materiales y productos reciclables, </a:t>
            </a:r>
            <a:r>
              <a:rPr lang="es-ES" b="0" dirty="0" err="1"/>
              <a:t>eficientándo</a:t>
            </a:r>
            <a:r>
              <a:rPr lang="es-ES" b="0" dirty="0"/>
              <a:t> su recolección y clasificación.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Esto ayuda a verificar si se ha obtenido de manera ética y si brinda oportunidades adicionales para la creación de valor, lo que puede resultar en un aumento en la tasa de reciclaje.</a:t>
            </a:r>
            <a:endParaRPr lang="en-US" b="0" dirty="0"/>
          </a:p>
        </p:txBody>
      </p:sp>
      <p:sp>
        <p:nvSpPr>
          <p:cNvPr id="4" name="Slide Number Placeholder 3"/>
          <p:cNvSpPr>
            <a:spLocks noGrp="1"/>
          </p:cNvSpPr>
          <p:nvPr>
            <p:ph type="sldNum" sz="quarter" idx="5"/>
          </p:nvPr>
        </p:nvSpPr>
        <p:spPr/>
        <p:txBody>
          <a:bodyPr/>
          <a:lstStyle/>
          <a:p>
            <a:fld id="{B26105C1-4A14-A34F-AD77-8502356DFC9A}" type="slidenum">
              <a:rPr lang="en-US" smtClean="0"/>
              <a:t>11</a:t>
            </a:fld>
            <a:endParaRPr lang="en-US" dirty="0"/>
          </a:p>
        </p:txBody>
      </p:sp>
    </p:spTree>
    <p:extLst>
      <p:ext uri="{BB962C8B-B14F-4D97-AF65-F5344CB8AC3E}">
        <p14:creationId xmlns:p14="http://schemas.microsoft.com/office/powerpoint/2010/main" val="179721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último paso en el ejercicio de mapa mental es identificar las ideas vinculadas a  oportunidades de negocio y escribirlas en notas adhesivas</a:t>
            </a:r>
            <a:r>
              <a:rPr lang="es-ES" b="1" dirty="0"/>
              <a:t>.</a:t>
            </a:r>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12</a:t>
            </a:fld>
            <a:endParaRPr lang="en-US" dirty="0"/>
          </a:p>
        </p:txBody>
      </p:sp>
    </p:spTree>
    <p:extLst>
      <p:ext uri="{BB962C8B-B14F-4D97-AF65-F5344CB8AC3E}">
        <p14:creationId xmlns:p14="http://schemas.microsoft.com/office/powerpoint/2010/main" val="278099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Ahora, cada grupo tomará todas las ideas del mapa mental y realizará un ejercicio de "selección descendente" para elegir las mejores ideas y  seleccionará una idea final para su negocio. Tome todas las notas adhesivas (post </a:t>
            </a:r>
            <a:r>
              <a:rPr lang="es-ES" b="0" dirty="0" err="1"/>
              <a:t>its</a:t>
            </a:r>
            <a:r>
              <a:rPr lang="es-ES" b="0" dirty="0"/>
              <a:t>) con las ideas individuales escritas en ellas  y péguelas en un pizarrón o cartulina para que todos las vean. Los grupos le darán una puntuación a cada idea, así que deje espacio en la parte inferior de la nota adhesiva para la puntuación</a:t>
            </a:r>
            <a:r>
              <a:rPr lang="es-ES" b="1" dirty="0"/>
              <a:t>.</a:t>
            </a:r>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13</a:t>
            </a:fld>
            <a:endParaRPr lang="en-US" dirty="0"/>
          </a:p>
        </p:txBody>
      </p:sp>
    </p:spTree>
    <p:extLst>
      <p:ext uri="{BB962C8B-B14F-4D97-AF65-F5344CB8AC3E}">
        <p14:creationId xmlns:p14="http://schemas.microsoft.com/office/powerpoint/2010/main" val="109576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Asigne a cada idea una puntuación del 1 al 5, siendo 1 lo más bajo y 5 lo más alto, para cada una de las siguientes áreas: deseabilidad, factibilidad y viabilidad.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Utilice las preguntas guía para ayudar a determinar el puntaje para cada aspecto de una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Deseabilidad: </a:t>
            </a:r>
            <a:r>
              <a:rPr lang="es-ES" b="0" dirty="0"/>
              <a:t>¿La gente quiere esto? ¿Cubre una necesidad? ¿Es atractivo? ¿Puede encajar en la vida de las personas?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Factibilidad: </a:t>
            </a:r>
            <a:r>
              <a:rPr lang="es-ES" b="0" dirty="0"/>
              <a:t>¿Podemos hacerlo? ¿La tecnología necesaria está al alcance? ¿Puede la organización hacer que suceda?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Viabilidad: </a:t>
            </a:r>
            <a:r>
              <a:rPr lang="es-ES" b="0" dirty="0"/>
              <a:t>¿Deberíamos hacer esto? ¿Se alinea con nuestros objetivos? ¿Podemos desarrollar, financiar y sostener esto?</a:t>
            </a:r>
          </a:p>
          <a:p>
            <a:endParaRPr lang="en-TH" dirty="0"/>
          </a:p>
        </p:txBody>
      </p:sp>
      <p:sp>
        <p:nvSpPr>
          <p:cNvPr id="4" name="Slide Number Placeholder 3"/>
          <p:cNvSpPr>
            <a:spLocks noGrp="1"/>
          </p:cNvSpPr>
          <p:nvPr>
            <p:ph type="sldNum" sz="quarter" idx="5"/>
          </p:nvPr>
        </p:nvSpPr>
        <p:spPr/>
        <p:txBody>
          <a:bodyPr/>
          <a:lstStyle/>
          <a:p>
            <a:fld id="{B26105C1-4A14-A34F-AD77-8502356DFC9A}" type="slidenum">
              <a:rPr lang="en-US" smtClean="0"/>
              <a:t>14</a:t>
            </a:fld>
            <a:endParaRPr lang="en-US" dirty="0"/>
          </a:p>
        </p:txBody>
      </p:sp>
    </p:spTree>
    <p:extLst>
      <p:ext uri="{BB962C8B-B14F-4D97-AF65-F5344CB8AC3E}">
        <p14:creationId xmlns:p14="http://schemas.microsoft.com/office/powerpoint/2010/main" val="349571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Sume las puntuaciones de cada idea y seleccione la que obtenga la puntuación más alta.</a:t>
            </a:r>
            <a:endParaRPr lang="en-TH" b="0" dirty="0"/>
          </a:p>
        </p:txBody>
      </p:sp>
      <p:sp>
        <p:nvSpPr>
          <p:cNvPr id="4" name="Slide Number Placeholder 3"/>
          <p:cNvSpPr>
            <a:spLocks noGrp="1"/>
          </p:cNvSpPr>
          <p:nvPr>
            <p:ph type="sldNum" sz="quarter" idx="5"/>
          </p:nvPr>
        </p:nvSpPr>
        <p:spPr/>
        <p:txBody>
          <a:bodyPr/>
          <a:lstStyle/>
          <a:p>
            <a:fld id="{B26105C1-4A14-A34F-AD77-8502356DFC9A}" type="slidenum">
              <a:rPr lang="en-US" smtClean="0"/>
              <a:t>15</a:t>
            </a:fld>
            <a:endParaRPr lang="en-US" dirty="0"/>
          </a:p>
        </p:txBody>
      </p:sp>
    </p:spTree>
    <p:extLst>
      <p:ext uri="{BB962C8B-B14F-4D97-AF65-F5344CB8AC3E}">
        <p14:creationId xmlns:p14="http://schemas.microsoft.com/office/powerpoint/2010/main" val="389119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Si todavía hay un debate en su grupo sobre qué idea es la mejor, pruebe una herramienta de puntuación adicional para realizar análisis más detallado.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Asigne a cada idea una puntuación del 1 al 5, donde 1 es lo más bajo y 5 es lo más alto, considerando las siguientes dos áreas: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¿Es una victoria? ¿Debemos hacer esto? ¿Tenemos las capacidades?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¿Vale la pena? ¿Genera el impacto que queremos?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A continuación, represente en un gráfico la puntuación "vale la pena" (también conocida como impacto) frente a la puntuación "real + ganadora". Elija la idea que se encuentra en el cuadrante superior derecho del cuadro.</a:t>
            </a:r>
            <a:endParaRPr lang="en-US" b="0" dirty="0"/>
          </a:p>
        </p:txBody>
      </p:sp>
      <p:sp>
        <p:nvSpPr>
          <p:cNvPr id="4" name="Slide Number Placeholder 3"/>
          <p:cNvSpPr>
            <a:spLocks noGrp="1"/>
          </p:cNvSpPr>
          <p:nvPr>
            <p:ph type="sldNum" sz="quarter" idx="5"/>
          </p:nvPr>
        </p:nvSpPr>
        <p:spPr/>
        <p:txBody>
          <a:bodyPr/>
          <a:lstStyle/>
          <a:p>
            <a:fld id="{B26105C1-4A14-A34F-AD77-8502356DFC9A}" type="slidenum">
              <a:rPr lang="en-US" smtClean="0"/>
              <a:t>16</a:t>
            </a:fld>
            <a:endParaRPr lang="en-US" dirty="0"/>
          </a:p>
        </p:txBody>
      </p:sp>
    </p:spTree>
    <p:extLst>
      <p:ext uri="{BB962C8B-B14F-4D97-AF65-F5344CB8AC3E}">
        <p14:creationId xmlns:p14="http://schemas.microsoft.com/office/powerpoint/2010/main" val="321118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la actividad grupal siga los siguientes pasos:</a:t>
            </a:r>
          </a:p>
          <a:p>
            <a:endParaRPr lang="es-ES" b="1" dirty="0"/>
          </a:p>
          <a:p>
            <a:r>
              <a:rPr lang="es-ES" b="1" dirty="0"/>
              <a:t>Paso 1 </a:t>
            </a:r>
            <a:r>
              <a:rPr lang="es-ES" b="0" dirty="0"/>
              <a:t>Elige un aspecto del escenario del “desafío de los desechos” para analizarlo utilizando el ejercicio de mapeo mental, o continúe con la situación analizada en el Taller 1.</a:t>
            </a:r>
          </a:p>
          <a:p>
            <a:r>
              <a:rPr lang="es-ES" b="1" dirty="0"/>
              <a:t>Paso 2 </a:t>
            </a:r>
            <a:r>
              <a:rPr lang="es-ES" b="0" dirty="0"/>
              <a:t>Genera un mapa mental para visualizar posibles vías de solución</a:t>
            </a:r>
          </a:p>
          <a:p>
            <a:r>
              <a:rPr lang="es-ES" b="1" dirty="0"/>
              <a:t>Paso 3 </a:t>
            </a:r>
            <a:r>
              <a:rPr lang="es-ES" b="0" dirty="0"/>
              <a:t>Identifica las ideas clave en el mapa mental y escríbelas todas en notas adhesivas (post </a:t>
            </a:r>
            <a:r>
              <a:rPr lang="es-ES" b="0" dirty="0" err="1"/>
              <a:t>its</a:t>
            </a:r>
            <a:r>
              <a:rPr lang="es-ES" b="0" dirty="0"/>
              <a:t>)</a:t>
            </a:r>
          </a:p>
          <a:p>
            <a:r>
              <a:rPr lang="es-ES" b="1" dirty="0"/>
              <a:t>Paso 4 </a:t>
            </a:r>
            <a:r>
              <a:rPr lang="es-ES" b="0" dirty="0"/>
              <a:t>Realiza un ejercicio de "selección descendente" para elegir la mejor solución</a:t>
            </a:r>
            <a:endParaRPr lang="en-US" sz="1200" b="0" dirty="0"/>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Una vez que hemos determinado el problema que buscamos resolver y su posible solución, es hora de idear diversas oportunidades de negocio que se nos ocurran y que generen la mejor vía de solución para resolver el problema.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Los grupos propondrán todas las ideas posibles, no hay respuestas incorrectas. En una lluvia de ideas, no se comprueba si la idea es posible, factible,  viable o no. La única tarea de los pensadores es proponer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En este proceso, los grupos recurrirán al uso de cartulinas, notas adhesivas, bocetos, papeles de gráficos, etc. Echaremos un vistazo a los mapas mentales y algunas herramientas de puntuación para ayudar a seleccionar nuestras ideas y elegir las mejores. Después de este proceso, los grupos también se basarán en las ideas de los demás, y todas las soluciones sugeridas se pondrán sobre la mesa y se analizarán.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Examinemos la utilización de la herramienta de mapa mental.</a:t>
            </a:r>
            <a:endParaRPr lang="en-US" b="0" dirty="0"/>
          </a:p>
        </p:txBody>
      </p:sp>
      <p:sp>
        <p:nvSpPr>
          <p:cNvPr id="4" name="Slide Number Placeholder 3"/>
          <p:cNvSpPr>
            <a:spLocks noGrp="1"/>
          </p:cNvSpPr>
          <p:nvPr>
            <p:ph type="sldNum" sz="quarter" idx="5"/>
          </p:nvPr>
        </p:nvSpPr>
        <p:spPr/>
        <p:txBody>
          <a:bodyPr/>
          <a:lstStyle/>
          <a:p>
            <a:fld id="{B26105C1-4A14-A34F-AD77-8502356DFC9A}" type="slidenum">
              <a:rPr lang="en-US" smtClean="0"/>
              <a:t>6</a:t>
            </a:fld>
            <a:endParaRPr lang="en-US" dirty="0"/>
          </a:p>
        </p:txBody>
      </p:sp>
    </p:spTree>
    <p:extLst>
      <p:ext uri="{BB962C8B-B14F-4D97-AF65-F5344CB8AC3E}">
        <p14:creationId xmlns:p14="http://schemas.microsoft.com/office/powerpoint/2010/main" val="133268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mapa mental es un diagrama que ayuda a observar y estudiar información de manera visual para organizar pensamientos, generar nuevas ideas y mejorar la creatividad.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mapa mental se crea alrededor de una sola declaración de enfoque, generalmente un problema o resultado deseado;  todas las ideas para resolver el problema o lograr el resultado, se escriben alrededor. La declaración del resultado deseado generalmente se escribe en el centro de una página en blanco, y las soluciones potenciales se disparan como ramas en todas direcciones.</a:t>
            </a:r>
            <a:endParaRPr lang="en-TH" b="0" dirty="0"/>
          </a:p>
        </p:txBody>
      </p:sp>
      <p:sp>
        <p:nvSpPr>
          <p:cNvPr id="4" name="Slide Number Placeholder 3"/>
          <p:cNvSpPr>
            <a:spLocks noGrp="1"/>
          </p:cNvSpPr>
          <p:nvPr>
            <p:ph type="sldNum" sz="quarter" idx="5"/>
          </p:nvPr>
        </p:nvSpPr>
        <p:spPr/>
        <p:txBody>
          <a:bodyPr/>
          <a:lstStyle/>
          <a:p>
            <a:fld id="{B26105C1-4A14-A34F-AD77-8502356DFC9A}" type="slidenum">
              <a:rPr lang="en-US" smtClean="0"/>
              <a:t>7</a:t>
            </a:fld>
            <a:endParaRPr lang="en-US" dirty="0"/>
          </a:p>
        </p:txBody>
      </p:sp>
    </p:spTree>
    <p:extLst>
      <p:ext uri="{BB962C8B-B14F-4D97-AF65-F5344CB8AC3E}">
        <p14:creationId xmlns:p14="http://schemas.microsoft.com/office/powerpoint/2010/main" val="405010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Primero se debe determinar el propósito principal del mapa mental y escribirlo en el medio. Dado que los mapas mentales comienzan desde adentro y se expanden hacia afuera, su idea central se convertirá en la base del ejercicio.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Su tema principal podría ser: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t>
            </a:r>
            <a:r>
              <a:rPr lang="es-ES" b="0" dirty="0"/>
              <a:t>Un problema que está tratando de solucionar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proyecto que estás pensando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-Un concepto difícil que estás tratando de aprender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En este ejemplo estamos abordando el tema de la baja tasa de reciclaje. Una solución que identificamos en nuestro ejercicio de árbol de problemas/soluciones es que para aumentar las tasas de reciclaje necesitamos una mejor recolección y clasificación de los desechos desde el origen. ¿Qué oportunidades comerciales existen para una mejor recolección y clasificación de los desechos desde el origen?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6105C1-4A14-A34F-AD77-8502356DFC9A}" type="slidenum">
              <a:rPr lang="en-US" smtClean="0"/>
              <a:t>8</a:t>
            </a:fld>
            <a:endParaRPr lang="en-US" dirty="0"/>
          </a:p>
        </p:txBody>
      </p:sp>
    </p:spTree>
    <p:extLst>
      <p:ext uri="{BB962C8B-B14F-4D97-AF65-F5344CB8AC3E}">
        <p14:creationId xmlns:p14="http://schemas.microsoft.com/office/powerpoint/2010/main" val="317391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s-ES" b="1" dirty="0"/>
              <a:t>Duración de la diapositiva: 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Sabemos que empoderar a los recolectores de desechos informales ayudará a aumentar su capacidad de trabajo para recolectar y clasificar los materiales reciclables de manera más eficiente, lo cual genera un aumento en la tasa de reciclaje. ¿Qué oportunidades de negocio existen para empoderar al sector informal que recolecta los residuos?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Podríamos ayudarlos a organizarse en una cooperativa para que puedan operar de manera más eficiente y en equipos. Asimismo, se podría crear una aplicación de "residuos" estilo Uber, en donde las personas puedan solicitar que un recolector recoja sus materiales reciclables. Otra opción sería formar una empresa y contratar a los trabajadores informales pagándoles un salario justo como incentivo para recolectar y clasificar más desechos, lo que a su vez resultará en una mayor tasa de reciclaje.</a:t>
            </a:r>
          </a:p>
        </p:txBody>
      </p:sp>
      <p:sp>
        <p:nvSpPr>
          <p:cNvPr id="4" name="Slide Number Placeholder 3"/>
          <p:cNvSpPr>
            <a:spLocks noGrp="1"/>
          </p:cNvSpPr>
          <p:nvPr>
            <p:ph type="sldNum" sz="quarter" idx="5"/>
          </p:nvPr>
        </p:nvSpPr>
        <p:spPr/>
        <p:txBody>
          <a:bodyPr/>
          <a:lstStyle/>
          <a:p>
            <a:fld id="{B26105C1-4A14-A34F-AD77-8502356DFC9A}" type="slidenum">
              <a:rPr lang="en-US" smtClean="0"/>
              <a:t>9</a:t>
            </a:fld>
            <a:endParaRPr lang="en-US" dirty="0"/>
          </a:p>
        </p:txBody>
      </p:sp>
    </p:spTree>
    <p:extLst>
      <p:ext uri="{BB962C8B-B14F-4D97-AF65-F5344CB8AC3E}">
        <p14:creationId xmlns:p14="http://schemas.microsoft.com/office/powerpoint/2010/main" val="4227907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0CFC-753E-4D24-BB02-4CCD62262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07C52-7A4D-4817-B068-A2E9BCBE9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C00A15-5913-4D27-BA31-AA0791122BB8}"/>
              </a:ext>
            </a:extLst>
          </p:cNvPr>
          <p:cNvSpPr>
            <a:spLocks noGrp="1"/>
          </p:cNvSpPr>
          <p:nvPr>
            <p:ph type="dt" sz="half" idx="10"/>
          </p:nvPr>
        </p:nvSpPr>
        <p:spPr/>
        <p:txBody>
          <a:bodyPr/>
          <a:lstStyle/>
          <a:p>
            <a:fld id="{B3521563-F575-404C-A410-823CA15973C0}" type="datetime1">
              <a:rPr lang="en-US" smtClean="0"/>
              <a:t>11/8/2022</a:t>
            </a:fld>
            <a:endParaRPr lang="en-US" dirty="0"/>
          </a:p>
        </p:txBody>
      </p:sp>
      <p:sp>
        <p:nvSpPr>
          <p:cNvPr id="5" name="Footer Placeholder 4">
            <a:extLst>
              <a:ext uri="{FF2B5EF4-FFF2-40B4-BE49-F238E27FC236}">
                <a16:creationId xmlns:a16="http://schemas.microsoft.com/office/drawing/2014/main" id="{D4E3B958-6040-4E35-B3DA-E2350E0092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98EE7-92D5-4299-91AC-1BA0A1EB875B}"/>
              </a:ext>
            </a:extLst>
          </p:cNvPr>
          <p:cNvSpPr>
            <a:spLocks noGrp="1"/>
          </p:cNvSpPr>
          <p:nvPr>
            <p:ph type="sldNum" sz="quarter" idx="12"/>
          </p:nvPr>
        </p:nvSpPr>
        <p:spPr/>
        <p:txBody>
          <a:bodyPr/>
          <a:lstStyle/>
          <a:p>
            <a:fld id="{E8883E0F-B325-444D-B2D9-EF8E0D98F992}" type="slidenum">
              <a:rPr lang="en-US" smtClean="0"/>
              <a:t>‹#›</a:t>
            </a:fld>
            <a:endParaRPr lang="en-US" dirty="0"/>
          </a:p>
        </p:txBody>
      </p:sp>
      <p:pic>
        <p:nvPicPr>
          <p:cNvPr id="7" name="Picture 6" descr="A close up of a logo&#10;&#10;Description automatically generated">
            <a:extLst>
              <a:ext uri="{FF2B5EF4-FFF2-40B4-BE49-F238E27FC236}">
                <a16:creationId xmlns:a16="http://schemas.microsoft.com/office/drawing/2014/main" id="{59ECD84C-2457-4D2A-8CFE-4BFACADAEDD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7432484"/>
          </a:xfrm>
          <a:prstGeom prst="rect">
            <a:avLst/>
          </a:prstGeom>
        </p:spPr>
      </p:pic>
    </p:spTree>
    <p:extLst>
      <p:ext uri="{BB962C8B-B14F-4D97-AF65-F5344CB8AC3E}">
        <p14:creationId xmlns:p14="http://schemas.microsoft.com/office/powerpoint/2010/main" val="10372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327F-858E-4EBA-903D-43889021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121DE9-1B60-4012-9D96-E7570FB6C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FBEB9-F3FC-45C3-9AB7-830696047763}"/>
              </a:ext>
            </a:extLst>
          </p:cNvPr>
          <p:cNvSpPr>
            <a:spLocks noGrp="1"/>
          </p:cNvSpPr>
          <p:nvPr>
            <p:ph type="dt" sz="half" idx="10"/>
          </p:nvPr>
        </p:nvSpPr>
        <p:spPr/>
        <p:txBody>
          <a:bodyPr/>
          <a:lstStyle/>
          <a:p>
            <a:fld id="{520EEC84-73B2-BA45-BA24-A7E2A171BBCC}" type="datetime1">
              <a:rPr lang="en-US" smtClean="0"/>
              <a:t>11/8/2022</a:t>
            </a:fld>
            <a:endParaRPr lang="en-US" dirty="0"/>
          </a:p>
        </p:txBody>
      </p:sp>
      <p:sp>
        <p:nvSpPr>
          <p:cNvPr id="5" name="Footer Placeholder 4">
            <a:extLst>
              <a:ext uri="{FF2B5EF4-FFF2-40B4-BE49-F238E27FC236}">
                <a16:creationId xmlns:a16="http://schemas.microsoft.com/office/drawing/2014/main" id="{A89403D5-E5D0-4995-9649-5F95F7295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B7732F-61DE-4607-93F8-616F9A492303}"/>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8890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9C64F-41E3-4C48-A661-75A7EB117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2B0CA8-0950-4C7D-85DF-2CF2632E5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8DB5C-1D0A-4503-8067-6EC5EED7D577}"/>
              </a:ext>
            </a:extLst>
          </p:cNvPr>
          <p:cNvSpPr>
            <a:spLocks noGrp="1"/>
          </p:cNvSpPr>
          <p:nvPr>
            <p:ph type="dt" sz="half" idx="10"/>
          </p:nvPr>
        </p:nvSpPr>
        <p:spPr/>
        <p:txBody>
          <a:bodyPr/>
          <a:lstStyle/>
          <a:p>
            <a:fld id="{221052C1-1C92-E645-BC3F-0AF132FD9C9A}" type="datetime1">
              <a:rPr lang="en-US" smtClean="0"/>
              <a:t>11/8/2022</a:t>
            </a:fld>
            <a:endParaRPr lang="en-US" dirty="0"/>
          </a:p>
        </p:txBody>
      </p:sp>
      <p:sp>
        <p:nvSpPr>
          <p:cNvPr id="5" name="Footer Placeholder 4">
            <a:extLst>
              <a:ext uri="{FF2B5EF4-FFF2-40B4-BE49-F238E27FC236}">
                <a16:creationId xmlns:a16="http://schemas.microsoft.com/office/drawing/2014/main" id="{E591EDA2-72FF-40A9-93A0-4CF34D131E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DAB705-BD87-4112-9FCE-7CA5DABE23CB}"/>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6795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A27-9D4A-4A44-8F81-CD286DEF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B4FCE-0C50-45F9-BA6B-4AB54DCA2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F8ECB-1045-47F8-88FD-A4180EBEBC10}"/>
              </a:ext>
            </a:extLst>
          </p:cNvPr>
          <p:cNvSpPr>
            <a:spLocks noGrp="1"/>
          </p:cNvSpPr>
          <p:nvPr>
            <p:ph type="dt" sz="half" idx="10"/>
          </p:nvPr>
        </p:nvSpPr>
        <p:spPr/>
        <p:txBody>
          <a:bodyPr/>
          <a:lstStyle/>
          <a:p>
            <a:fld id="{7EAB4C14-7B78-A842-9293-590DD76DEA21}" type="datetime1">
              <a:rPr lang="en-US" smtClean="0"/>
              <a:t>11/8/2022</a:t>
            </a:fld>
            <a:endParaRPr lang="en-US" dirty="0"/>
          </a:p>
        </p:txBody>
      </p:sp>
      <p:sp>
        <p:nvSpPr>
          <p:cNvPr id="5" name="Footer Placeholder 4">
            <a:extLst>
              <a:ext uri="{FF2B5EF4-FFF2-40B4-BE49-F238E27FC236}">
                <a16:creationId xmlns:a16="http://schemas.microsoft.com/office/drawing/2014/main" id="{D0591C0D-E209-4139-8415-5EC8B8E409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B8C1D-E4C5-440B-9D12-3B8166A8965C}"/>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44184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E2BA-D428-42AA-83B1-054816FB9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79F382-F14B-44B4-8A30-C64408A77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F3612-9FCE-44E5-A2EE-18842A7E4951}"/>
              </a:ext>
            </a:extLst>
          </p:cNvPr>
          <p:cNvSpPr>
            <a:spLocks noGrp="1"/>
          </p:cNvSpPr>
          <p:nvPr>
            <p:ph type="dt" sz="half" idx="10"/>
          </p:nvPr>
        </p:nvSpPr>
        <p:spPr/>
        <p:txBody>
          <a:bodyPr/>
          <a:lstStyle/>
          <a:p>
            <a:fld id="{C0A41807-909A-E44C-A8BD-19AE2DF0EBEB}" type="datetime1">
              <a:rPr lang="en-US" smtClean="0"/>
              <a:t>11/8/2022</a:t>
            </a:fld>
            <a:endParaRPr lang="en-US" dirty="0"/>
          </a:p>
        </p:txBody>
      </p:sp>
      <p:sp>
        <p:nvSpPr>
          <p:cNvPr id="5" name="Footer Placeholder 4">
            <a:extLst>
              <a:ext uri="{FF2B5EF4-FFF2-40B4-BE49-F238E27FC236}">
                <a16:creationId xmlns:a16="http://schemas.microsoft.com/office/drawing/2014/main" id="{EA9A301B-F23A-4002-8C96-EB9A582A9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9DDAE9-3746-4AE0-A0D7-02CDE5FD2EC0}"/>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8773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D43C-4F45-4DFB-A1D7-291B58BDE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A3C73-0030-433B-87E2-610DEF54E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105AC2-C107-4166-9C3D-98AC5CDC6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AEB460-9F55-40CA-B691-4E417FEAC596}"/>
              </a:ext>
            </a:extLst>
          </p:cNvPr>
          <p:cNvSpPr>
            <a:spLocks noGrp="1"/>
          </p:cNvSpPr>
          <p:nvPr>
            <p:ph type="dt" sz="half" idx="10"/>
          </p:nvPr>
        </p:nvSpPr>
        <p:spPr/>
        <p:txBody>
          <a:bodyPr/>
          <a:lstStyle/>
          <a:p>
            <a:fld id="{9CD5368D-FADF-0245-A420-983C7E7BFB14}" type="datetime1">
              <a:rPr lang="en-US" smtClean="0"/>
              <a:t>11/8/2022</a:t>
            </a:fld>
            <a:endParaRPr lang="en-US" dirty="0"/>
          </a:p>
        </p:txBody>
      </p:sp>
      <p:sp>
        <p:nvSpPr>
          <p:cNvPr id="6" name="Footer Placeholder 5">
            <a:extLst>
              <a:ext uri="{FF2B5EF4-FFF2-40B4-BE49-F238E27FC236}">
                <a16:creationId xmlns:a16="http://schemas.microsoft.com/office/drawing/2014/main" id="{C8494ADA-DFFB-4303-BBB0-5578623717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D3ABE6-426D-44A1-8209-CF3691BBC6E0}"/>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10640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6E05-9A57-4277-A01B-2D542DF33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EF8B9-28F5-4920-8946-8B344581A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9C11A9-C636-47CD-8E43-5F1EE3CB1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A3F11-C1A0-4FCA-8F87-46FEAAE75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B3B4B-E4C8-4604-AC65-5CCBE1A2B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593B8-4D1F-44B2-9D61-241C196DE28E}"/>
              </a:ext>
            </a:extLst>
          </p:cNvPr>
          <p:cNvSpPr>
            <a:spLocks noGrp="1"/>
          </p:cNvSpPr>
          <p:nvPr>
            <p:ph type="dt" sz="half" idx="10"/>
          </p:nvPr>
        </p:nvSpPr>
        <p:spPr/>
        <p:txBody>
          <a:bodyPr/>
          <a:lstStyle/>
          <a:p>
            <a:fld id="{11E8D9E3-8F71-0443-A8C2-3293D3654692}" type="datetime1">
              <a:rPr lang="en-US" smtClean="0"/>
              <a:t>11/8/2022</a:t>
            </a:fld>
            <a:endParaRPr lang="en-US" dirty="0"/>
          </a:p>
        </p:txBody>
      </p:sp>
      <p:sp>
        <p:nvSpPr>
          <p:cNvPr id="8" name="Footer Placeholder 7">
            <a:extLst>
              <a:ext uri="{FF2B5EF4-FFF2-40B4-BE49-F238E27FC236}">
                <a16:creationId xmlns:a16="http://schemas.microsoft.com/office/drawing/2014/main" id="{A7239498-D7BE-495F-8AD2-8A60218926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BFFF634-44DE-4A25-A92D-31FD820E150F}"/>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5447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6AD1-3A3E-4A5D-A427-2B25850190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68050-425A-48BF-A5FD-AA206B6A1CEA}"/>
              </a:ext>
            </a:extLst>
          </p:cNvPr>
          <p:cNvSpPr>
            <a:spLocks noGrp="1"/>
          </p:cNvSpPr>
          <p:nvPr>
            <p:ph type="dt" sz="half" idx="10"/>
          </p:nvPr>
        </p:nvSpPr>
        <p:spPr/>
        <p:txBody>
          <a:bodyPr/>
          <a:lstStyle/>
          <a:p>
            <a:fld id="{191990CE-ABA1-F54B-89DC-1D663A818581}" type="datetime1">
              <a:rPr lang="en-US" smtClean="0"/>
              <a:t>11/8/2022</a:t>
            </a:fld>
            <a:endParaRPr lang="en-US" dirty="0"/>
          </a:p>
        </p:txBody>
      </p:sp>
      <p:sp>
        <p:nvSpPr>
          <p:cNvPr id="4" name="Footer Placeholder 3">
            <a:extLst>
              <a:ext uri="{FF2B5EF4-FFF2-40B4-BE49-F238E27FC236}">
                <a16:creationId xmlns:a16="http://schemas.microsoft.com/office/drawing/2014/main" id="{9718BC81-A676-4077-B523-81723AE506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688AD0-6E78-48AE-A680-9EA585702194}"/>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35269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42F48-7A53-4FD5-A70C-11A3627BFFD3}"/>
              </a:ext>
            </a:extLst>
          </p:cNvPr>
          <p:cNvSpPr>
            <a:spLocks noGrp="1"/>
          </p:cNvSpPr>
          <p:nvPr>
            <p:ph type="dt" sz="half" idx="10"/>
          </p:nvPr>
        </p:nvSpPr>
        <p:spPr/>
        <p:txBody>
          <a:bodyPr/>
          <a:lstStyle/>
          <a:p>
            <a:fld id="{BE11186F-5EC0-0343-BD01-CE01B0DC00DE}" type="datetime1">
              <a:rPr lang="en-US" smtClean="0"/>
              <a:t>11/8/2022</a:t>
            </a:fld>
            <a:endParaRPr lang="en-US" dirty="0"/>
          </a:p>
        </p:txBody>
      </p:sp>
      <p:sp>
        <p:nvSpPr>
          <p:cNvPr id="3" name="Footer Placeholder 2">
            <a:extLst>
              <a:ext uri="{FF2B5EF4-FFF2-40B4-BE49-F238E27FC236}">
                <a16:creationId xmlns:a16="http://schemas.microsoft.com/office/drawing/2014/main" id="{7B00A986-EA79-4975-8269-FB4E4E8C6E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56C267-41DA-4B99-8CD8-6E0AAAE203A9}"/>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6810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0765-5EA2-45E2-8CD7-BC2511DAE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3A30A-7EBD-4535-8006-39AD24D68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F209C-486E-4828-BCE1-63C931AD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3BD6C-C5A5-4FB8-95D7-4973E85241FC}"/>
              </a:ext>
            </a:extLst>
          </p:cNvPr>
          <p:cNvSpPr>
            <a:spLocks noGrp="1"/>
          </p:cNvSpPr>
          <p:nvPr>
            <p:ph type="dt" sz="half" idx="10"/>
          </p:nvPr>
        </p:nvSpPr>
        <p:spPr/>
        <p:txBody>
          <a:bodyPr/>
          <a:lstStyle/>
          <a:p>
            <a:fld id="{9B022DC0-35E8-0F4B-AAD5-857D242886BA}" type="datetime1">
              <a:rPr lang="en-US" smtClean="0"/>
              <a:t>11/8/2022</a:t>
            </a:fld>
            <a:endParaRPr lang="en-US" dirty="0"/>
          </a:p>
        </p:txBody>
      </p:sp>
      <p:sp>
        <p:nvSpPr>
          <p:cNvPr id="6" name="Footer Placeholder 5">
            <a:extLst>
              <a:ext uri="{FF2B5EF4-FFF2-40B4-BE49-F238E27FC236}">
                <a16:creationId xmlns:a16="http://schemas.microsoft.com/office/drawing/2014/main" id="{5B423A31-9689-43A4-B5DC-3D86B378D2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0A5F32-D51B-4122-833A-6044548786FD}"/>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23959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D7C8-3BA6-405B-A8B0-D53D15D0E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F6881-2F68-4EAA-BF94-5DB41F660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37BDEE-6054-42A5-AF4B-23FF23C61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1B5F5-51C0-4E4F-93A1-168DB4478570}"/>
              </a:ext>
            </a:extLst>
          </p:cNvPr>
          <p:cNvSpPr>
            <a:spLocks noGrp="1"/>
          </p:cNvSpPr>
          <p:nvPr>
            <p:ph type="dt" sz="half" idx="10"/>
          </p:nvPr>
        </p:nvSpPr>
        <p:spPr/>
        <p:txBody>
          <a:bodyPr/>
          <a:lstStyle/>
          <a:p>
            <a:fld id="{E2468D90-54CC-A54A-940F-3B9B3A558DEE}" type="datetime1">
              <a:rPr lang="en-US" smtClean="0"/>
              <a:t>11/8/2022</a:t>
            </a:fld>
            <a:endParaRPr lang="en-US" dirty="0"/>
          </a:p>
        </p:txBody>
      </p:sp>
      <p:sp>
        <p:nvSpPr>
          <p:cNvPr id="6" name="Footer Placeholder 5">
            <a:extLst>
              <a:ext uri="{FF2B5EF4-FFF2-40B4-BE49-F238E27FC236}">
                <a16:creationId xmlns:a16="http://schemas.microsoft.com/office/drawing/2014/main" id="{4D5DAB0D-C18A-47F7-95B4-1E3732DFA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E9C6F-2D1B-4EF6-8540-AC47A5EB4BE2}"/>
              </a:ext>
            </a:extLst>
          </p:cNvPr>
          <p:cNvSpPr>
            <a:spLocks noGrp="1"/>
          </p:cNvSpPr>
          <p:nvPr>
            <p:ph type="sldNum" sz="quarter" idx="12"/>
          </p:nvPr>
        </p:nvSpPr>
        <p:spPr/>
        <p:txBody>
          <a:bodyPr/>
          <a:lstStyle/>
          <a:p>
            <a:fld id="{E8883E0F-B325-444D-B2D9-EF8E0D98F992}" type="slidenum">
              <a:rPr lang="en-US" smtClean="0"/>
              <a:t>‹#›</a:t>
            </a:fld>
            <a:endParaRPr lang="en-US" dirty="0"/>
          </a:p>
        </p:txBody>
      </p:sp>
    </p:spTree>
    <p:extLst>
      <p:ext uri="{BB962C8B-B14F-4D97-AF65-F5344CB8AC3E}">
        <p14:creationId xmlns:p14="http://schemas.microsoft.com/office/powerpoint/2010/main" val="5856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0E586-E239-48E5-BA80-E608956CB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E7B86-8C70-4031-907C-362AA14EE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E89FA-3BE1-4017-A26E-FB1E9BD20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ADCC9-7928-1C46-A508-7BDBBDA70E0E}" type="datetime1">
              <a:rPr lang="en-US" smtClean="0"/>
              <a:t>11/8/2022</a:t>
            </a:fld>
            <a:endParaRPr lang="en-US" dirty="0"/>
          </a:p>
        </p:txBody>
      </p:sp>
      <p:sp>
        <p:nvSpPr>
          <p:cNvPr id="5" name="Footer Placeholder 4">
            <a:extLst>
              <a:ext uri="{FF2B5EF4-FFF2-40B4-BE49-F238E27FC236}">
                <a16:creationId xmlns:a16="http://schemas.microsoft.com/office/drawing/2014/main" id="{8489B514-7EFB-4E0D-83EB-035165A4D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BC2FB7-FD63-4362-A8E3-BCA458F6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3E0F-B325-444D-B2D9-EF8E0D98F992}" type="slidenum">
              <a:rPr lang="en-US" smtClean="0"/>
              <a:t>‹#›</a:t>
            </a:fld>
            <a:endParaRPr lang="en-US" dirty="0"/>
          </a:p>
        </p:txBody>
      </p:sp>
    </p:spTree>
    <p:extLst>
      <p:ext uri="{BB962C8B-B14F-4D97-AF65-F5344CB8AC3E}">
        <p14:creationId xmlns:p14="http://schemas.microsoft.com/office/powerpoint/2010/main" val="8299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0928C218-2ED5-0640-87F6-3DAD64908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DEB20D6D-617E-900D-CCF1-2C98FE97C157}"/>
              </a:ext>
            </a:extLst>
          </p:cNvPr>
          <p:cNvSpPr>
            <a:spLocks noGrp="1"/>
          </p:cNvSpPr>
          <p:nvPr>
            <p:ph type="sldNum" sz="quarter" idx="12"/>
          </p:nvPr>
        </p:nvSpPr>
        <p:spPr/>
        <p:txBody>
          <a:bodyPr/>
          <a:lstStyle/>
          <a:p>
            <a:fld id="{E8883E0F-B325-444D-B2D9-EF8E0D98F992}" type="slidenum">
              <a:rPr lang="en-US" smtClean="0"/>
              <a:t>1</a:t>
            </a:fld>
            <a:endParaRPr lang="en-US" dirty="0"/>
          </a:p>
        </p:txBody>
      </p:sp>
      <p:grpSp>
        <p:nvGrpSpPr>
          <p:cNvPr id="9" name="Group 8">
            <a:extLst>
              <a:ext uri="{FF2B5EF4-FFF2-40B4-BE49-F238E27FC236}">
                <a16:creationId xmlns:a16="http://schemas.microsoft.com/office/drawing/2014/main" id="{4A6B5BDC-C5DA-4285-FF7F-8DEBE140B363}"/>
              </a:ext>
            </a:extLst>
          </p:cNvPr>
          <p:cNvGrpSpPr/>
          <p:nvPr/>
        </p:nvGrpSpPr>
        <p:grpSpPr>
          <a:xfrm>
            <a:off x="1461187" y="371060"/>
            <a:ext cx="7331973" cy="5677773"/>
            <a:chOff x="1461187" y="371060"/>
            <a:chExt cx="7331973" cy="5677773"/>
          </a:xfrm>
        </p:grpSpPr>
        <p:sp>
          <p:nvSpPr>
            <p:cNvPr id="3" name="TextBox 2">
              <a:extLst>
                <a:ext uri="{FF2B5EF4-FFF2-40B4-BE49-F238E27FC236}">
                  <a16:creationId xmlns:a16="http://schemas.microsoft.com/office/drawing/2014/main" id="{CFE90E5F-4D23-889E-2154-330CDBD3F303}"/>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b="1" dirty="0" err="1">
                  <a:solidFill>
                    <a:srgbClr val="00B0F0"/>
                  </a:solidFill>
                  <a:latin typeface="Yu Gothic UI Semilight" panose="020B0400000000000000" pitchFamily="34" charset="-128"/>
                  <a:ea typeface="Yu Gothic UI Semilight" panose="020B0400000000000000" pitchFamily="34" charset="-128"/>
                </a:rPr>
                <a:t>Héroe</a:t>
              </a:r>
              <a:r>
                <a:rPr lang="en-US" sz="7200" b="1" dirty="0">
                  <a:solidFill>
                    <a:srgbClr val="00B0F0"/>
                  </a:solidFill>
                  <a:latin typeface="Yu Gothic UI Semilight" panose="020B0400000000000000" pitchFamily="34" charset="-128"/>
                  <a:ea typeface="Yu Gothic UI Semilight" panose="020B0400000000000000" pitchFamily="34" charset="-128"/>
                </a:rPr>
                <a:t> </a:t>
              </a:r>
            </a:p>
            <a:p>
              <a:r>
                <a:rPr lang="en-US" sz="4000" b="1" dirty="0">
                  <a:solidFill>
                    <a:srgbClr val="00B0F0"/>
                  </a:solidFill>
                  <a:latin typeface="Yu Gothic UI Semilight" panose="020B0400000000000000" pitchFamily="34" charset="-128"/>
                  <a:ea typeface="Yu Gothic UI Semilight" panose="020B0400000000000000" pitchFamily="34" charset="-128"/>
                </a:rPr>
                <a:t>de </a:t>
              </a:r>
              <a:r>
                <a:rPr lang="en-US" sz="4000" b="1" dirty="0" err="1">
                  <a:solidFill>
                    <a:srgbClr val="00B0F0"/>
                  </a:solidFill>
                  <a:latin typeface="Yu Gothic UI Semilight" panose="020B0400000000000000" pitchFamily="34" charset="-128"/>
                  <a:ea typeface="Yu Gothic UI Semilight" panose="020B0400000000000000" pitchFamily="34" charset="-128"/>
                </a:rPr>
                <a:t>los</a:t>
              </a:r>
              <a:endParaRPr lang="en-US" sz="4000" b="1" dirty="0">
                <a:solidFill>
                  <a:srgbClr val="00B0F0"/>
                </a:solidFill>
                <a:latin typeface="Yu Gothic UI Semilight" panose="020B0400000000000000" pitchFamily="34" charset="-128"/>
                <a:ea typeface="Yu Gothic UI Semilight" panose="020B0400000000000000" pitchFamily="34" charset="-128"/>
              </a:endParaRPr>
            </a:p>
            <a:p>
              <a:r>
                <a:rPr lang="en-US" sz="7200" b="1"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b="1"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ED1CC398-A4BF-7F0B-2803-67BFF2DBC5CB}"/>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sp>
          <p:nvSpPr>
            <p:cNvPr id="6" name="TextBox 5">
              <a:extLst>
                <a:ext uri="{FF2B5EF4-FFF2-40B4-BE49-F238E27FC236}">
                  <a16:creationId xmlns:a16="http://schemas.microsoft.com/office/drawing/2014/main" id="{47C28EB3-68F0-5DC6-D51B-07B74EEC8B2D}"/>
                </a:ext>
              </a:extLst>
            </p:cNvPr>
            <p:cNvSpPr txBox="1"/>
            <p:nvPr/>
          </p:nvSpPr>
          <p:spPr>
            <a:xfrm>
              <a:off x="3398840" y="4940837"/>
              <a:ext cx="5394320" cy="1107996"/>
            </a:xfrm>
            <a:prstGeom prst="rect">
              <a:avLst/>
            </a:prstGeom>
            <a:solidFill>
              <a:srgbClr val="F0F0F0"/>
            </a:solidFill>
          </p:spPr>
          <p:txBody>
            <a:bodyPr wrap="square" rtlCol="0">
              <a:spAutoFit/>
            </a:bodyPr>
            <a:lstStyle/>
            <a:p>
              <a:pPr algn="ctr"/>
              <a:r>
                <a:rPr lang="en-US" sz="6600" b="1" dirty="0" err="1"/>
                <a:t>Mapa</a:t>
              </a:r>
              <a:r>
                <a:rPr lang="en-US" sz="6600" b="1" dirty="0"/>
                <a:t> Mental </a:t>
              </a:r>
              <a:endParaRPr lang="es-MX" sz="6600" b="1" dirty="0"/>
            </a:p>
          </p:txBody>
        </p:sp>
      </p:grpSp>
    </p:spTree>
    <p:extLst>
      <p:ext uri="{BB962C8B-B14F-4D97-AF65-F5344CB8AC3E}">
        <p14:creationId xmlns:p14="http://schemas.microsoft.com/office/powerpoint/2010/main" val="225041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3" name="Picture 2" descr="Icon&#10;&#10;Description automatically generated">
            <a:extLst>
              <a:ext uri="{FF2B5EF4-FFF2-40B4-BE49-F238E27FC236}">
                <a16:creationId xmlns:a16="http://schemas.microsoft.com/office/drawing/2014/main" id="{63AE7A20-6245-464C-8B92-40EDEDBB1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05F99E62-D85D-1F4F-B3A4-6EC752DC59F4}"/>
              </a:ext>
            </a:extLst>
          </p:cNvPr>
          <p:cNvSpPr txBox="1"/>
          <p:nvPr/>
        </p:nvSpPr>
        <p:spPr>
          <a:xfrm>
            <a:off x="3569991" y="4556618"/>
            <a:ext cx="1968214" cy="1200329"/>
          </a:xfrm>
          <a:prstGeom prst="rect">
            <a:avLst/>
          </a:prstGeom>
          <a:noFill/>
        </p:spPr>
        <p:txBody>
          <a:bodyPr wrap="square" rtlCol="0">
            <a:spAutoFit/>
          </a:bodyPr>
          <a:lstStyle/>
          <a:p>
            <a:pPr algn="ctr"/>
            <a:r>
              <a:rPr lang="es-ES" b="1" dirty="0">
                <a:solidFill>
                  <a:schemeClr val="bg1"/>
                </a:solidFill>
              </a:rPr>
              <a:t>Agregar valor a los materiales reciclables de baja calidad</a:t>
            </a:r>
            <a:endParaRPr lang="en-US" b="1" dirty="0">
              <a:solidFill>
                <a:schemeClr val="bg1"/>
              </a:solidFill>
            </a:endParaRPr>
          </a:p>
        </p:txBody>
      </p:sp>
      <p:sp>
        <p:nvSpPr>
          <p:cNvPr id="22" name="TextBox 21">
            <a:extLst>
              <a:ext uri="{FF2B5EF4-FFF2-40B4-BE49-F238E27FC236}">
                <a16:creationId xmlns:a16="http://schemas.microsoft.com/office/drawing/2014/main" id="{734CDF34-DC30-9948-B6C8-BE1D0FDAB42B}"/>
              </a:ext>
            </a:extLst>
          </p:cNvPr>
          <p:cNvSpPr txBox="1"/>
          <p:nvPr/>
        </p:nvSpPr>
        <p:spPr>
          <a:xfrm>
            <a:off x="7675699" y="4787450"/>
            <a:ext cx="1310174" cy="738664"/>
          </a:xfrm>
          <a:prstGeom prst="rect">
            <a:avLst/>
          </a:prstGeom>
          <a:noFill/>
        </p:spPr>
        <p:txBody>
          <a:bodyPr wrap="square" rtlCol="0">
            <a:spAutoFit/>
          </a:bodyPr>
          <a:lstStyle/>
          <a:p>
            <a:pPr algn="ctr"/>
            <a:r>
              <a:rPr lang="en-US" sz="1400" dirty="0" err="1">
                <a:solidFill>
                  <a:schemeClr val="bg1"/>
                </a:solidFill>
              </a:rPr>
              <a:t>Certificar</a:t>
            </a:r>
            <a:r>
              <a:rPr lang="en-US" sz="1400" dirty="0">
                <a:solidFill>
                  <a:schemeClr val="bg1"/>
                </a:solidFill>
              </a:rPr>
              <a:t> </a:t>
            </a:r>
            <a:r>
              <a:rPr lang="en-US" sz="1400" dirty="0" err="1">
                <a:solidFill>
                  <a:schemeClr val="bg1"/>
                </a:solidFill>
              </a:rPr>
              <a:t>Plásticos</a:t>
            </a:r>
            <a:r>
              <a:rPr lang="en-US" sz="1400" dirty="0">
                <a:solidFill>
                  <a:schemeClr val="bg1"/>
                </a:solidFill>
              </a:rPr>
              <a:t> de </a:t>
            </a:r>
            <a:r>
              <a:rPr lang="en-US" sz="1400" dirty="0" err="1">
                <a:solidFill>
                  <a:schemeClr val="bg1"/>
                </a:solidFill>
              </a:rPr>
              <a:t>comercio</a:t>
            </a:r>
            <a:r>
              <a:rPr lang="en-US" sz="1400" dirty="0">
                <a:solidFill>
                  <a:schemeClr val="bg1"/>
                </a:solidFill>
              </a:rPr>
              <a:t> </a:t>
            </a:r>
            <a:r>
              <a:rPr lang="en-US" sz="1400" dirty="0" err="1">
                <a:solidFill>
                  <a:schemeClr val="bg1"/>
                </a:solidFill>
              </a:rPr>
              <a:t>justo</a:t>
            </a:r>
            <a:endParaRPr lang="en-US" sz="1400" dirty="0">
              <a:solidFill>
                <a:schemeClr val="bg1"/>
              </a:solidFill>
            </a:endParaRPr>
          </a:p>
        </p:txBody>
      </p:sp>
      <p:sp>
        <p:nvSpPr>
          <p:cNvPr id="23" name="TextBox 22">
            <a:extLst>
              <a:ext uri="{FF2B5EF4-FFF2-40B4-BE49-F238E27FC236}">
                <a16:creationId xmlns:a16="http://schemas.microsoft.com/office/drawing/2014/main" id="{4EB882BA-F931-0D43-BED8-2157A82AC96F}"/>
              </a:ext>
            </a:extLst>
          </p:cNvPr>
          <p:cNvSpPr txBox="1"/>
          <p:nvPr/>
        </p:nvSpPr>
        <p:spPr>
          <a:xfrm>
            <a:off x="2518133" y="1408152"/>
            <a:ext cx="1379310" cy="1384995"/>
          </a:xfrm>
          <a:prstGeom prst="rect">
            <a:avLst/>
          </a:prstGeom>
          <a:noFill/>
        </p:spPr>
        <p:txBody>
          <a:bodyPr wrap="square" rtlCol="0">
            <a:spAutoFit/>
          </a:bodyPr>
          <a:lstStyle/>
          <a:p>
            <a:pPr algn="ctr"/>
            <a:r>
              <a:rPr lang="es-ES" sz="1400" dirty="0">
                <a:solidFill>
                  <a:schemeClr val="bg1"/>
                </a:solidFill>
              </a:rPr>
              <a:t>Crear un negocio que convierta plástico de baja calidad en productos</a:t>
            </a:r>
            <a:endParaRPr lang="en-US" sz="1400" dirty="0">
              <a:solidFill>
                <a:schemeClr val="bg1"/>
              </a:solidFill>
            </a:endParaRPr>
          </a:p>
        </p:txBody>
      </p:sp>
      <p:sp>
        <p:nvSpPr>
          <p:cNvPr id="24" name="TextBox 23">
            <a:extLst>
              <a:ext uri="{FF2B5EF4-FFF2-40B4-BE49-F238E27FC236}">
                <a16:creationId xmlns:a16="http://schemas.microsoft.com/office/drawing/2014/main" id="{E6E1BE38-B539-0244-A300-CEF709A84252}"/>
              </a:ext>
            </a:extLst>
          </p:cNvPr>
          <p:cNvSpPr txBox="1"/>
          <p:nvPr/>
        </p:nvSpPr>
        <p:spPr>
          <a:xfrm>
            <a:off x="447246" y="4202675"/>
            <a:ext cx="1533915" cy="954107"/>
          </a:xfrm>
          <a:prstGeom prst="rect">
            <a:avLst/>
          </a:prstGeom>
          <a:noFill/>
        </p:spPr>
        <p:txBody>
          <a:bodyPr wrap="square" rtlCol="0">
            <a:spAutoFit/>
          </a:bodyPr>
          <a:lstStyle/>
          <a:p>
            <a:pPr algn="ctr"/>
            <a:r>
              <a:rPr lang="es-ES" sz="1400" dirty="0">
                <a:solidFill>
                  <a:schemeClr val="bg1"/>
                </a:solidFill>
              </a:rPr>
              <a:t>Fabricar cemento utilizando envases multicapa de bajo grado.</a:t>
            </a:r>
            <a:endParaRPr lang="en-US" sz="1400" dirty="0">
              <a:solidFill>
                <a:schemeClr val="bg1"/>
              </a:solidFill>
            </a:endParaRPr>
          </a:p>
        </p:txBody>
      </p:sp>
      <p:sp>
        <p:nvSpPr>
          <p:cNvPr id="9" name="TextBox 8">
            <a:extLst>
              <a:ext uri="{FF2B5EF4-FFF2-40B4-BE49-F238E27FC236}">
                <a16:creationId xmlns:a16="http://schemas.microsoft.com/office/drawing/2014/main" id="{23368C80-BB99-4B05-328E-D9B23BA97057}"/>
              </a:ext>
            </a:extLst>
          </p:cNvPr>
          <p:cNvSpPr txBox="1"/>
          <p:nvPr/>
        </p:nvSpPr>
        <p:spPr>
          <a:xfrm>
            <a:off x="9559567" y="1110192"/>
            <a:ext cx="1593900" cy="1015663"/>
          </a:xfrm>
          <a:prstGeom prst="rect">
            <a:avLst/>
          </a:prstGeom>
          <a:noFill/>
        </p:spPr>
        <p:txBody>
          <a:bodyPr wrap="square" rtlCol="0">
            <a:spAutoFit/>
          </a:bodyPr>
          <a:lstStyle/>
          <a:p>
            <a:pPr algn="ctr"/>
            <a:r>
              <a:rPr lang="en-US" sz="2000" b="1" dirty="0" err="1">
                <a:solidFill>
                  <a:schemeClr val="bg1"/>
                </a:solidFill>
              </a:rPr>
              <a:t>Incrementar</a:t>
            </a:r>
            <a:r>
              <a:rPr lang="en-US" sz="2000" b="1" dirty="0">
                <a:solidFill>
                  <a:schemeClr val="bg1"/>
                </a:solidFill>
              </a:rPr>
              <a:t> la </a:t>
            </a:r>
            <a:r>
              <a:rPr lang="en-US" sz="2000" b="1" dirty="0" err="1">
                <a:solidFill>
                  <a:schemeClr val="bg1"/>
                </a:solidFill>
              </a:rPr>
              <a:t>tasa</a:t>
            </a:r>
            <a:r>
              <a:rPr lang="en-US" sz="2000" b="1" dirty="0">
                <a:solidFill>
                  <a:schemeClr val="bg1"/>
                </a:solidFill>
              </a:rPr>
              <a:t> de </a:t>
            </a:r>
            <a:r>
              <a:rPr lang="en-US" sz="2000" b="1" dirty="0" err="1">
                <a:solidFill>
                  <a:schemeClr val="bg1"/>
                </a:solidFill>
              </a:rPr>
              <a:t>reciclaje</a:t>
            </a:r>
            <a:r>
              <a:rPr lang="en-US" sz="2000" b="1" dirty="0">
                <a:solidFill>
                  <a:schemeClr val="bg1"/>
                </a:solidFill>
              </a:rPr>
              <a:t> </a:t>
            </a:r>
          </a:p>
        </p:txBody>
      </p:sp>
      <p:sp>
        <p:nvSpPr>
          <p:cNvPr id="2" name="Slide Number Placeholder 1">
            <a:extLst>
              <a:ext uri="{FF2B5EF4-FFF2-40B4-BE49-F238E27FC236}">
                <a16:creationId xmlns:a16="http://schemas.microsoft.com/office/drawing/2014/main" id="{09C71EB0-118D-5169-3F3C-52E085B40713}"/>
              </a:ext>
            </a:extLst>
          </p:cNvPr>
          <p:cNvSpPr>
            <a:spLocks noGrp="1"/>
          </p:cNvSpPr>
          <p:nvPr>
            <p:ph type="sldNum" sz="quarter" idx="12"/>
          </p:nvPr>
        </p:nvSpPr>
        <p:spPr/>
        <p:txBody>
          <a:bodyPr/>
          <a:lstStyle/>
          <a:p>
            <a:fld id="{E8883E0F-B325-444D-B2D9-EF8E0D98F992}" type="slidenum">
              <a:rPr lang="en-US" smtClean="0"/>
              <a:t>10</a:t>
            </a:fld>
            <a:endParaRPr lang="en-US" dirty="0"/>
          </a:p>
        </p:txBody>
      </p:sp>
    </p:spTree>
    <p:extLst>
      <p:ext uri="{BB962C8B-B14F-4D97-AF65-F5344CB8AC3E}">
        <p14:creationId xmlns:p14="http://schemas.microsoft.com/office/powerpoint/2010/main" val="121716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Icon&#10;&#10;Description automatically generated">
            <a:extLst>
              <a:ext uri="{FF2B5EF4-FFF2-40B4-BE49-F238E27FC236}">
                <a16:creationId xmlns:a16="http://schemas.microsoft.com/office/drawing/2014/main" id="{97DAC275-B784-CF4D-A99A-B558628FC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37"/>
            <a:ext cx="12192000" cy="6858000"/>
          </a:xfrm>
          <a:prstGeom prst="rect">
            <a:avLst/>
          </a:prstGeom>
        </p:spPr>
      </p:pic>
      <p:sp>
        <p:nvSpPr>
          <p:cNvPr id="14" name="TextBox 13">
            <a:extLst>
              <a:ext uri="{FF2B5EF4-FFF2-40B4-BE49-F238E27FC236}">
                <a16:creationId xmlns:a16="http://schemas.microsoft.com/office/drawing/2014/main" id="{36420495-4719-6D4F-9A9F-E5C197921AB5}"/>
              </a:ext>
            </a:extLst>
          </p:cNvPr>
          <p:cNvSpPr txBox="1"/>
          <p:nvPr/>
        </p:nvSpPr>
        <p:spPr>
          <a:xfrm>
            <a:off x="4658758" y="3155042"/>
            <a:ext cx="1776017" cy="923330"/>
          </a:xfrm>
          <a:prstGeom prst="rect">
            <a:avLst/>
          </a:prstGeom>
          <a:noFill/>
        </p:spPr>
        <p:txBody>
          <a:bodyPr wrap="square" rtlCol="0">
            <a:spAutoFit/>
          </a:bodyPr>
          <a:lstStyle/>
          <a:p>
            <a:pPr algn="ctr"/>
            <a:r>
              <a:rPr lang="en-US" b="1" dirty="0" err="1"/>
              <a:t>Tecnología</a:t>
            </a:r>
            <a:r>
              <a:rPr lang="en-US" b="1" dirty="0"/>
              <a:t> </a:t>
            </a:r>
            <a:r>
              <a:rPr lang="en-US" b="1" dirty="0" err="1"/>
              <a:t>innovadora</a:t>
            </a:r>
            <a:r>
              <a:rPr lang="en-US" b="1" dirty="0"/>
              <a:t> de </a:t>
            </a:r>
            <a:r>
              <a:rPr lang="en-US" b="1" dirty="0" err="1"/>
              <a:t>reciclaje</a:t>
            </a:r>
            <a:endParaRPr lang="en-US" b="1" dirty="0"/>
          </a:p>
        </p:txBody>
      </p:sp>
      <p:sp>
        <p:nvSpPr>
          <p:cNvPr id="16" name="TextBox 15">
            <a:extLst>
              <a:ext uri="{FF2B5EF4-FFF2-40B4-BE49-F238E27FC236}">
                <a16:creationId xmlns:a16="http://schemas.microsoft.com/office/drawing/2014/main" id="{E3F64D05-5991-7C48-9702-56264F8D0B75}"/>
              </a:ext>
            </a:extLst>
          </p:cNvPr>
          <p:cNvSpPr txBox="1"/>
          <p:nvPr/>
        </p:nvSpPr>
        <p:spPr>
          <a:xfrm>
            <a:off x="632605" y="5412191"/>
            <a:ext cx="1776017" cy="830997"/>
          </a:xfrm>
          <a:prstGeom prst="rect">
            <a:avLst/>
          </a:prstGeom>
          <a:noFill/>
        </p:spPr>
        <p:txBody>
          <a:bodyPr wrap="square" rtlCol="0">
            <a:spAutoFit/>
          </a:bodyPr>
          <a:lstStyle/>
          <a:p>
            <a:pPr algn="ctr"/>
            <a:r>
              <a:rPr lang="en-US" sz="1600" dirty="0" err="1"/>
              <a:t>Seguimiento</a:t>
            </a:r>
            <a:r>
              <a:rPr lang="en-US" sz="1600" dirty="0"/>
              <a:t> y </a:t>
            </a:r>
            <a:r>
              <a:rPr lang="en-US" sz="1600" dirty="0" err="1"/>
              <a:t>ratreo</a:t>
            </a:r>
            <a:r>
              <a:rPr lang="en-US" sz="1600" dirty="0"/>
              <a:t> de </a:t>
            </a:r>
            <a:r>
              <a:rPr lang="en-US" sz="1600" dirty="0" err="1"/>
              <a:t>reciclables</a:t>
            </a:r>
            <a:endParaRPr lang="en-US" sz="1600" dirty="0"/>
          </a:p>
        </p:txBody>
      </p:sp>
      <p:sp>
        <p:nvSpPr>
          <p:cNvPr id="17" name="TextBox 16">
            <a:extLst>
              <a:ext uri="{FF2B5EF4-FFF2-40B4-BE49-F238E27FC236}">
                <a16:creationId xmlns:a16="http://schemas.microsoft.com/office/drawing/2014/main" id="{69CE0421-17F3-AB4A-B9B8-496EFC94C701}"/>
              </a:ext>
            </a:extLst>
          </p:cNvPr>
          <p:cNvSpPr txBox="1"/>
          <p:nvPr/>
        </p:nvSpPr>
        <p:spPr>
          <a:xfrm>
            <a:off x="3041227" y="5143807"/>
            <a:ext cx="1776017" cy="584775"/>
          </a:xfrm>
          <a:prstGeom prst="rect">
            <a:avLst/>
          </a:prstGeom>
          <a:noFill/>
        </p:spPr>
        <p:txBody>
          <a:bodyPr wrap="square" rtlCol="0">
            <a:spAutoFit/>
          </a:bodyPr>
          <a:lstStyle/>
          <a:p>
            <a:pPr algn="ctr"/>
            <a:r>
              <a:rPr lang="en-US" sz="1600" dirty="0" err="1"/>
              <a:t>Teconología</a:t>
            </a:r>
            <a:r>
              <a:rPr lang="en-US" sz="1600" dirty="0"/>
              <a:t> </a:t>
            </a:r>
          </a:p>
          <a:p>
            <a:pPr algn="ctr"/>
            <a:r>
              <a:rPr lang="en-US" sz="1600" dirty="0"/>
              <a:t>digital de </a:t>
            </a:r>
            <a:r>
              <a:rPr lang="en-US" sz="1600" dirty="0" err="1"/>
              <a:t>rastreo</a:t>
            </a:r>
            <a:endParaRPr lang="en-US" sz="1600" dirty="0"/>
          </a:p>
        </p:txBody>
      </p:sp>
      <p:sp>
        <p:nvSpPr>
          <p:cNvPr id="18" name="TextBox 17">
            <a:extLst>
              <a:ext uri="{FF2B5EF4-FFF2-40B4-BE49-F238E27FC236}">
                <a16:creationId xmlns:a16="http://schemas.microsoft.com/office/drawing/2014/main" id="{2A35426E-6575-7648-87FF-97E3418E7453}"/>
              </a:ext>
            </a:extLst>
          </p:cNvPr>
          <p:cNvSpPr txBox="1"/>
          <p:nvPr/>
        </p:nvSpPr>
        <p:spPr>
          <a:xfrm>
            <a:off x="2378642" y="1696767"/>
            <a:ext cx="1776017" cy="584775"/>
          </a:xfrm>
          <a:prstGeom prst="rect">
            <a:avLst/>
          </a:prstGeom>
          <a:noFill/>
        </p:spPr>
        <p:txBody>
          <a:bodyPr wrap="square" rtlCol="0">
            <a:spAutoFit/>
          </a:bodyPr>
          <a:lstStyle/>
          <a:p>
            <a:pPr algn="ctr"/>
            <a:r>
              <a:rPr lang="en-US" sz="1600" dirty="0"/>
              <a:t>Flotilla </a:t>
            </a:r>
          </a:p>
          <a:p>
            <a:pPr algn="ctr"/>
            <a:r>
              <a:rPr lang="en-US" sz="1600" dirty="0" err="1"/>
              <a:t>Inteligente</a:t>
            </a:r>
            <a:endParaRPr lang="en-US" sz="1600" dirty="0"/>
          </a:p>
        </p:txBody>
      </p:sp>
      <p:sp>
        <p:nvSpPr>
          <p:cNvPr id="19" name="TextBox 18">
            <a:extLst>
              <a:ext uri="{FF2B5EF4-FFF2-40B4-BE49-F238E27FC236}">
                <a16:creationId xmlns:a16="http://schemas.microsoft.com/office/drawing/2014/main" id="{FE42E94A-F5A5-0E4F-867D-E1B6977A0203}"/>
              </a:ext>
            </a:extLst>
          </p:cNvPr>
          <p:cNvSpPr txBox="1"/>
          <p:nvPr/>
        </p:nvSpPr>
        <p:spPr>
          <a:xfrm>
            <a:off x="205305" y="632294"/>
            <a:ext cx="1776017" cy="830997"/>
          </a:xfrm>
          <a:prstGeom prst="rect">
            <a:avLst/>
          </a:prstGeom>
          <a:noFill/>
        </p:spPr>
        <p:txBody>
          <a:bodyPr wrap="square" rtlCol="0">
            <a:spAutoFit/>
          </a:bodyPr>
          <a:lstStyle/>
          <a:p>
            <a:pPr algn="ctr"/>
            <a:r>
              <a:rPr lang="en-US" sz="1600" dirty="0" err="1"/>
              <a:t>Contratar</a:t>
            </a:r>
            <a:r>
              <a:rPr lang="en-US" sz="1600" dirty="0"/>
              <a:t> a </a:t>
            </a:r>
            <a:r>
              <a:rPr lang="en-US" sz="1600" dirty="0" err="1"/>
              <a:t>choferes</a:t>
            </a:r>
            <a:r>
              <a:rPr lang="en-US" sz="1600" dirty="0"/>
              <a:t> de </a:t>
            </a:r>
            <a:r>
              <a:rPr lang="en-US" sz="1600" dirty="0" err="1"/>
              <a:t>camiones</a:t>
            </a:r>
            <a:endParaRPr lang="en-US" sz="1600" dirty="0"/>
          </a:p>
        </p:txBody>
      </p:sp>
      <p:sp>
        <p:nvSpPr>
          <p:cNvPr id="25" name="TextBox 24">
            <a:extLst>
              <a:ext uri="{FF2B5EF4-FFF2-40B4-BE49-F238E27FC236}">
                <a16:creationId xmlns:a16="http://schemas.microsoft.com/office/drawing/2014/main" id="{7812BB32-45E4-FC43-8FF6-2063E420B9A7}"/>
              </a:ext>
            </a:extLst>
          </p:cNvPr>
          <p:cNvSpPr txBox="1"/>
          <p:nvPr/>
        </p:nvSpPr>
        <p:spPr>
          <a:xfrm>
            <a:off x="4931696" y="386073"/>
            <a:ext cx="1250406" cy="1077218"/>
          </a:xfrm>
          <a:prstGeom prst="rect">
            <a:avLst/>
          </a:prstGeom>
          <a:noFill/>
        </p:spPr>
        <p:txBody>
          <a:bodyPr wrap="square" rtlCol="0">
            <a:spAutoFit/>
          </a:bodyPr>
          <a:lstStyle/>
          <a:p>
            <a:pPr algn="ctr"/>
            <a:r>
              <a:rPr lang="en-US" sz="1600" dirty="0" err="1"/>
              <a:t>Aplicación</a:t>
            </a:r>
            <a:r>
              <a:rPr lang="en-US" sz="1600" dirty="0"/>
              <a:t> de </a:t>
            </a:r>
            <a:r>
              <a:rPr lang="en-US" sz="1600" dirty="0" err="1"/>
              <a:t>residuos</a:t>
            </a:r>
            <a:r>
              <a:rPr lang="en-US" sz="1600" dirty="0"/>
              <a:t> </a:t>
            </a:r>
            <a:r>
              <a:rPr lang="en-US" sz="1600" dirty="0" err="1"/>
              <a:t>estilo</a:t>
            </a:r>
            <a:r>
              <a:rPr lang="en-US" sz="1600" dirty="0"/>
              <a:t> “UBER”</a:t>
            </a:r>
          </a:p>
        </p:txBody>
      </p:sp>
      <p:sp>
        <p:nvSpPr>
          <p:cNvPr id="13" name="TextBox 12">
            <a:extLst>
              <a:ext uri="{FF2B5EF4-FFF2-40B4-BE49-F238E27FC236}">
                <a16:creationId xmlns:a16="http://schemas.microsoft.com/office/drawing/2014/main" id="{CCB9D57A-3517-913B-94A7-533E83A1A2DB}"/>
              </a:ext>
            </a:extLst>
          </p:cNvPr>
          <p:cNvSpPr txBox="1"/>
          <p:nvPr/>
        </p:nvSpPr>
        <p:spPr>
          <a:xfrm>
            <a:off x="9591073" y="3876252"/>
            <a:ext cx="1593900" cy="1015663"/>
          </a:xfrm>
          <a:prstGeom prst="rect">
            <a:avLst/>
          </a:prstGeom>
          <a:noFill/>
        </p:spPr>
        <p:txBody>
          <a:bodyPr wrap="square" rtlCol="0">
            <a:spAutoFit/>
          </a:bodyPr>
          <a:lstStyle/>
          <a:p>
            <a:pPr algn="ctr"/>
            <a:r>
              <a:rPr lang="en-US" sz="2000" b="1" dirty="0" err="1">
                <a:solidFill>
                  <a:schemeClr val="bg1"/>
                </a:solidFill>
              </a:rPr>
              <a:t>Incrementar</a:t>
            </a:r>
            <a:r>
              <a:rPr lang="en-US" sz="2000" b="1" dirty="0">
                <a:solidFill>
                  <a:schemeClr val="bg1"/>
                </a:solidFill>
              </a:rPr>
              <a:t> la </a:t>
            </a:r>
            <a:r>
              <a:rPr lang="en-US" sz="2000" b="1" dirty="0" err="1">
                <a:solidFill>
                  <a:schemeClr val="bg1"/>
                </a:solidFill>
              </a:rPr>
              <a:t>tasa</a:t>
            </a:r>
            <a:r>
              <a:rPr lang="en-US" sz="2000" b="1" dirty="0">
                <a:solidFill>
                  <a:schemeClr val="bg1"/>
                </a:solidFill>
              </a:rPr>
              <a:t> de </a:t>
            </a:r>
            <a:r>
              <a:rPr lang="en-US" sz="2000" b="1" dirty="0" err="1">
                <a:solidFill>
                  <a:schemeClr val="bg1"/>
                </a:solidFill>
              </a:rPr>
              <a:t>reciclaje</a:t>
            </a:r>
            <a:endParaRPr lang="en-US" sz="2000" b="1" dirty="0">
              <a:solidFill>
                <a:schemeClr val="bg1"/>
              </a:solidFill>
            </a:endParaRPr>
          </a:p>
        </p:txBody>
      </p:sp>
      <p:sp>
        <p:nvSpPr>
          <p:cNvPr id="2" name="Slide Number Placeholder 1">
            <a:extLst>
              <a:ext uri="{FF2B5EF4-FFF2-40B4-BE49-F238E27FC236}">
                <a16:creationId xmlns:a16="http://schemas.microsoft.com/office/drawing/2014/main" id="{2CF86DBF-3EA4-1A6C-21ED-F4ABB39763E3}"/>
              </a:ext>
            </a:extLst>
          </p:cNvPr>
          <p:cNvSpPr>
            <a:spLocks noGrp="1"/>
          </p:cNvSpPr>
          <p:nvPr>
            <p:ph type="sldNum" sz="quarter" idx="12"/>
          </p:nvPr>
        </p:nvSpPr>
        <p:spPr/>
        <p:txBody>
          <a:bodyPr/>
          <a:lstStyle/>
          <a:p>
            <a:fld id="{E8883E0F-B325-444D-B2D9-EF8E0D98F992}" type="slidenum">
              <a:rPr lang="en-US" smtClean="0"/>
              <a:t>11</a:t>
            </a:fld>
            <a:endParaRPr lang="en-US" dirty="0"/>
          </a:p>
        </p:txBody>
      </p:sp>
    </p:spTree>
    <p:extLst>
      <p:ext uri="{BB962C8B-B14F-4D97-AF65-F5344CB8AC3E}">
        <p14:creationId xmlns:p14="http://schemas.microsoft.com/office/powerpoint/2010/main" val="292047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F7F17A-D265-9E41-9800-FBA842D28DB3}"/>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6" name="Picture 5" descr="Diagram&#10;&#10;Description automatically generated with low confidence">
            <a:extLst>
              <a:ext uri="{FF2B5EF4-FFF2-40B4-BE49-F238E27FC236}">
                <a16:creationId xmlns:a16="http://schemas.microsoft.com/office/drawing/2014/main" id="{9808A45F-D00B-0148-92A6-6DB4679C7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2" y="25177"/>
            <a:ext cx="12192000" cy="6858000"/>
          </a:xfrm>
          <a:prstGeom prst="rect">
            <a:avLst/>
          </a:prstGeom>
        </p:spPr>
      </p:pic>
      <p:sp>
        <p:nvSpPr>
          <p:cNvPr id="15" name="Rectangle 14">
            <a:extLst>
              <a:ext uri="{FF2B5EF4-FFF2-40B4-BE49-F238E27FC236}">
                <a16:creationId xmlns:a16="http://schemas.microsoft.com/office/drawing/2014/main" id="{7E7CD4E0-70D9-3E4C-BA99-0E7DD3423D1D}"/>
              </a:ext>
            </a:extLst>
          </p:cNvPr>
          <p:cNvSpPr/>
          <p:nvPr/>
        </p:nvSpPr>
        <p:spPr>
          <a:xfrm>
            <a:off x="367265" y="478934"/>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1</a:t>
            </a:r>
          </a:p>
        </p:txBody>
      </p:sp>
      <p:sp>
        <p:nvSpPr>
          <p:cNvPr id="20" name="Rectangle 19">
            <a:extLst>
              <a:ext uri="{FF2B5EF4-FFF2-40B4-BE49-F238E27FC236}">
                <a16:creationId xmlns:a16="http://schemas.microsoft.com/office/drawing/2014/main" id="{98093CB4-3B3E-9B4A-8859-9A15EB1BB324}"/>
              </a:ext>
            </a:extLst>
          </p:cNvPr>
          <p:cNvSpPr/>
          <p:nvPr/>
        </p:nvSpPr>
        <p:spPr>
          <a:xfrm>
            <a:off x="10877610" y="224415"/>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2</a:t>
            </a:r>
          </a:p>
        </p:txBody>
      </p:sp>
      <p:sp>
        <p:nvSpPr>
          <p:cNvPr id="21" name="Rectangle 20">
            <a:extLst>
              <a:ext uri="{FF2B5EF4-FFF2-40B4-BE49-F238E27FC236}">
                <a16:creationId xmlns:a16="http://schemas.microsoft.com/office/drawing/2014/main" id="{E542E78F-D5F0-DF49-9A35-834AD688AC05}"/>
              </a:ext>
            </a:extLst>
          </p:cNvPr>
          <p:cNvSpPr/>
          <p:nvPr/>
        </p:nvSpPr>
        <p:spPr>
          <a:xfrm>
            <a:off x="10635872" y="3276177"/>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3</a:t>
            </a:r>
          </a:p>
        </p:txBody>
      </p:sp>
      <p:sp>
        <p:nvSpPr>
          <p:cNvPr id="22" name="Rectangle 21">
            <a:extLst>
              <a:ext uri="{FF2B5EF4-FFF2-40B4-BE49-F238E27FC236}">
                <a16:creationId xmlns:a16="http://schemas.microsoft.com/office/drawing/2014/main" id="{FD829609-D199-F14F-8ACE-79BF0F531867}"/>
              </a:ext>
            </a:extLst>
          </p:cNvPr>
          <p:cNvSpPr/>
          <p:nvPr/>
        </p:nvSpPr>
        <p:spPr>
          <a:xfrm>
            <a:off x="10877610" y="606290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4</a:t>
            </a:r>
          </a:p>
        </p:txBody>
      </p:sp>
      <p:sp>
        <p:nvSpPr>
          <p:cNvPr id="23" name="Rectangle 22">
            <a:extLst>
              <a:ext uri="{FF2B5EF4-FFF2-40B4-BE49-F238E27FC236}">
                <a16:creationId xmlns:a16="http://schemas.microsoft.com/office/drawing/2014/main" id="{B5ABE202-7F6D-1A44-B7C9-81153CE5AC17}"/>
              </a:ext>
            </a:extLst>
          </p:cNvPr>
          <p:cNvSpPr/>
          <p:nvPr/>
        </p:nvSpPr>
        <p:spPr>
          <a:xfrm>
            <a:off x="8255279" y="4827943"/>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5</a:t>
            </a:r>
          </a:p>
        </p:txBody>
      </p:sp>
      <p:sp>
        <p:nvSpPr>
          <p:cNvPr id="24" name="Rectangle 23">
            <a:extLst>
              <a:ext uri="{FF2B5EF4-FFF2-40B4-BE49-F238E27FC236}">
                <a16:creationId xmlns:a16="http://schemas.microsoft.com/office/drawing/2014/main" id="{80D0D32C-C39D-1343-9063-5D1F78726087}"/>
              </a:ext>
            </a:extLst>
          </p:cNvPr>
          <p:cNvSpPr/>
          <p:nvPr/>
        </p:nvSpPr>
        <p:spPr>
          <a:xfrm>
            <a:off x="5144217" y="553284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6</a:t>
            </a:r>
          </a:p>
        </p:txBody>
      </p:sp>
      <p:sp>
        <p:nvSpPr>
          <p:cNvPr id="2" name="Slide Number Placeholder 1">
            <a:extLst>
              <a:ext uri="{FF2B5EF4-FFF2-40B4-BE49-F238E27FC236}">
                <a16:creationId xmlns:a16="http://schemas.microsoft.com/office/drawing/2014/main" id="{0E378027-A4AC-B749-47EB-C7BD87786E80}"/>
              </a:ext>
            </a:extLst>
          </p:cNvPr>
          <p:cNvSpPr>
            <a:spLocks noGrp="1"/>
          </p:cNvSpPr>
          <p:nvPr>
            <p:ph type="sldNum" sz="quarter" idx="12"/>
          </p:nvPr>
        </p:nvSpPr>
        <p:spPr/>
        <p:txBody>
          <a:bodyPr/>
          <a:lstStyle/>
          <a:p>
            <a:fld id="{E8883E0F-B325-444D-B2D9-EF8E0D98F992}" type="slidenum">
              <a:rPr lang="en-US" smtClean="0"/>
              <a:t>12</a:t>
            </a:fld>
            <a:endParaRPr lang="en-US" dirty="0"/>
          </a:p>
        </p:txBody>
      </p:sp>
    </p:spTree>
    <p:extLst>
      <p:ext uri="{BB962C8B-B14F-4D97-AF65-F5344CB8AC3E}">
        <p14:creationId xmlns:p14="http://schemas.microsoft.com/office/powerpoint/2010/main" val="51141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Ejercicio</a:t>
            </a:r>
            <a:r>
              <a:rPr lang="en-US" sz="3200" b="1" dirty="0">
                <a:solidFill>
                  <a:schemeClr val="bg1"/>
                </a:solidFill>
              </a:rPr>
              <a:t> de </a:t>
            </a:r>
            <a:r>
              <a:rPr lang="en-US" sz="3200" b="1" dirty="0" err="1">
                <a:solidFill>
                  <a:schemeClr val="bg1"/>
                </a:solidFill>
              </a:rPr>
              <a:t>Selección</a:t>
            </a:r>
            <a:endParaRPr lang="en-US" sz="3200" b="1" dirty="0">
              <a:solidFill>
                <a:schemeClr val="bg1"/>
              </a:solidFill>
            </a:endParaRPr>
          </a:p>
        </p:txBody>
      </p:sp>
      <p:sp>
        <p:nvSpPr>
          <p:cNvPr id="18" name="Rectangle 17">
            <a:extLst>
              <a:ext uri="{FF2B5EF4-FFF2-40B4-BE49-F238E27FC236}">
                <a16:creationId xmlns:a16="http://schemas.microsoft.com/office/drawing/2014/main" id="{342955B0-7F94-3E46-96F4-550B4412271D}"/>
              </a:ext>
            </a:extLst>
          </p:cNvPr>
          <p:cNvSpPr/>
          <p:nvPr/>
        </p:nvSpPr>
        <p:spPr>
          <a:xfrm>
            <a:off x="310551" y="1643333"/>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9" name="Rectangle 18">
            <a:extLst>
              <a:ext uri="{FF2B5EF4-FFF2-40B4-BE49-F238E27FC236}">
                <a16:creationId xmlns:a16="http://schemas.microsoft.com/office/drawing/2014/main"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#2</a:t>
            </a:r>
          </a:p>
        </p:txBody>
      </p:sp>
      <p:sp>
        <p:nvSpPr>
          <p:cNvPr id="20" name="Rectangle 19">
            <a:extLst>
              <a:ext uri="{FF2B5EF4-FFF2-40B4-BE49-F238E27FC236}">
                <a16:creationId xmlns:a16="http://schemas.microsoft.com/office/drawing/2014/main" id="{1CCC9A91-60E3-F34C-BFC8-934AC1CF25C3}"/>
              </a:ext>
            </a:extLst>
          </p:cNvPr>
          <p:cNvSpPr/>
          <p:nvPr/>
        </p:nvSpPr>
        <p:spPr>
          <a:xfrm>
            <a:off x="8266286"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#3</a:t>
            </a:r>
          </a:p>
        </p:txBody>
      </p:sp>
      <p:sp>
        <p:nvSpPr>
          <p:cNvPr id="2" name="Slide Number Placeholder 1">
            <a:extLst>
              <a:ext uri="{FF2B5EF4-FFF2-40B4-BE49-F238E27FC236}">
                <a16:creationId xmlns:a16="http://schemas.microsoft.com/office/drawing/2014/main" id="{4BF48802-DA58-3C83-4349-885F5DE40D20}"/>
              </a:ext>
            </a:extLst>
          </p:cNvPr>
          <p:cNvSpPr>
            <a:spLocks noGrp="1"/>
          </p:cNvSpPr>
          <p:nvPr>
            <p:ph type="sldNum" sz="quarter" idx="12"/>
          </p:nvPr>
        </p:nvSpPr>
        <p:spPr/>
        <p:txBody>
          <a:bodyPr/>
          <a:lstStyle/>
          <a:p>
            <a:fld id="{E8883E0F-B325-444D-B2D9-EF8E0D98F992}" type="slidenum">
              <a:rPr lang="en-US" smtClean="0"/>
              <a:t>13</a:t>
            </a:fld>
            <a:endParaRPr lang="en-US" dirty="0"/>
          </a:p>
        </p:txBody>
      </p:sp>
    </p:spTree>
    <p:extLst>
      <p:ext uri="{BB962C8B-B14F-4D97-AF65-F5344CB8AC3E}">
        <p14:creationId xmlns:p14="http://schemas.microsoft.com/office/powerpoint/2010/main" val="394483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9" name="Rectangle 18">
            <a:extLst>
              <a:ext uri="{FF2B5EF4-FFF2-40B4-BE49-F238E27FC236}">
                <a16:creationId xmlns:a16="http://schemas.microsoft.com/office/drawing/2014/main"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2" name="TextBox 11">
            <a:extLst>
              <a:ext uri="{FF2B5EF4-FFF2-40B4-BE49-F238E27FC236}">
                <a16:creationId xmlns:a16="http://schemas.microsoft.com/office/drawing/2014/main" id="{643F7785-E3A1-5045-97F7-7D684AB1AFD4}"/>
              </a:ext>
            </a:extLst>
          </p:cNvPr>
          <p:cNvSpPr txBox="1"/>
          <p:nvPr/>
        </p:nvSpPr>
        <p:spPr>
          <a:xfrm>
            <a:off x="2794682" y="467723"/>
            <a:ext cx="6602637" cy="707886"/>
          </a:xfrm>
          <a:prstGeom prst="rect">
            <a:avLst/>
          </a:prstGeom>
          <a:noFill/>
        </p:spPr>
        <p:txBody>
          <a:bodyPr wrap="square" rtlCol="0">
            <a:spAutoFit/>
          </a:bodyPr>
          <a:lstStyle/>
          <a:p>
            <a:pPr algn="ctr"/>
            <a:r>
              <a:rPr lang="en-US" sz="4000" b="1" dirty="0">
                <a:solidFill>
                  <a:srgbClr val="3AC69D"/>
                </a:solidFill>
              </a:rPr>
              <a:t>Tasa 1-5</a:t>
            </a:r>
          </a:p>
        </p:txBody>
      </p:sp>
      <p:sp>
        <p:nvSpPr>
          <p:cNvPr id="14" name="TextBox 13">
            <a:extLst>
              <a:ext uri="{FF2B5EF4-FFF2-40B4-BE49-F238E27FC236}">
                <a16:creationId xmlns:a16="http://schemas.microsoft.com/office/drawing/2014/main" id="{AF6829F0-2916-BC4E-8888-A22B92A282F8}"/>
              </a:ext>
            </a:extLst>
          </p:cNvPr>
          <p:cNvSpPr txBox="1"/>
          <p:nvPr/>
        </p:nvSpPr>
        <p:spPr>
          <a:xfrm>
            <a:off x="2778915" y="3804752"/>
            <a:ext cx="6602637" cy="523220"/>
          </a:xfrm>
          <a:prstGeom prst="rect">
            <a:avLst/>
          </a:prstGeom>
          <a:noFill/>
        </p:spPr>
        <p:txBody>
          <a:bodyPr wrap="square" rtlCol="0">
            <a:spAutoFit/>
          </a:bodyPr>
          <a:lstStyle/>
          <a:p>
            <a:pPr algn="ctr"/>
            <a:r>
              <a:rPr lang="en-US" sz="2800" b="1" dirty="0" err="1"/>
              <a:t>Puntaje</a:t>
            </a:r>
            <a:r>
              <a:rPr lang="en-US" sz="2800" b="1" dirty="0"/>
              <a:t> total: 12</a:t>
            </a:r>
          </a:p>
        </p:txBody>
      </p:sp>
      <p:sp>
        <p:nvSpPr>
          <p:cNvPr id="15" name="TextBox 14">
            <a:extLst>
              <a:ext uri="{FF2B5EF4-FFF2-40B4-BE49-F238E27FC236}">
                <a16:creationId xmlns:a16="http://schemas.microsoft.com/office/drawing/2014/main" id="{C9F14237-5636-514E-89AA-CD4BFFD99AC4}"/>
              </a:ext>
            </a:extLst>
          </p:cNvPr>
          <p:cNvSpPr txBox="1"/>
          <p:nvPr/>
        </p:nvSpPr>
        <p:spPr>
          <a:xfrm>
            <a:off x="2778914" y="4386314"/>
            <a:ext cx="6602637" cy="523220"/>
          </a:xfrm>
          <a:prstGeom prst="rect">
            <a:avLst/>
          </a:prstGeom>
          <a:noFill/>
        </p:spPr>
        <p:txBody>
          <a:bodyPr wrap="square" rtlCol="0">
            <a:spAutoFit/>
          </a:bodyPr>
          <a:lstStyle/>
          <a:p>
            <a:pPr algn="ctr"/>
            <a:r>
              <a:rPr lang="en-US" sz="2800" dirty="0"/>
              <a:t>D=4   F=3   V=5</a:t>
            </a:r>
          </a:p>
        </p:txBody>
      </p:sp>
      <p:sp>
        <p:nvSpPr>
          <p:cNvPr id="2" name="Right Arrow 1">
            <a:extLst>
              <a:ext uri="{FF2B5EF4-FFF2-40B4-BE49-F238E27FC236}">
                <a16:creationId xmlns:a16="http://schemas.microsoft.com/office/drawing/2014/main" id="{73DDD10D-B7A9-6841-9F7A-0CCE3F69CAA8}"/>
              </a:ext>
            </a:extLst>
          </p:cNvPr>
          <p:cNvSpPr/>
          <p:nvPr/>
        </p:nvSpPr>
        <p:spPr>
          <a:xfrm rot="18329732">
            <a:off x="4249130" y="5120346"/>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TextBox 15">
            <a:extLst>
              <a:ext uri="{FF2B5EF4-FFF2-40B4-BE49-F238E27FC236}">
                <a16:creationId xmlns:a16="http://schemas.microsoft.com/office/drawing/2014/main" id="{9A246F98-E20E-AB42-8280-121EC57E6556}"/>
              </a:ext>
            </a:extLst>
          </p:cNvPr>
          <p:cNvSpPr txBox="1"/>
          <p:nvPr/>
        </p:nvSpPr>
        <p:spPr>
          <a:xfrm>
            <a:off x="2541465" y="5779692"/>
            <a:ext cx="6602636" cy="523220"/>
          </a:xfrm>
          <a:prstGeom prst="rect">
            <a:avLst/>
          </a:prstGeom>
          <a:noFill/>
        </p:spPr>
        <p:txBody>
          <a:bodyPr wrap="square" rtlCol="0">
            <a:spAutoFit/>
          </a:bodyPr>
          <a:lstStyle/>
          <a:p>
            <a:pPr algn="ctr"/>
            <a:r>
              <a:rPr lang="en-US" sz="2800" b="1" dirty="0" err="1"/>
              <a:t>Deseabilidad</a:t>
            </a:r>
            <a:r>
              <a:rPr lang="en-US" sz="2800" dirty="0"/>
              <a:t>      </a:t>
            </a:r>
            <a:r>
              <a:rPr lang="en-US" sz="2800" b="1" dirty="0" err="1"/>
              <a:t>Factibilidad</a:t>
            </a:r>
            <a:r>
              <a:rPr lang="en-US" sz="2800" dirty="0"/>
              <a:t>       </a:t>
            </a:r>
            <a:r>
              <a:rPr lang="en-US" sz="2800" b="1" dirty="0" err="1"/>
              <a:t>Viabilidad</a:t>
            </a:r>
            <a:endParaRPr lang="en-US" sz="2800" dirty="0"/>
          </a:p>
        </p:txBody>
      </p:sp>
      <p:sp>
        <p:nvSpPr>
          <p:cNvPr id="17" name="Right Arrow 16">
            <a:extLst>
              <a:ext uri="{FF2B5EF4-FFF2-40B4-BE49-F238E27FC236}">
                <a16:creationId xmlns:a16="http://schemas.microsoft.com/office/drawing/2014/main" id="{3E1DC38E-F0B3-BA47-A139-DC8FFE0DCCDE}"/>
              </a:ext>
            </a:extLst>
          </p:cNvPr>
          <p:cNvSpPr/>
          <p:nvPr/>
        </p:nvSpPr>
        <p:spPr>
          <a:xfrm rot="16200000">
            <a:off x="5686094" y="5173675"/>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ight Arrow 20">
            <a:extLst>
              <a:ext uri="{FF2B5EF4-FFF2-40B4-BE49-F238E27FC236}">
                <a16:creationId xmlns:a16="http://schemas.microsoft.com/office/drawing/2014/main" id="{2B600708-827B-B442-9DB1-21D8765CDB72}"/>
              </a:ext>
            </a:extLst>
          </p:cNvPr>
          <p:cNvSpPr/>
          <p:nvPr/>
        </p:nvSpPr>
        <p:spPr>
          <a:xfrm rot="14568714">
            <a:off x="6953274" y="5109524"/>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 name="Slide Number Placeholder 2">
            <a:extLst>
              <a:ext uri="{FF2B5EF4-FFF2-40B4-BE49-F238E27FC236}">
                <a16:creationId xmlns:a16="http://schemas.microsoft.com/office/drawing/2014/main" id="{F65E33CA-55EA-95C6-A8F8-17797FDBA9A6}"/>
              </a:ext>
            </a:extLst>
          </p:cNvPr>
          <p:cNvSpPr>
            <a:spLocks noGrp="1"/>
          </p:cNvSpPr>
          <p:nvPr>
            <p:ph type="sldNum" sz="quarter" idx="12"/>
          </p:nvPr>
        </p:nvSpPr>
        <p:spPr/>
        <p:txBody>
          <a:bodyPr/>
          <a:lstStyle/>
          <a:p>
            <a:fld id="{E8883E0F-B325-444D-B2D9-EF8E0D98F992}" type="slidenum">
              <a:rPr lang="en-US" smtClean="0"/>
              <a:t>14</a:t>
            </a:fld>
            <a:endParaRPr lang="en-US" dirty="0"/>
          </a:p>
        </p:txBody>
      </p:sp>
    </p:spTree>
    <p:extLst>
      <p:ext uri="{BB962C8B-B14F-4D97-AF65-F5344CB8AC3E}">
        <p14:creationId xmlns:p14="http://schemas.microsoft.com/office/powerpoint/2010/main" val="90521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Selección</a:t>
            </a:r>
            <a:r>
              <a:rPr lang="en-US" sz="3200" b="1" dirty="0">
                <a:solidFill>
                  <a:schemeClr val="bg1"/>
                </a:solidFill>
              </a:rPr>
              <a:t> </a:t>
            </a:r>
            <a:r>
              <a:rPr lang="en-US" sz="3200" b="1" dirty="0" err="1">
                <a:solidFill>
                  <a:schemeClr val="bg1"/>
                </a:solidFill>
              </a:rPr>
              <a:t>Descendente</a:t>
            </a:r>
            <a:endParaRPr lang="en-US" sz="3200" b="1" dirty="0">
              <a:solidFill>
                <a:schemeClr val="bg1"/>
              </a:solidFill>
            </a:endParaRPr>
          </a:p>
        </p:txBody>
      </p:sp>
      <p:sp>
        <p:nvSpPr>
          <p:cNvPr id="18" name="Rectangle 17">
            <a:extLst>
              <a:ext uri="{FF2B5EF4-FFF2-40B4-BE49-F238E27FC236}">
                <a16:creationId xmlns:a16="http://schemas.microsoft.com/office/drawing/2014/main" id="{342955B0-7F94-3E46-96F4-550B4412271D}"/>
              </a:ext>
            </a:extLst>
          </p:cNvPr>
          <p:cNvSpPr/>
          <p:nvPr/>
        </p:nvSpPr>
        <p:spPr>
          <a:xfrm>
            <a:off x="610095" y="1643333"/>
            <a:ext cx="3669100" cy="3571336"/>
          </a:xfrm>
          <a:prstGeom prst="rect">
            <a:avLst/>
          </a:prstGeom>
          <a:solidFill>
            <a:schemeClr val="accent4">
              <a:lumMod val="60000"/>
              <a:lumOff val="40000"/>
            </a:schemeClr>
          </a:solidFill>
          <a:ln w="28575">
            <a:solidFill>
              <a:srgbClr val="C00000"/>
            </a:solidFill>
          </a:ln>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#1</a:t>
            </a:r>
          </a:p>
        </p:txBody>
      </p:sp>
      <p:sp>
        <p:nvSpPr>
          <p:cNvPr id="19" name="Rectangle 18">
            <a:extLst>
              <a:ext uri="{FF2B5EF4-FFF2-40B4-BE49-F238E27FC236}">
                <a16:creationId xmlns:a16="http://schemas.microsoft.com/office/drawing/2014/main" id="{8CA64A2A-C236-F740-83B7-B98985CFF055}"/>
              </a:ext>
            </a:extLst>
          </p:cNvPr>
          <p:cNvSpPr/>
          <p:nvPr/>
        </p:nvSpPr>
        <p:spPr>
          <a:xfrm>
            <a:off x="5234615" y="2617076"/>
            <a:ext cx="2668700" cy="2597592"/>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#2</a:t>
            </a:r>
          </a:p>
        </p:txBody>
      </p:sp>
      <p:sp>
        <p:nvSpPr>
          <p:cNvPr id="20" name="Rectangle 19">
            <a:extLst>
              <a:ext uri="{FF2B5EF4-FFF2-40B4-BE49-F238E27FC236}">
                <a16:creationId xmlns:a16="http://schemas.microsoft.com/office/drawing/2014/main" id="{1CCC9A91-60E3-F34C-BFC8-934AC1CF25C3}"/>
              </a:ext>
            </a:extLst>
          </p:cNvPr>
          <p:cNvSpPr/>
          <p:nvPr/>
        </p:nvSpPr>
        <p:spPr>
          <a:xfrm>
            <a:off x="8858735" y="3040632"/>
            <a:ext cx="2233548" cy="2174035"/>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IDEA #3</a:t>
            </a:r>
          </a:p>
        </p:txBody>
      </p:sp>
      <p:sp>
        <p:nvSpPr>
          <p:cNvPr id="12" name="TextBox 11">
            <a:extLst>
              <a:ext uri="{FF2B5EF4-FFF2-40B4-BE49-F238E27FC236}">
                <a16:creationId xmlns:a16="http://schemas.microsoft.com/office/drawing/2014/main" id="{CBF30A41-6B73-184E-9964-2FC6573E8B00}"/>
              </a:ext>
            </a:extLst>
          </p:cNvPr>
          <p:cNvSpPr txBox="1"/>
          <p:nvPr/>
        </p:nvSpPr>
        <p:spPr>
          <a:xfrm>
            <a:off x="1117538" y="4040287"/>
            <a:ext cx="2667446" cy="461665"/>
          </a:xfrm>
          <a:prstGeom prst="rect">
            <a:avLst/>
          </a:prstGeom>
          <a:noFill/>
        </p:spPr>
        <p:txBody>
          <a:bodyPr wrap="square" rtlCol="0">
            <a:spAutoFit/>
          </a:bodyPr>
          <a:lstStyle/>
          <a:p>
            <a:pPr algn="ctr"/>
            <a:r>
              <a:rPr lang="en-US" sz="2400" b="1" u="sng" dirty="0" err="1"/>
              <a:t>Puntaje</a:t>
            </a:r>
            <a:r>
              <a:rPr lang="en-US" sz="2400" b="1" u="sng" dirty="0"/>
              <a:t> total: 12</a:t>
            </a:r>
          </a:p>
        </p:txBody>
      </p:sp>
      <p:sp>
        <p:nvSpPr>
          <p:cNvPr id="13" name="TextBox 12">
            <a:extLst>
              <a:ext uri="{FF2B5EF4-FFF2-40B4-BE49-F238E27FC236}">
                <a16:creationId xmlns:a16="http://schemas.microsoft.com/office/drawing/2014/main" id="{78FDB85E-FC6A-794E-ADF5-ADC9C805A0C8}"/>
              </a:ext>
            </a:extLst>
          </p:cNvPr>
          <p:cNvSpPr txBox="1"/>
          <p:nvPr/>
        </p:nvSpPr>
        <p:spPr>
          <a:xfrm>
            <a:off x="1117538" y="4433609"/>
            <a:ext cx="2667446" cy="461665"/>
          </a:xfrm>
          <a:prstGeom prst="rect">
            <a:avLst/>
          </a:prstGeom>
          <a:noFill/>
        </p:spPr>
        <p:txBody>
          <a:bodyPr wrap="square" rtlCol="0">
            <a:spAutoFit/>
          </a:bodyPr>
          <a:lstStyle/>
          <a:p>
            <a:pPr algn="ctr"/>
            <a:r>
              <a:rPr lang="en-US" sz="2400" dirty="0"/>
              <a:t>D=4   F=3   V=5</a:t>
            </a:r>
          </a:p>
        </p:txBody>
      </p:sp>
      <p:sp>
        <p:nvSpPr>
          <p:cNvPr id="14" name="TextBox 13">
            <a:extLst>
              <a:ext uri="{FF2B5EF4-FFF2-40B4-BE49-F238E27FC236}">
                <a16:creationId xmlns:a16="http://schemas.microsoft.com/office/drawing/2014/main" id="{FDABD6C3-4913-6844-9560-09C4578C614E}"/>
              </a:ext>
            </a:extLst>
          </p:cNvPr>
          <p:cNvSpPr txBox="1"/>
          <p:nvPr/>
        </p:nvSpPr>
        <p:spPr>
          <a:xfrm>
            <a:off x="5203083" y="4255353"/>
            <a:ext cx="2667446" cy="461665"/>
          </a:xfrm>
          <a:prstGeom prst="rect">
            <a:avLst/>
          </a:prstGeom>
          <a:noFill/>
        </p:spPr>
        <p:txBody>
          <a:bodyPr wrap="square" rtlCol="0">
            <a:spAutoFit/>
          </a:bodyPr>
          <a:lstStyle/>
          <a:p>
            <a:pPr algn="ctr"/>
            <a:r>
              <a:rPr lang="en-US" sz="2400" b="1" u="sng" dirty="0" err="1"/>
              <a:t>Puntaje</a:t>
            </a:r>
            <a:r>
              <a:rPr lang="en-US" sz="2400" b="1" u="sng" dirty="0"/>
              <a:t> total: 10</a:t>
            </a:r>
          </a:p>
        </p:txBody>
      </p:sp>
      <p:sp>
        <p:nvSpPr>
          <p:cNvPr id="15" name="TextBox 14">
            <a:extLst>
              <a:ext uri="{FF2B5EF4-FFF2-40B4-BE49-F238E27FC236}">
                <a16:creationId xmlns:a16="http://schemas.microsoft.com/office/drawing/2014/main" id="{64ACDA27-C3B2-8B41-93E6-43F46BA5A6A7}"/>
              </a:ext>
            </a:extLst>
          </p:cNvPr>
          <p:cNvSpPr txBox="1"/>
          <p:nvPr/>
        </p:nvSpPr>
        <p:spPr>
          <a:xfrm>
            <a:off x="5203083" y="4648675"/>
            <a:ext cx="2667446" cy="461665"/>
          </a:xfrm>
          <a:prstGeom prst="rect">
            <a:avLst/>
          </a:prstGeom>
          <a:noFill/>
        </p:spPr>
        <p:txBody>
          <a:bodyPr wrap="square" rtlCol="0">
            <a:spAutoFit/>
          </a:bodyPr>
          <a:lstStyle/>
          <a:p>
            <a:pPr algn="ctr"/>
            <a:r>
              <a:rPr lang="en-US" sz="2400" dirty="0"/>
              <a:t>D=3   F=2   V=5</a:t>
            </a:r>
          </a:p>
        </p:txBody>
      </p:sp>
      <p:sp>
        <p:nvSpPr>
          <p:cNvPr id="16" name="TextBox 15">
            <a:extLst>
              <a:ext uri="{FF2B5EF4-FFF2-40B4-BE49-F238E27FC236}">
                <a16:creationId xmlns:a16="http://schemas.microsoft.com/office/drawing/2014/main" id="{8F82BBA5-13D5-224B-A6BD-4BD72720AD59}"/>
              </a:ext>
            </a:extLst>
          </p:cNvPr>
          <p:cNvSpPr txBox="1"/>
          <p:nvPr/>
        </p:nvSpPr>
        <p:spPr>
          <a:xfrm>
            <a:off x="8620202" y="4318417"/>
            <a:ext cx="2667446" cy="461665"/>
          </a:xfrm>
          <a:prstGeom prst="rect">
            <a:avLst/>
          </a:prstGeom>
          <a:noFill/>
        </p:spPr>
        <p:txBody>
          <a:bodyPr wrap="square" rtlCol="0">
            <a:spAutoFit/>
          </a:bodyPr>
          <a:lstStyle/>
          <a:p>
            <a:pPr algn="ctr"/>
            <a:r>
              <a:rPr lang="en-US" sz="2400" b="1" u="sng" dirty="0" err="1"/>
              <a:t>Puntaje</a:t>
            </a:r>
            <a:r>
              <a:rPr lang="en-US" sz="2400" b="1" u="sng" dirty="0"/>
              <a:t> total: 7</a:t>
            </a:r>
          </a:p>
        </p:txBody>
      </p:sp>
      <p:sp>
        <p:nvSpPr>
          <p:cNvPr id="17" name="TextBox 16">
            <a:extLst>
              <a:ext uri="{FF2B5EF4-FFF2-40B4-BE49-F238E27FC236}">
                <a16:creationId xmlns:a16="http://schemas.microsoft.com/office/drawing/2014/main" id="{B7F431A6-2F44-7849-9E5C-88C64453070E}"/>
              </a:ext>
            </a:extLst>
          </p:cNvPr>
          <p:cNvSpPr txBox="1"/>
          <p:nvPr/>
        </p:nvSpPr>
        <p:spPr>
          <a:xfrm>
            <a:off x="8620202" y="4711739"/>
            <a:ext cx="2667446" cy="461665"/>
          </a:xfrm>
          <a:prstGeom prst="rect">
            <a:avLst/>
          </a:prstGeom>
          <a:noFill/>
        </p:spPr>
        <p:txBody>
          <a:bodyPr wrap="square" rtlCol="0">
            <a:spAutoFit/>
          </a:bodyPr>
          <a:lstStyle/>
          <a:p>
            <a:pPr algn="ctr"/>
            <a:r>
              <a:rPr lang="en-US" sz="2400" dirty="0"/>
              <a:t>D=3   F=2   V=2</a:t>
            </a:r>
          </a:p>
        </p:txBody>
      </p:sp>
      <p:sp>
        <p:nvSpPr>
          <p:cNvPr id="2" name="Slide Number Placeholder 1">
            <a:extLst>
              <a:ext uri="{FF2B5EF4-FFF2-40B4-BE49-F238E27FC236}">
                <a16:creationId xmlns:a16="http://schemas.microsoft.com/office/drawing/2014/main" id="{B028710D-8B72-EE8B-18F8-306D3FCC6C05}"/>
              </a:ext>
            </a:extLst>
          </p:cNvPr>
          <p:cNvSpPr>
            <a:spLocks noGrp="1"/>
          </p:cNvSpPr>
          <p:nvPr>
            <p:ph type="sldNum" sz="quarter" idx="12"/>
          </p:nvPr>
        </p:nvSpPr>
        <p:spPr/>
        <p:txBody>
          <a:bodyPr/>
          <a:lstStyle/>
          <a:p>
            <a:fld id="{E8883E0F-B325-444D-B2D9-EF8E0D98F992}" type="slidenum">
              <a:rPr lang="en-US" smtClean="0"/>
              <a:t>15</a:t>
            </a:fld>
            <a:endParaRPr lang="en-US" dirty="0"/>
          </a:p>
        </p:txBody>
      </p:sp>
    </p:spTree>
    <p:extLst>
      <p:ext uri="{BB962C8B-B14F-4D97-AF65-F5344CB8AC3E}">
        <p14:creationId xmlns:p14="http://schemas.microsoft.com/office/powerpoint/2010/main" val="330746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3668"/>
            <a:ext cx="12242370" cy="6867937"/>
          </a:xfrm>
          <a:prstGeom prst="rect">
            <a:avLst/>
          </a:prstGeom>
          <a:ln>
            <a:noFill/>
          </a:ln>
        </p:spPr>
      </p:pic>
      <p:grpSp>
        <p:nvGrpSpPr>
          <p:cNvPr id="11" name="Group 10">
            <a:extLst>
              <a:ext uri="{FF2B5EF4-FFF2-40B4-BE49-F238E27FC236}">
                <a16:creationId xmlns:a16="http://schemas.microsoft.com/office/drawing/2014/main" id="{96591BA3-D26C-E549-A467-76EF8706DF0A}"/>
              </a:ext>
            </a:extLst>
          </p:cNvPr>
          <p:cNvGrpSpPr/>
          <p:nvPr/>
        </p:nvGrpSpPr>
        <p:grpSpPr>
          <a:xfrm>
            <a:off x="1452192" y="566356"/>
            <a:ext cx="8009103" cy="5991050"/>
            <a:chOff x="1293931" y="724618"/>
            <a:chExt cx="8009103" cy="5991050"/>
          </a:xfrm>
        </p:grpSpPr>
        <p:grpSp>
          <p:nvGrpSpPr>
            <p:cNvPr id="13" name="Group 12">
              <a:extLst>
                <a:ext uri="{FF2B5EF4-FFF2-40B4-BE49-F238E27FC236}">
                  <a16:creationId xmlns:a16="http://schemas.microsoft.com/office/drawing/2014/main" id="{7C5A3E09-C297-2E4A-8C79-CBB9E223ADA6}"/>
                </a:ext>
              </a:extLst>
            </p:cNvPr>
            <p:cNvGrpSpPr/>
            <p:nvPr/>
          </p:nvGrpSpPr>
          <p:grpSpPr>
            <a:xfrm>
              <a:off x="1293931" y="724619"/>
              <a:ext cx="8009103" cy="5991049"/>
              <a:chOff x="836018" y="879894"/>
              <a:chExt cx="7848922" cy="5853878"/>
            </a:xfrm>
          </p:grpSpPr>
          <p:grpSp>
            <p:nvGrpSpPr>
              <p:cNvPr id="25" name="Group 24">
                <a:extLst>
                  <a:ext uri="{FF2B5EF4-FFF2-40B4-BE49-F238E27FC236}">
                    <a16:creationId xmlns:a16="http://schemas.microsoft.com/office/drawing/2014/main" id="{AAFA6029-FDDE-F04D-B96E-715E222F183C}"/>
                  </a:ext>
                </a:extLst>
              </p:cNvPr>
              <p:cNvGrpSpPr/>
              <p:nvPr/>
            </p:nvGrpSpPr>
            <p:grpSpPr>
              <a:xfrm>
                <a:off x="2432649" y="879894"/>
                <a:ext cx="6243245" cy="4641014"/>
                <a:chOff x="2035834" y="500332"/>
                <a:chExt cx="4729559" cy="4641014"/>
              </a:xfrm>
            </p:grpSpPr>
            <p:sp>
              <p:nvSpPr>
                <p:cNvPr id="31" name="Up Arrow 30">
                  <a:extLst>
                    <a:ext uri="{FF2B5EF4-FFF2-40B4-BE49-F238E27FC236}">
                      <a16:creationId xmlns:a16="http://schemas.microsoft.com/office/drawing/2014/main" id="{C55820CF-651D-7343-B081-C20CB139A2B6}"/>
                    </a:ext>
                  </a:extLst>
                </p:cNvPr>
                <p:cNvSpPr/>
                <p:nvPr/>
              </p:nvSpPr>
              <p:spPr>
                <a:xfrm>
                  <a:off x="2035834" y="500332"/>
                  <a:ext cx="195233"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a:extLst>
                    <a:ext uri="{FF2B5EF4-FFF2-40B4-BE49-F238E27FC236}">
                      <a16:creationId xmlns:a16="http://schemas.microsoft.com/office/drawing/2014/main" id="{7C20444C-E655-3F49-B704-61E829983A23}"/>
                    </a:ext>
                  </a:extLst>
                </p:cNvPr>
                <p:cNvSpPr/>
                <p:nvPr/>
              </p:nvSpPr>
              <p:spPr>
                <a:xfrm rot="5400000">
                  <a:off x="4367250" y="2743202"/>
                  <a:ext cx="207034"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3AA72FC9-0A9F-1647-9C05-728AF9C20567}"/>
                  </a:ext>
                </a:extLst>
              </p:cNvPr>
              <p:cNvSpPr txBox="1"/>
              <p:nvPr/>
            </p:nvSpPr>
            <p:spPr>
              <a:xfrm rot="16200000">
                <a:off x="25169" y="2750352"/>
                <a:ext cx="2978993" cy="1357295"/>
              </a:xfrm>
              <a:prstGeom prst="rect">
                <a:avLst/>
              </a:prstGeom>
              <a:noFill/>
            </p:spPr>
            <p:txBody>
              <a:bodyPr wrap="square" rtlCol="0">
                <a:spAutoFit/>
              </a:bodyPr>
              <a:lstStyle/>
              <a:p>
                <a:pPr algn="ctr"/>
                <a:r>
                  <a:rPr lang="en-US" sz="2800" b="1" dirty="0"/>
                  <a:t>¿Vale la </a:t>
                </a:r>
                <a:r>
                  <a:rPr lang="en-US" sz="2800" b="1" dirty="0" err="1"/>
                  <a:t>pena</a:t>
                </a:r>
                <a:r>
                  <a:rPr lang="en-US" sz="2800" b="1" dirty="0"/>
                  <a:t>?</a:t>
                </a:r>
              </a:p>
              <a:p>
                <a:pPr algn="ctr"/>
                <a:r>
                  <a:rPr lang="en-US" sz="2800" b="1" dirty="0"/>
                  <a:t>(</a:t>
                </a:r>
                <a:r>
                  <a:rPr lang="en-US" sz="2800" b="1" dirty="0" err="1"/>
                  <a:t>Puntuación</a:t>
                </a:r>
                <a:r>
                  <a:rPr lang="en-US" sz="2800" b="1" dirty="0"/>
                  <a:t> de </a:t>
                </a:r>
                <a:r>
                  <a:rPr lang="en-US" sz="2800" b="1" dirty="0" err="1"/>
                  <a:t>Impacto</a:t>
                </a:r>
                <a:r>
                  <a:rPr lang="en-US" sz="2800" b="1" dirty="0"/>
                  <a:t>)</a:t>
                </a:r>
              </a:p>
            </p:txBody>
          </p:sp>
          <p:sp>
            <p:nvSpPr>
              <p:cNvPr id="27" name="TextBox 26">
                <a:extLst>
                  <a:ext uri="{FF2B5EF4-FFF2-40B4-BE49-F238E27FC236}">
                    <a16:creationId xmlns:a16="http://schemas.microsoft.com/office/drawing/2014/main" id="{BAE37033-06B0-0447-AAA6-24500BABCB75}"/>
                  </a:ext>
                </a:extLst>
              </p:cNvPr>
              <p:cNvSpPr txBox="1"/>
              <p:nvPr/>
            </p:nvSpPr>
            <p:spPr>
              <a:xfrm>
                <a:off x="2399155" y="5921801"/>
                <a:ext cx="6285785" cy="811971"/>
              </a:xfrm>
              <a:prstGeom prst="rect">
                <a:avLst/>
              </a:prstGeom>
              <a:noFill/>
            </p:spPr>
            <p:txBody>
              <a:bodyPr wrap="square" rtlCol="0">
                <a:spAutoFit/>
              </a:bodyPr>
              <a:lstStyle/>
              <a:p>
                <a:pPr algn="ctr"/>
                <a:r>
                  <a:rPr lang="en-US" sz="2400" b="1" dirty="0"/>
                  <a:t>¿Es real? + ¿Es </a:t>
                </a:r>
                <a:r>
                  <a:rPr lang="en-US" sz="2400" b="1" dirty="0" err="1"/>
                  <a:t>una</a:t>
                </a:r>
                <a:r>
                  <a:rPr lang="en-US" sz="2400" b="1" dirty="0"/>
                  <a:t> </a:t>
                </a:r>
                <a:r>
                  <a:rPr lang="en-US" sz="2400" b="1" dirty="0" err="1"/>
                  <a:t>victoria</a:t>
                </a:r>
                <a:r>
                  <a:rPr lang="en-US" sz="2400" b="1" dirty="0"/>
                  <a:t>?  </a:t>
                </a:r>
              </a:p>
              <a:p>
                <a:pPr algn="ctr"/>
                <a:r>
                  <a:rPr lang="en-US" sz="2400" b="1" dirty="0"/>
                  <a:t>(</a:t>
                </a:r>
                <a:r>
                  <a:rPr lang="en-US" sz="2400" b="1" dirty="0" err="1"/>
                  <a:t>Puntuación</a:t>
                </a:r>
                <a:r>
                  <a:rPr lang="en-US" sz="2400" b="1" dirty="0"/>
                  <a:t> de </a:t>
                </a:r>
                <a:r>
                  <a:rPr lang="en-US" sz="2400" b="1" dirty="0" err="1"/>
                  <a:t>Motivacion</a:t>
                </a:r>
                <a:r>
                  <a:rPr lang="en-US" sz="2400" b="1" dirty="0"/>
                  <a:t> + </a:t>
                </a:r>
                <a:r>
                  <a:rPr lang="en-US" sz="2400" b="1" dirty="0" err="1"/>
                  <a:t>Capacidad</a:t>
                </a:r>
                <a:r>
                  <a:rPr lang="en-US" sz="2400" b="1" dirty="0"/>
                  <a:t>)</a:t>
                </a:r>
              </a:p>
            </p:txBody>
          </p:sp>
        </p:grpSp>
        <p:sp>
          <p:nvSpPr>
            <p:cNvPr id="23" name="TextBox 22">
              <a:extLst>
                <a:ext uri="{FF2B5EF4-FFF2-40B4-BE49-F238E27FC236}">
                  <a16:creationId xmlns:a16="http://schemas.microsoft.com/office/drawing/2014/main" id="{F37F6C3A-0691-4A4C-B7A2-6C19E4592C03}"/>
                </a:ext>
              </a:extLst>
            </p:cNvPr>
            <p:cNvSpPr txBox="1"/>
            <p:nvPr/>
          </p:nvSpPr>
          <p:spPr>
            <a:xfrm rot="16200000">
              <a:off x="382157" y="2842181"/>
              <a:ext cx="4696791" cy="461665"/>
            </a:xfrm>
            <a:prstGeom prst="rect">
              <a:avLst/>
            </a:prstGeom>
            <a:noFill/>
          </p:spPr>
          <p:txBody>
            <a:bodyPr wrap="square" rtlCol="0">
              <a:spAutoFit/>
            </a:bodyPr>
            <a:lstStyle/>
            <a:p>
              <a:pPr algn="ctr"/>
              <a:r>
                <a:rPr lang="en-US" sz="2400" b="1" dirty="0"/>
                <a:t>1	2	3	4	5</a:t>
              </a:r>
            </a:p>
          </p:txBody>
        </p:sp>
        <p:sp>
          <p:nvSpPr>
            <p:cNvPr id="24" name="TextBox 23">
              <a:extLst>
                <a:ext uri="{FF2B5EF4-FFF2-40B4-BE49-F238E27FC236}">
                  <a16:creationId xmlns:a16="http://schemas.microsoft.com/office/drawing/2014/main" id="{E0F830AF-89A6-FD49-8C77-C8C6B68047B7}"/>
                </a:ext>
              </a:extLst>
            </p:cNvPr>
            <p:cNvSpPr txBox="1"/>
            <p:nvPr/>
          </p:nvSpPr>
          <p:spPr>
            <a:xfrm>
              <a:off x="3680587" y="5407238"/>
              <a:ext cx="4696791" cy="461665"/>
            </a:xfrm>
            <a:prstGeom prst="rect">
              <a:avLst/>
            </a:prstGeom>
            <a:noFill/>
          </p:spPr>
          <p:txBody>
            <a:bodyPr wrap="square" rtlCol="0">
              <a:spAutoFit/>
            </a:bodyPr>
            <a:lstStyle/>
            <a:p>
              <a:pPr algn="ctr"/>
              <a:r>
                <a:rPr lang="en-US" sz="2400" b="1" dirty="0"/>
                <a:t>1	2	3	4	5</a:t>
              </a:r>
            </a:p>
          </p:txBody>
        </p:sp>
      </p:grpSp>
      <p:sp>
        <p:nvSpPr>
          <p:cNvPr id="33" name="Rectangle 32">
            <a:extLst>
              <a:ext uri="{FF2B5EF4-FFF2-40B4-BE49-F238E27FC236}">
                <a16:creationId xmlns:a16="http://schemas.microsoft.com/office/drawing/2014/main" id="{9371959A-5FD1-7542-BC5B-BAADC797B1CA}"/>
              </a:ext>
            </a:extLst>
          </p:cNvPr>
          <p:cNvSpPr/>
          <p:nvPr/>
        </p:nvSpPr>
        <p:spPr>
          <a:xfrm>
            <a:off x="3926443" y="2225186"/>
            <a:ext cx="1425999"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#1</a:t>
            </a:r>
          </a:p>
        </p:txBody>
      </p:sp>
      <p:sp>
        <p:nvSpPr>
          <p:cNvPr id="34" name="Rectangle 33">
            <a:extLst>
              <a:ext uri="{FF2B5EF4-FFF2-40B4-BE49-F238E27FC236}">
                <a16:creationId xmlns:a16="http://schemas.microsoft.com/office/drawing/2014/main" id="{811AE182-B8EA-A145-ABFE-80DAB1C0BE6C}"/>
              </a:ext>
            </a:extLst>
          </p:cNvPr>
          <p:cNvSpPr/>
          <p:nvPr/>
        </p:nvSpPr>
        <p:spPr>
          <a:xfrm>
            <a:off x="7327578" y="2381580"/>
            <a:ext cx="1425999" cy="1212451"/>
          </a:xfrm>
          <a:prstGeom prst="rect">
            <a:avLst/>
          </a:prstGeom>
          <a:solidFill>
            <a:srgbClr val="FFD966"/>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#2</a:t>
            </a:r>
          </a:p>
        </p:txBody>
      </p:sp>
      <p:sp>
        <p:nvSpPr>
          <p:cNvPr id="35" name="Rectangle 34">
            <a:extLst>
              <a:ext uri="{FF2B5EF4-FFF2-40B4-BE49-F238E27FC236}">
                <a16:creationId xmlns:a16="http://schemas.microsoft.com/office/drawing/2014/main" id="{325C73ED-7C9E-9D4F-A177-3514ABABD9B2}"/>
              </a:ext>
            </a:extLst>
          </p:cNvPr>
          <p:cNvSpPr/>
          <p:nvPr/>
        </p:nvSpPr>
        <p:spPr>
          <a:xfrm>
            <a:off x="4591773" y="3706664"/>
            <a:ext cx="1425999"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IDEA #3</a:t>
            </a:r>
          </a:p>
        </p:txBody>
      </p:sp>
      <p:cxnSp>
        <p:nvCxnSpPr>
          <p:cNvPr id="36" name="Straight Connector 35">
            <a:extLst>
              <a:ext uri="{FF2B5EF4-FFF2-40B4-BE49-F238E27FC236}">
                <a16:creationId xmlns:a16="http://schemas.microsoft.com/office/drawing/2014/main" id="{74C933E3-0537-6E4C-AACC-971FF0A69E33}"/>
              </a:ext>
            </a:extLst>
          </p:cNvPr>
          <p:cNvCxnSpPr>
            <a:cxnSpLocks/>
          </p:cNvCxnSpPr>
          <p:nvPr/>
        </p:nvCxnSpPr>
        <p:spPr>
          <a:xfrm>
            <a:off x="6341484" y="788152"/>
            <a:ext cx="0" cy="2028760"/>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682D4FB-F196-4240-9D35-78B095BDF596}"/>
              </a:ext>
            </a:extLst>
          </p:cNvPr>
          <p:cNvCxnSpPr>
            <a:cxnSpLocks/>
          </p:cNvCxnSpPr>
          <p:nvPr/>
        </p:nvCxnSpPr>
        <p:spPr>
          <a:xfrm flipH="1" flipV="1">
            <a:off x="6381260" y="2816912"/>
            <a:ext cx="2762186" cy="3116"/>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B1D66FFD-DAFB-E84D-832D-D752A7705ECF}"/>
              </a:ext>
            </a:extLst>
          </p:cNvPr>
          <p:cNvSpPr txBox="1"/>
          <p:nvPr/>
        </p:nvSpPr>
        <p:spPr>
          <a:xfrm>
            <a:off x="7244861" y="1318846"/>
            <a:ext cx="2074735" cy="461665"/>
          </a:xfrm>
          <a:prstGeom prst="rect">
            <a:avLst/>
          </a:prstGeom>
          <a:noFill/>
        </p:spPr>
        <p:txBody>
          <a:bodyPr wrap="none" rtlCol="0">
            <a:spAutoFit/>
          </a:bodyPr>
          <a:lstStyle/>
          <a:p>
            <a:r>
              <a:rPr lang="en-US" sz="2400" b="1" dirty="0">
                <a:solidFill>
                  <a:srgbClr val="C00000"/>
                </a:solidFill>
              </a:rPr>
              <a:t>Zona </a:t>
            </a:r>
            <a:r>
              <a:rPr lang="en-US" sz="2400" b="1" dirty="0" err="1">
                <a:solidFill>
                  <a:srgbClr val="C00000"/>
                </a:solidFill>
              </a:rPr>
              <a:t>ganadora</a:t>
            </a:r>
            <a:endParaRPr lang="en-US" sz="2400" b="1" dirty="0">
              <a:solidFill>
                <a:srgbClr val="C00000"/>
              </a:solidFill>
            </a:endParaRPr>
          </a:p>
        </p:txBody>
      </p:sp>
      <p:sp>
        <p:nvSpPr>
          <p:cNvPr id="2" name="Slide Number Placeholder 1">
            <a:extLst>
              <a:ext uri="{FF2B5EF4-FFF2-40B4-BE49-F238E27FC236}">
                <a16:creationId xmlns:a16="http://schemas.microsoft.com/office/drawing/2014/main" id="{D6C114B8-24D0-53A1-62A8-38012D99318D}"/>
              </a:ext>
            </a:extLst>
          </p:cNvPr>
          <p:cNvSpPr>
            <a:spLocks noGrp="1"/>
          </p:cNvSpPr>
          <p:nvPr>
            <p:ph type="sldNum" sz="quarter" idx="12"/>
          </p:nvPr>
        </p:nvSpPr>
        <p:spPr/>
        <p:txBody>
          <a:bodyPr/>
          <a:lstStyle/>
          <a:p>
            <a:fld id="{E8883E0F-B325-444D-B2D9-EF8E0D98F992}" type="slidenum">
              <a:rPr lang="en-US" smtClean="0"/>
              <a:t>16</a:t>
            </a:fld>
            <a:endParaRPr lang="en-US" dirty="0"/>
          </a:p>
        </p:txBody>
      </p:sp>
    </p:spTree>
    <p:extLst>
      <p:ext uri="{BB962C8B-B14F-4D97-AF65-F5344CB8AC3E}">
        <p14:creationId xmlns:p14="http://schemas.microsoft.com/office/powerpoint/2010/main" val="246263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32564" y="0"/>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632528"/>
            <a:ext cx="4674964" cy="707886"/>
          </a:xfrm>
          <a:prstGeom prst="rect">
            <a:avLst/>
          </a:prstGeom>
          <a:noFill/>
        </p:spPr>
        <p:txBody>
          <a:bodyPr wrap="square" rtlCol="0">
            <a:spAutoFit/>
          </a:bodyPr>
          <a:lstStyle/>
          <a:p>
            <a:r>
              <a:rPr lang="es-ES" sz="2000" b="1" dirty="0"/>
              <a:t>Elige un aspecto del escenario del “Desafío de los Desechos"</a:t>
            </a:r>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1015663"/>
          </a:xfrm>
          <a:prstGeom prst="rect">
            <a:avLst/>
          </a:prstGeom>
          <a:noFill/>
        </p:spPr>
        <p:txBody>
          <a:bodyPr wrap="square" rtlCol="0">
            <a:spAutoFit/>
          </a:bodyPr>
          <a:lstStyle/>
          <a:p>
            <a:r>
              <a:rPr lang="es-ES" sz="2000" b="1" dirty="0"/>
              <a:t>Identifica las ideas clave en el mapa mental y escríbelas todas en notas adhesivas (post </a:t>
            </a:r>
            <a:r>
              <a:rPr lang="es-ES" sz="2000" b="1" dirty="0" err="1"/>
              <a:t>its</a:t>
            </a:r>
            <a:r>
              <a:rPr lang="es-ES" sz="2000" b="1" dirty="0"/>
              <a:t>).</a:t>
            </a:r>
            <a:endParaRPr lang="en-US" sz="2000" b="1" dirty="0"/>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TextBox 47">
            <a:extLst>
              <a:ext uri="{FF2B5EF4-FFF2-40B4-BE49-F238E27FC236}">
                <a16:creationId xmlns:a16="http://schemas.microsoft.com/office/drawing/2014/main" id="{01763630-1FB8-4643-A523-CEC50132B887}"/>
              </a:ext>
            </a:extLst>
          </p:cNvPr>
          <p:cNvSpPr txBox="1"/>
          <p:nvPr/>
        </p:nvSpPr>
        <p:spPr>
          <a:xfrm>
            <a:off x="7542589" y="582933"/>
            <a:ext cx="4674964" cy="707886"/>
          </a:xfrm>
          <a:prstGeom prst="rect">
            <a:avLst/>
          </a:prstGeom>
          <a:noFill/>
        </p:spPr>
        <p:txBody>
          <a:bodyPr wrap="square" rtlCol="0">
            <a:spAutoFit/>
          </a:bodyPr>
          <a:lstStyle/>
          <a:p>
            <a:r>
              <a:rPr lang="en-US" sz="2000" b="1" dirty="0"/>
              <a:t>Genera un </a:t>
            </a:r>
            <a:r>
              <a:rPr lang="en-US" sz="2000" b="1" dirty="0" err="1"/>
              <a:t>mapa</a:t>
            </a:r>
            <a:r>
              <a:rPr lang="en-US" sz="2000" b="1" dirty="0"/>
              <a:t> mental para </a:t>
            </a:r>
            <a:r>
              <a:rPr lang="en-US" sz="2000" b="1" dirty="0" err="1"/>
              <a:t>visualizar</a:t>
            </a:r>
            <a:r>
              <a:rPr lang="en-US" sz="2000" b="1" dirty="0"/>
              <a:t> las </a:t>
            </a:r>
            <a:r>
              <a:rPr lang="en-US" sz="2000" b="1" dirty="0" err="1"/>
              <a:t>soluciones</a:t>
            </a:r>
            <a:r>
              <a:rPr lang="en-US" sz="2000" b="1" dirty="0"/>
              <a:t> </a:t>
            </a:r>
            <a:r>
              <a:rPr lang="en-US" sz="2000" b="1" dirty="0" err="1"/>
              <a:t>potenciales</a:t>
            </a:r>
            <a:endParaRPr lang="en-US" sz="2000" b="1" dirty="0"/>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TextBox 50">
            <a:extLst>
              <a:ext uri="{FF2B5EF4-FFF2-40B4-BE49-F238E27FC236}">
                <a16:creationId xmlns:a16="http://schemas.microsoft.com/office/drawing/2014/main" id="{6CEC887D-89F6-114F-9328-7767DAB6C7A7}"/>
              </a:ext>
            </a:extLst>
          </p:cNvPr>
          <p:cNvSpPr txBox="1"/>
          <p:nvPr/>
        </p:nvSpPr>
        <p:spPr>
          <a:xfrm>
            <a:off x="7615398" y="3734022"/>
            <a:ext cx="4486772" cy="707886"/>
          </a:xfrm>
          <a:prstGeom prst="rect">
            <a:avLst/>
          </a:prstGeom>
          <a:noFill/>
        </p:spPr>
        <p:txBody>
          <a:bodyPr wrap="square" rtlCol="0">
            <a:spAutoFit/>
          </a:bodyPr>
          <a:lstStyle/>
          <a:p>
            <a:r>
              <a:rPr lang="en-US" sz="2000" b="1" dirty="0" err="1"/>
              <a:t>Trabaja</a:t>
            </a:r>
            <a:r>
              <a:rPr lang="en-US" sz="2000" b="1" dirty="0"/>
              <a:t> </a:t>
            </a:r>
            <a:r>
              <a:rPr lang="en-US" sz="2000" b="1" dirty="0" err="1"/>
              <a:t>en</a:t>
            </a:r>
            <a:r>
              <a:rPr lang="en-US" sz="2000" b="1" dirty="0"/>
              <a:t> un </a:t>
            </a:r>
            <a:r>
              <a:rPr lang="en-US" sz="2000" b="1" dirty="0" err="1"/>
              <a:t>ejercicio</a:t>
            </a:r>
            <a:r>
              <a:rPr lang="en-US" sz="2000" b="1" dirty="0"/>
              <a:t> de </a:t>
            </a:r>
            <a:r>
              <a:rPr lang="en-US" sz="2000" b="1" dirty="0" err="1"/>
              <a:t>depuración</a:t>
            </a:r>
            <a:r>
              <a:rPr lang="en-US" sz="2000" b="1" dirty="0"/>
              <a:t>, para </a:t>
            </a:r>
            <a:r>
              <a:rPr lang="en-US" sz="2000" b="1" dirty="0" err="1"/>
              <a:t>elegir</a:t>
            </a:r>
            <a:r>
              <a:rPr lang="en-US" sz="2000" b="1" dirty="0"/>
              <a:t> las </a:t>
            </a:r>
            <a:r>
              <a:rPr lang="en-US" sz="2000" b="1" dirty="0" err="1"/>
              <a:t>mejores</a:t>
            </a:r>
            <a:r>
              <a:rPr lang="en-US" sz="2000" b="1" dirty="0"/>
              <a:t> </a:t>
            </a:r>
            <a:r>
              <a:rPr lang="en-US" sz="2000" b="1" dirty="0" err="1"/>
              <a:t>soluciones</a:t>
            </a:r>
            <a:r>
              <a:rPr lang="en-US" sz="2000" b="1" dirty="0"/>
              <a:t>.</a:t>
            </a:r>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en-US" sz="24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en-US" sz="24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en-US" sz="24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en-US" sz="2400" b="1" dirty="0">
                <a:solidFill>
                  <a:schemeClr val="bg1"/>
                </a:solidFill>
              </a:rPr>
              <a:t>4.</a:t>
            </a:r>
          </a:p>
        </p:txBody>
      </p:sp>
      <p:pic>
        <p:nvPicPr>
          <p:cNvPr id="8" name="Picture 7" descr="A picture containing text, clock&#10;&#10;Description automatically generated">
            <a:extLst>
              <a:ext uri="{FF2B5EF4-FFF2-40B4-BE49-F238E27FC236}">
                <a16:creationId xmlns:a16="http://schemas.microsoft.com/office/drawing/2014/main" id="{A093E2A0-A099-734E-BE84-F16725D11E57}"/>
              </a:ext>
            </a:extLst>
          </p:cNvPr>
          <p:cNvPicPr>
            <a:picLocks noChangeAspect="1"/>
          </p:cNvPicPr>
          <p:nvPr/>
        </p:nvPicPr>
        <p:blipFill>
          <a:blip r:embed="rId4"/>
          <a:stretch>
            <a:fillRect/>
          </a:stretch>
        </p:blipFill>
        <p:spPr>
          <a:xfrm>
            <a:off x="2106488" y="163549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id="{CE126A4B-C251-9F4C-A922-7DC45FD109B6}"/>
              </a:ext>
            </a:extLst>
          </p:cNvPr>
          <p:cNvPicPr>
            <a:picLocks noChangeAspect="1"/>
          </p:cNvPicPr>
          <p:nvPr/>
        </p:nvPicPr>
        <p:blipFill>
          <a:blip r:embed="rId5"/>
          <a:stretch>
            <a:fillRect/>
          </a:stretch>
        </p:blipFill>
        <p:spPr>
          <a:xfrm>
            <a:off x="3579537" y="1448495"/>
            <a:ext cx="981351" cy="981351"/>
          </a:xfrm>
          <a:prstGeom prst="rect">
            <a:avLst/>
          </a:prstGeom>
        </p:spPr>
      </p:pic>
      <p:grpSp>
        <p:nvGrpSpPr>
          <p:cNvPr id="141" name="Group 140">
            <a:extLst>
              <a:ext uri="{FF2B5EF4-FFF2-40B4-BE49-F238E27FC236}">
                <a16:creationId xmlns:a16="http://schemas.microsoft.com/office/drawing/2014/main" id="{D17DCC6B-B0CC-440A-FE15-DE16700F30EC}"/>
              </a:ext>
            </a:extLst>
          </p:cNvPr>
          <p:cNvGrpSpPr/>
          <p:nvPr/>
        </p:nvGrpSpPr>
        <p:grpSpPr>
          <a:xfrm>
            <a:off x="1693736" y="5023314"/>
            <a:ext cx="3676382" cy="1073776"/>
            <a:chOff x="310551" y="1643332"/>
            <a:chExt cx="11570898" cy="3571336"/>
          </a:xfrm>
        </p:grpSpPr>
        <p:sp>
          <p:nvSpPr>
            <p:cNvPr id="142" name="Rectangle 141">
              <a:extLst>
                <a:ext uri="{FF2B5EF4-FFF2-40B4-BE49-F238E27FC236}">
                  <a16:creationId xmlns:a16="http://schemas.microsoft.com/office/drawing/2014/main" id="{7F8ABC11-23B2-1EA4-56F1-F5A53A4D7B7E}"/>
                </a:ext>
              </a:extLst>
            </p:cNvPr>
            <p:cNvSpPr/>
            <p:nvPr/>
          </p:nvSpPr>
          <p:spPr>
            <a:xfrm>
              <a:off x="310551"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#1</a:t>
              </a:r>
            </a:p>
          </p:txBody>
        </p:sp>
        <p:sp>
          <p:nvSpPr>
            <p:cNvPr id="143" name="Rectangle 142">
              <a:extLst>
                <a:ext uri="{FF2B5EF4-FFF2-40B4-BE49-F238E27FC236}">
                  <a16:creationId xmlns:a16="http://schemas.microsoft.com/office/drawing/2014/main" id="{39BC19C7-D51C-115D-4D7D-705AED4EF013}"/>
                </a:ext>
              </a:extLst>
            </p:cNvPr>
            <p:cNvSpPr/>
            <p:nvPr/>
          </p:nvSpPr>
          <p:spPr>
            <a:xfrm>
              <a:off x="4255697"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#2</a:t>
              </a:r>
            </a:p>
          </p:txBody>
        </p:sp>
        <p:sp>
          <p:nvSpPr>
            <p:cNvPr id="144" name="Rectangle 143">
              <a:extLst>
                <a:ext uri="{FF2B5EF4-FFF2-40B4-BE49-F238E27FC236}">
                  <a16:creationId xmlns:a16="http://schemas.microsoft.com/office/drawing/2014/main" id="{F296251A-DDC1-67B9-B04C-11329C8DAB22}"/>
                </a:ext>
              </a:extLst>
            </p:cNvPr>
            <p:cNvSpPr/>
            <p:nvPr/>
          </p:nvSpPr>
          <p:spPr>
            <a:xfrm>
              <a:off x="8206596"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IDEA #3</a:t>
              </a:r>
            </a:p>
          </p:txBody>
        </p:sp>
      </p:grpSp>
      <p:grpSp>
        <p:nvGrpSpPr>
          <p:cNvPr id="145" name="Group 144">
            <a:extLst>
              <a:ext uri="{FF2B5EF4-FFF2-40B4-BE49-F238E27FC236}">
                <a16:creationId xmlns:a16="http://schemas.microsoft.com/office/drawing/2014/main" id="{04624EF1-0DEC-C9A9-9977-0C8A9B57C7E8}"/>
              </a:ext>
            </a:extLst>
          </p:cNvPr>
          <p:cNvGrpSpPr/>
          <p:nvPr/>
        </p:nvGrpSpPr>
        <p:grpSpPr>
          <a:xfrm>
            <a:off x="8204517" y="4633976"/>
            <a:ext cx="3147285" cy="1671276"/>
            <a:chOff x="2923145" y="724619"/>
            <a:chExt cx="7157409" cy="4815548"/>
          </a:xfrm>
        </p:grpSpPr>
        <p:grpSp>
          <p:nvGrpSpPr>
            <p:cNvPr id="146" name="Group 145">
              <a:extLst>
                <a:ext uri="{FF2B5EF4-FFF2-40B4-BE49-F238E27FC236}">
                  <a16:creationId xmlns:a16="http://schemas.microsoft.com/office/drawing/2014/main" id="{E3671725-25A0-3F7A-D098-D12758CDFB13}"/>
                </a:ext>
              </a:extLst>
            </p:cNvPr>
            <p:cNvGrpSpPr/>
            <p:nvPr/>
          </p:nvGrpSpPr>
          <p:grpSpPr>
            <a:xfrm>
              <a:off x="2923145" y="724619"/>
              <a:ext cx="6390683" cy="4815548"/>
              <a:chOff x="2432649" y="879894"/>
              <a:chExt cx="6262870" cy="4705291"/>
            </a:xfrm>
          </p:grpSpPr>
          <p:grpSp>
            <p:nvGrpSpPr>
              <p:cNvPr id="152" name="Group 151">
                <a:extLst>
                  <a:ext uri="{FF2B5EF4-FFF2-40B4-BE49-F238E27FC236}">
                    <a16:creationId xmlns:a16="http://schemas.microsoft.com/office/drawing/2014/main" id="{DE192072-1C6B-2986-FD2C-388D43019998}"/>
                  </a:ext>
                </a:extLst>
              </p:cNvPr>
              <p:cNvGrpSpPr/>
              <p:nvPr/>
            </p:nvGrpSpPr>
            <p:grpSpPr>
              <a:xfrm>
                <a:off x="2432649" y="879894"/>
                <a:ext cx="6262870" cy="4705291"/>
                <a:chOff x="2035834" y="500332"/>
                <a:chExt cx="4744425" cy="4705291"/>
              </a:xfrm>
            </p:grpSpPr>
            <p:sp>
              <p:nvSpPr>
                <p:cNvPr id="158" name="Up Arrow 157">
                  <a:extLst>
                    <a:ext uri="{FF2B5EF4-FFF2-40B4-BE49-F238E27FC236}">
                      <a16:creationId xmlns:a16="http://schemas.microsoft.com/office/drawing/2014/main" id="{6908693A-937D-CC2C-2363-2D68F71CED80}"/>
                    </a:ext>
                  </a:extLst>
                </p:cNvPr>
                <p:cNvSpPr/>
                <p:nvPr/>
              </p:nvSpPr>
              <p:spPr>
                <a:xfrm>
                  <a:off x="2035834" y="500332"/>
                  <a:ext cx="207034" cy="4589253"/>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Up Arrow 158">
                  <a:extLst>
                    <a:ext uri="{FF2B5EF4-FFF2-40B4-BE49-F238E27FC236}">
                      <a16:creationId xmlns:a16="http://schemas.microsoft.com/office/drawing/2014/main" id="{BB49F307-A38C-0120-13B8-563EE117B447}"/>
                    </a:ext>
                  </a:extLst>
                </p:cNvPr>
                <p:cNvSpPr/>
                <p:nvPr/>
              </p:nvSpPr>
              <p:spPr>
                <a:xfrm rot="5400000">
                  <a:off x="4291676" y="2717041"/>
                  <a:ext cx="387915" cy="4589250"/>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5" name="Rectangle 154">
                <a:extLst>
                  <a:ext uri="{FF2B5EF4-FFF2-40B4-BE49-F238E27FC236}">
                    <a16:creationId xmlns:a16="http://schemas.microsoft.com/office/drawing/2014/main" id="{5FCEECEE-2CF1-DCF0-7440-DEDD1E127E80}"/>
                  </a:ext>
                </a:extLst>
              </p:cNvPr>
              <p:cNvSpPr/>
              <p:nvPr/>
            </p:nvSpPr>
            <p:spPr>
              <a:xfrm>
                <a:off x="3260785" y="246173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6" name="Rectangle 155">
                <a:extLst>
                  <a:ext uri="{FF2B5EF4-FFF2-40B4-BE49-F238E27FC236}">
                    <a16:creationId xmlns:a16="http://schemas.microsoft.com/office/drawing/2014/main" id="{3B6B4610-1A19-7198-B163-CA8E7346AAFF}"/>
                  </a:ext>
                </a:extLst>
              </p:cNvPr>
              <p:cNvSpPr/>
              <p:nvPr/>
            </p:nvSpPr>
            <p:spPr>
              <a:xfrm>
                <a:off x="6593898" y="2653556"/>
                <a:ext cx="1397479" cy="1184691"/>
              </a:xfrm>
              <a:prstGeom prst="rect">
                <a:avLst/>
              </a:prstGeom>
              <a:solidFill>
                <a:srgbClr val="FFD966"/>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57" name="Rectangle 156">
                <a:extLst>
                  <a:ext uri="{FF2B5EF4-FFF2-40B4-BE49-F238E27FC236}">
                    <a16:creationId xmlns:a16="http://schemas.microsoft.com/office/drawing/2014/main" id="{C9D389AD-47CB-0F02-B75C-AFB4E57654FE}"/>
                  </a:ext>
                </a:extLst>
              </p:cNvPr>
              <p:cNvSpPr/>
              <p:nvPr/>
            </p:nvSpPr>
            <p:spPr>
              <a:xfrm>
                <a:off x="3912810" y="390929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grpSp>
        <p:cxnSp>
          <p:nvCxnSpPr>
            <p:cNvPr id="147" name="Straight Connector 146">
              <a:extLst>
                <a:ext uri="{FF2B5EF4-FFF2-40B4-BE49-F238E27FC236}">
                  <a16:creationId xmlns:a16="http://schemas.microsoft.com/office/drawing/2014/main" id="{C48B8431-CA0D-C295-CA82-9210A4C8B388}"/>
                </a:ext>
              </a:extLst>
            </p:cNvPr>
            <p:cNvCxnSpPr>
              <a:cxnSpLocks/>
            </p:cNvCxnSpPr>
            <p:nvPr/>
          </p:nvCxnSpPr>
          <p:spPr>
            <a:xfrm>
              <a:off x="6183223" y="946414"/>
              <a:ext cx="0" cy="202876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Straight Connector 147">
              <a:extLst>
                <a:ext uri="{FF2B5EF4-FFF2-40B4-BE49-F238E27FC236}">
                  <a16:creationId xmlns:a16="http://schemas.microsoft.com/office/drawing/2014/main" id="{9C85F931-F44F-C598-663B-9BC886F4EF7F}"/>
                </a:ext>
              </a:extLst>
            </p:cNvPr>
            <p:cNvCxnSpPr>
              <a:cxnSpLocks/>
            </p:cNvCxnSpPr>
            <p:nvPr/>
          </p:nvCxnSpPr>
          <p:spPr>
            <a:xfrm flipH="1" flipV="1">
              <a:off x="6222999" y="2975174"/>
              <a:ext cx="2762186" cy="3116"/>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9" name="TextBox 148">
              <a:extLst>
                <a:ext uri="{FF2B5EF4-FFF2-40B4-BE49-F238E27FC236}">
                  <a16:creationId xmlns:a16="http://schemas.microsoft.com/office/drawing/2014/main" id="{9B566CDD-666F-FCCE-661B-F8D07A9FA81A}"/>
                </a:ext>
              </a:extLst>
            </p:cNvPr>
            <p:cNvSpPr txBox="1"/>
            <p:nvPr/>
          </p:nvSpPr>
          <p:spPr>
            <a:xfrm>
              <a:off x="7086599" y="1108249"/>
              <a:ext cx="2993955" cy="886816"/>
            </a:xfrm>
            <a:prstGeom prst="rect">
              <a:avLst/>
            </a:prstGeom>
            <a:noFill/>
          </p:spPr>
          <p:txBody>
            <a:bodyPr wrap="none" rtlCol="0">
              <a:spAutoFit/>
            </a:bodyPr>
            <a:lstStyle/>
            <a:p>
              <a:r>
                <a:rPr lang="en-US" sz="1400" b="1" dirty="0">
                  <a:solidFill>
                    <a:srgbClr val="C00000"/>
                  </a:solidFill>
                </a:rPr>
                <a:t>Zona </a:t>
              </a:r>
              <a:r>
                <a:rPr lang="en-US" sz="1400" b="1" dirty="0" err="1">
                  <a:solidFill>
                    <a:srgbClr val="C00000"/>
                  </a:solidFill>
                </a:rPr>
                <a:t>Ganadora</a:t>
              </a:r>
              <a:endParaRPr lang="en-US" sz="1400" b="1" dirty="0">
                <a:solidFill>
                  <a:srgbClr val="C00000"/>
                </a:solidFill>
              </a:endParaRPr>
            </a:p>
          </p:txBody>
        </p:sp>
      </p:grpSp>
      <p:pic>
        <p:nvPicPr>
          <p:cNvPr id="3" name="Picture 2" descr="Diagram&#10;&#10;Description automatically generated with low confidence">
            <a:extLst>
              <a:ext uri="{FF2B5EF4-FFF2-40B4-BE49-F238E27FC236}">
                <a16:creationId xmlns:a16="http://schemas.microsoft.com/office/drawing/2014/main" id="{A37B827F-003F-3843-86EC-C7E335C039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0938" y="1460896"/>
            <a:ext cx="3489540" cy="1962866"/>
          </a:xfrm>
          <a:prstGeom prst="rect">
            <a:avLst/>
          </a:prstGeom>
        </p:spPr>
      </p:pic>
      <p:sp>
        <p:nvSpPr>
          <p:cNvPr id="2" name="Slide Number Placeholder 1">
            <a:extLst>
              <a:ext uri="{FF2B5EF4-FFF2-40B4-BE49-F238E27FC236}">
                <a16:creationId xmlns:a16="http://schemas.microsoft.com/office/drawing/2014/main" id="{B629E5AC-E685-81E8-696E-9D420F565DAE}"/>
              </a:ext>
            </a:extLst>
          </p:cNvPr>
          <p:cNvSpPr>
            <a:spLocks noGrp="1"/>
          </p:cNvSpPr>
          <p:nvPr>
            <p:ph type="sldNum" sz="quarter" idx="12"/>
          </p:nvPr>
        </p:nvSpPr>
        <p:spPr/>
        <p:txBody>
          <a:bodyPr/>
          <a:lstStyle/>
          <a:p>
            <a:fld id="{E8883E0F-B325-444D-B2D9-EF8E0D98F992}" type="slidenum">
              <a:rPr lang="en-US" smtClean="0"/>
              <a:t>17</a:t>
            </a:fld>
            <a:endParaRPr lang="en-US"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1099325" y="185126"/>
            <a:ext cx="9545671"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4338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314196" y="3305414"/>
            <a:ext cx="9734687" cy="1067343"/>
          </a:xfrm>
          <a:prstGeom prst="rect">
            <a:avLst/>
          </a:prstGeom>
        </p:spPr>
        <p:txBody>
          <a:bodyPr wrap="square">
            <a:spAutoFit/>
          </a:bodyPr>
          <a:lstStyle/>
          <a:p>
            <a:pPr algn="thaiDist">
              <a:lnSpc>
                <a:spcPct val="120000"/>
              </a:lnSpc>
            </a:pPr>
            <a:r>
              <a:rPr lang="es-ES" dirty="0">
                <a:solidFill>
                  <a:srgbClr val="262626"/>
                </a:solidFill>
              </a:rPr>
              <a:t>Proyecte las diapositivas de la lección a la clase y genere  una discusión sobre lo que ya saben acerca de los mapas mentales, y presente la "selección hacia abajo“, como una herramienta para la toma de decisiones.</a:t>
            </a:r>
            <a:endParaRPr lang="en-US" dirty="0">
              <a:solidFill>
                <a:srgbClr val="262626"/>
              </a:solidFill>
            </a:endParaRP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20" name="TextBox 19">
            <a:extLst>
              <a:ext uri="{FF2B5EF4-FFF2-40B4-BE49-F238E27FC236}">
                <a16:creationId xmlns:a16="http://schemas.microsoft.com/office/drawing/2014/main" id="{870443D5-F53C-B910-E5A0-AB1541127325}"/>
              </a:ext>
            </a:extLst>
          </p:cNvPr>
          <p:cNvSpPr txBox="1"/>
          <p:nvPr/>
        </p:nvSpPr>
        <p:spPr>
          <a:xfrm>
            <a:off x="1314194" y="5411014"/>
            <a:ext cx="9563605" cy="734945"/>
          </a:xfrm>
          <a:prstGeom prst="rect">
            <a:avLst/>
          </a:prstGeom>
          <a:noFill/>
        </p:spPr>
        <p:txBody>
          <a:bodyPr wrap="square" rtlCol="0">
            <a:spAutoFit/>
          </a:bodyPr>
          <a:lstStyle/>
          <a:p>
            <a:pPr algn="thaiDist">
              <a:lnSpc>
                <a:spcPct val="120000"/>
              </a:lnSpc>
            </a:pPr>
            <a:r>
              <a:rPr lang="es-ES" dirty="0">
                <a:solidFill>
                  <a:srgbClr val="262626"/>
                </a:solidFill>
              </a:rPr>
              <a:t>Siga las instrucciones de la lección para crear un mapa mental e identificar una idea ganadora. Las notas en la parte inferior de cada diapositiva tendrán instrucciones acerca de cómo hacer cada paso.</a:t>
            </a:r>
            <a:endParaRPr lang="en-US" dirty="0">
              <a:solidFill>
                <a:srgbClr val="262626"/>
              </a:solidFill>
            </a:endParaRP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09752" y="5453727"/>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8" name="Rectangle 27">
            <a:extLst>
              <a:ext uri="{FF2B5EF4-FFF2-40B4-BE49-F238E27FC236}">
                <a16:creationId xmlns:a16="http://schemas.microsoft.com/office/drawing/2014/main" id="{88A9F55D-5772-01F5-81C9-171EE73ECEA0}"/>
              </a:ext>
            </a:extLst>
          </p:cNvPr>
          <p:cNvSpPr/>
          <p:nvPr/>
        </p:nvSpPr>
        <p:spPr>
          <a:xfrm>
            <a:off x="506504" y="1494869"/>
            <a:ext cx="10961596" cy="1399742"/>
          </a:xfrm>
          <a:prstGeom prst="rect">
            <a:avLst/>
          </a:prstGeom>
        </p:spPr>
        <p:txBody>
          <a:bodyPr wrap="square">
            <a:spAutoFit/>
          </a:bodyPr>
          <a:lstStyle/>
          <a:p>
            <a:pPr algn="thaiDist">
              <a:lnSpc>
                <a:spcPct val="120000"/>
              </a:lnSpc>
            </a:pPr>
            <a:r>
              <a:rPr lang="es-ES" b="1" dirty="0">
                <a:solidFill>
                  <a:srgbClr val="262626"/>
                </a:solidFill>
              </a:rPr>
              <a:t>El taller tiene como objetivo explorar cómo los equipos pueden usar herramientas de mapeo para identificar oportunidades clave o vías de solución a problemas, y visualizar la complejidad y la interconexión de los mismos. Los estudiantes aprenderán a utilizar herramientas de toma de decisiones como la “Selección Descendente" para comparar el valor de una idea con otra, y para identificar y seleccionar la mejor vía de solución para un problema.</a:t>
            </a:r>
            <a:endParaRPr lang="en-US" b="1" dirty="0">
              <a:solidFill>
                <a:srgbClr val="262626"/>
              </a:solidFill>
            </a:endParaRPr>
          </a:p>
        </p:txBody>
      </p:sp>
      <p:sp>
        <p:nvSpPr>
          <p:cNvPr id="29" name="Rectangle 28">
            <a:extLst>
              <a:ext uri="{FF2B5EF4-FFF2-40B4-BE49-F238E27FC236}">
                <a16:creationId xmlns:a16="http://schemas.microsoft.com/office/drawing/2014/main" id="{0433BD69-A443-8BCF-0FF8-5B67DA0E9CDB}"/>
              </a:ext>
            </a:extLst>
          </p:cNvPr>
          <p:cNvSpPr/>
          <p:nvPr/>
        </p:nvSpPr>
        <p:spPr>
          <a:xfrm>
            <a:off x="1314196" y="4366680"/>
            <a:ext cx="9734687" cy="1067343"/>
          </a:xfrm>
          <a:prstGeom prst="rect">
            <a:avLst/>
          </a:prstGeom>
        </p:spPr>
        <p:txBody>
          <a:bodyPr wrap="square">
            <a:spAutoFit/>
          </a:bodyPr>
          <a:lstStyle/>
          <a:p>
            <a:pPr algn="thaiDist">
              <a:lnSpc>
                <a:spcPct val="120000"/>
              </a:lnSpc>
            </a:pPr>
            <a:r>
              <a:rPr lang="es-ES" dirty="0"/>
              <a:t>La actividad del taller se realiza mejor en un pizarrón blanco grande o en una cartulina con notas adhesivas, que se pueden mostrar fácilmente para que los grupos trabajen juntos en una discusión abierta.</a:t>
            </a:r>
            <a:endParaRPr lang="en-US" dirty="0">
              <a:solidFill>
                <a:srgbClr val="262626"/>
              </a:solidFill>
            </a:endParaRPr>
          </a:p>
        </p:txBody>
      </p:sp>
      <p:sp>
        <p:nvSpPr>
          <p:cNvPr id="2" name="Slide Number Placeholder 1">
            <a:extLst>
              <a:ext uri="{FF2B5EF4-FFF2-40B4-BE49-F238E27FC236}">
                <a16:creationId xmlns:a16="http://schemas.microsoft.com/office/drawing/2014/main" id="{9A9F96D8-88DD-4FAF-910B-2497A170DD2E}"/>
              </a:ext>
            </a:extLst>
          </p:cNvPr>
          <p:cNvSpPr>
            <a:spLocks noGrp="1"/>
          </p:cNvSpPr>
          <p:nvPr>
            <p:ph type="sldNum" sz="quarter" idx="12"/>
          </p:nvPr>
        </p:nvSpPr>
        <p:spPr/>
        <p:txBody>
          <a:bodyPr/>
          <a:lstStyle/>
          <a:p>
            <a:fld id="{E8883E0F-B325-444D-B2D9-EF8E0D98F992}" type="slidenum">
              <a:rPr lang="en-US" smtClean="0"/>
              <a:t>2</a:t>
            </a:fld>
            <a:endParaRPr lang="en-US" dirty="0"/>
          </a:p>
        </p:txBody>
      </p:sp>
      <p:sp>
        <p:nvSpPr>
          <p:cNvPr id="26" name="Google Shape;107;p2">
            <a:extLst>
              <a:ext uri="{FF2B5EF4-FFF2-40B4-BE49-F238E27FC236}">
                <a16:creationId xmlns:a16="http://schemas.microsoft.com/office/drawing/2014/main" id="{D3A06E85-3C33-26F6-FF00-96C03AC3B861}"/>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86996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chemeClr val="lt1"/>
                </a:solidFill>
                <a:latin typeface="Calibri"/>
                <a:ea typeface="Calibri"/>
                <a:cs typeface="Calibri"/>
                <a:sym typeface="Calibri"/>
              </a:rPr>
              <a:t>Resultados</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Aprendizaje</a:t>
            </a:r>
            <a:r>
              <a:rPr lang="en-US" b="1" dirty="0">
                <a:solidFill>
                  <a:schemeClr val="lt1"/>
                </a:solidFill>
                <a:latin typeface="Calibri"/>
                <a:ea typeface="Calibri"/>
                <a:cs typeface="Calibri"/>
                <a:sym typeface="Calibri"/>
              </a:rPr>
              <a:t> y </a:t>
            </a:r>
            <a:r>
              <a:rPr lang="en-US" b="1" dirty="0" err="1">
                <a:solidFill>
                  <a:schemeClr val="lt1"/>
                </a:solidFill>
                <a:latin typeface="Calibri"/>
                <a:ea typeface="Calibri"/>
                <a:cs typeface="Calibri"/>
                <a:sym typeface="Calibri"/>
              </a:rPr>
              <a:t>Alienación</a:t>
            </a:r>
            <a:r>
              <a:rPr lang="en-US" b="1" dirty="0">
                <a:solidFill>
                  <a:schemeClr val="lt1"/>
                </a:solidFill>
                <a:latin typeface="Calibri"/>
                <a:ea typeface="Calibri"/>
                <a:cs typeface="Calibri"/>
                <a:sym typeface="Calibri"/>
              </a:rPr>
              <a:t> a la </a:t>
            </a:r>
            <a:r>
              <a:rPr lang="en-US"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810448" y="848408"/>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6" name="Group 25">
            <a:extLst>
              <a:ext uri="{FF2B5EF4-FFF2-40B4-BE49-F238E27FC236}">
                <a16:creationId xmlns:a16="http://schemas.microsoft.com/office/drawing/2014/main" id="{6704A320-681C-326F-922D-6727F1493922}"/>
              </a:ext>
            </a:extLst>
          </p:cNvPr>
          <p:cNvGrpSpPr/>
          <p:nvPr/>
        </p:nvGrpSpPr>
        <p:grpSpPr>
          <a:xfrm>
            <a:off x="323617" y="5344007"/>
            <a:ext cx="5061680" cy="1276177"/>
            <a:chOff x="323617" y="5344007"/>
            <a:chExt cx="5061680" cy="1276177"/>
          </a:xfrm>
        </p:grpSpPr>
        <p:pic>
          <p:nvPicPr>
            <p:cNvPr id="27" name="Picture 26" descr="A picture containing text, clipart&#10;&#10;Description automatically generated">
              <a:extLst>
                <a:ext uri="{FF2B5EF4-FFF2-40B4-BE49-F238E27FC236}">
                  <a16:creationId xmlns:a16="http://schemas.microsoft.com/office/drawing/2014/main" id="{7D824F15-9557-7C73-C26C-A556E29AB4A4}"/>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394C0784-50CF-AB0B-4009-40CF1A0B3BEA}"/>
                </a:ext>
              </a:extLst>
            </p:cNvPr>
            <p:cNvPicPr>
              <a:picLocks noChangeAspect="1"/>
            </p:cNvPicPr>
            <p:nvPr/>
          </p:nvPicPr>
          <p:blipFill>
            <a:blip r:embed="rId5"/>
            <a:stretch>
              <a:fillRect/>
            </a:stretch>
          </p:blipFill>
          <p:spPr>
            <a:xfrm>
              <a:off x="1593617" y="5348035"/>
              <a:ext cx="1270000" cy="1270000"/>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37D154BD-E5DF-3A13-70E7-8FD375FAB4E4}"/>
                </a:ext>
              </a:extLst>
            </p:cNvPr>
            <p:cNvPicPr>
              <a:picLocks noChangeAspect="1"/>
            </p:cNvPicPr>
            <p:nvPr/>
          </p:nvPicPr>
          <p:blipFill>
            <a:blip r:embed="rId6"/>
            <a:stretch>
              <a:fillRect/>
            </a:stretch>
          </p:blipFill>
          <p:spPr>
            <a:xfrm>
              <a:off x="4113148" y="5344007"/>
              <a:ext cx="1272149" cy="1272149"/>
            </a:xfrm>
            <a:prstGeom prst="rect">
              <a:avLst/>
            </a:prstGeom>
          </p:spPr>
        </p:pic>
        <p:pic>
          <p:nvPicPr>
            <p:cNvPr id="30" name="Picture 29" descr="Table&#10;&#10;Description automatically generated with low confidence">
              <a:extLst>
                <a:ext uri="{FF2B5EF4-FFF2-40B4-BE49-F238E27FC236}">
                  <a16:creationId xmlns:a16="http://schemas.microsoft.com/office/drawing/2014/main" id="{53F5543F-AA69-1BB4-BF91-70DE7259B376}"/>
                </a:ext>
              </a:extLst>
            </p:cNvPr>
            <p:cNvPicPr>
              <a:picLocks noChangeAspect="1"/>
            </p:cNvPicPr>
            <p:nvPr/>
          </p:nvPicPr>
          <p:blipFill>
            <a:blip r:embed="rId7"/>
            <a:stretch>
              <a:fillRect/>
            </a:stretch>
          </p:blipFill>
          <p:spPr>
            <a:xfrm>
              <a:off x="2858646" y="5348035"/>
              <a:ext cx="1262445" cy="127214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El Taller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45 – 60 </a:t>
            </a:r>
            <a:r>
              <a:rPr lang="en-US" sz="1400" b="1" dirty="0" err="1">
                <a:solidFill>
                  <a:schemeClr val="bg1"/>
                </a:solidFill>
              </a:rPr>
              <a:t>minutos</a:t>
            </a:r>
            <a:endParaRPr lang="en-US" sz="1400" b="1" dirty="0">
              <a:solidFill>
                <a:schemeClr val="bg1"/>
              </a:solidFill>
            </a:endParaRP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4" name="TextBox 33">
            <a:extLst>
              <a:ext uri="{FF2B5EF4-FFF2-40B4-BE49-F238E27FC236}">
                <a16:creationId xmlns:a16="http://schemas.microsoft.com/office/drawing/2014/main" id="{42A0DD20-B12D-4139-2CDF-94C20F16ABD0}"/>
              </a:ext>
            </a:extLst>
          </p:cNvPr>
          <p:cNvSpPr txBox="1"/>
          <p:nvPr/>
        </p:nvSpPr>
        <p:spPr>
          <a:xfrm>
            <a:off x="1282300" y="1689355"/>
            <a:ext cx="9627400" cy="369332"/>
          </a:xfrm>
          <a:prstGeom prst="rect">
            <a:avLst/>
          </a:prstGeom>
          <a:noFill/>
        </p:spPr>
        <p:txBody>
          <a:bodyPr wrap="square" rtlCol="0">
            <a:spAutoFit/>
          </a:bodyPr>
          <a:lstStyle/>
          <a:p>
            <a:r>
              <a:rPr lang="es-ES" b="1" dirty="0">
                <a:solidFill>
                  <a:srgbClr val="262626"/>
                </a:solidFill>
              </a:rPr>
              <a:t>Divídase en grupos de 3 a 5 y </a:t>
            </a:r>
            <a:r>
              <a:rPr lang="es-ES" dirty="0">
                <a:solidFill>
                  <a:srgbClr val="262626"/>
                </a:solidFill>
              </a:rPr>
              <a:t>prepare una cartulina o pizarrón con notas adhesivas para el ejercicio</a:t>
            </a:r>
            <a:r>
              <a:rPr lang="es-ES" b="1" dirty="0">
                <a:solidFill>
                  <a:srgbClr val="262626"/>
                </a:solidFill>
              </a:rPr>
              <a:t>.</a:t>
            </a:r>
            <a:endParaRPr lang="en-US" dirty="0">
              <a:solidFill>
                <a:srgbClr val="262626"/>
              </a:solidFill>
            </a:endParaRPr>
          </a:p>
        </p:txBody>
      </p:sp>
      <p:sp>
        <p:nvSpPr>
          <p:cNvPr id="35" name="TextBox 34">
            <a:extLst>
              <a:ext uri="{FF2B5EF4-FFF2-40B4-BE49-F238E27FC236}">
                <a16:creationId xmlns:a16="http://schemas.microsoft.com/office/drawing/2014/main" id="{885C2114-CC6D-81E3-FE3E-A6DF5A0FA93F}"/>
              </a:ext>
            </a:extLst>
          </p:cNvPr>
          <p:cNvSpPr txBox="1"/>
          <p:nvPr/>
        </p:nvSpPr>
        <p:spPr>
          <a:xfrm>
            <a:off x="1282299" y="2505670"/>
            <a:ext cx="9838782" cy="923330"/>
          </a:xfrm>
          <a:prstGeom prst="rect">
            <a:avLst/>
          </a:prstGeom>
          <a:noFill/>
        </p:spPr>
        <p:txBody>
          <a:bodyPr wrap="square" rtlCol="0">
            <a:spAutoFit/>
          </a:bodyPr>
          <a:lstStyle/>
          <a:p>
            <a:pPr algn="just">
              <a:buClr>
                <a:srgbClr val="29C7F7"/>
              </a:buClr>
              <a:buSzPct val="200000"/>
              <a:tabLst>
                <a:tab pos="531813" algn="l"/>
              </a:tabLst>
            </a:pPr>
            <a:r>
              <a:rPr lang="es-ES" b="1" dirty="0">
                <a:solidFill>
                  <a:srgbClr val="262626"/>
                </a:solidFill>
              </a:rPr>
              <a:t>Lea el documento “Desafío de los Desechos” </a:t>
            </a:r>
            <a:r>
              <a:rPr lang="es-ES" dirty="0">
                <a:solidFill>
                  <a:srgbClr val="262626"/>
                </a:solidFill>
              </a:rPr>
              <a:t>y seleccione un aspecto problemático para el ejercicio de mapeo mental o continúe con el tema del Taller 1 (reciclaje, recolectores de desechos, recolección y clasificación, etc.).</a:t>
            </a:r>
            <a:endParaRPr lang="en-US" dirty="0">
              <a:solidFill>
                <a:srgbClr val="262626"/>
              </a:solidFill>
            </a:endParaRPr>
          </a:p>
        </p:txBody>
      </p:sp>
      <p:sp>
        <p:nvSpPr>
          <p:cNvPr id="36" name="TextBox 35">
            <a:extLst>
              <a:ext uri="{FF2B5EF4-FFF2-40B4-BE49-F238E27FC236}">
                <a16:creationId xmlns:a16="http://schemas.microsoft.com/office/drawing/2014/main" id="{A197F5C1-FFE6-7D71-C3AC-D1632C82E8B1}"/>
              </a:ext>
            </a:extLst>
          </p:cNvPr>
          <p:cNvSpPr txBox="1"/>
          <p:nvPr/>
        </p:nvSpPr>
        <p:spPr>
          <a:xfrm>
            <a:off x="1282299" y="3492050"/>
            <a:ext cx="9838782" cy="646331"/>
          </a:xfrm>
          <a:prstGeom prst="rect">
            <a:avLst/>
          </a:prstGeom>
          <a:noFill/>
        </p:spPr>
        <p:txBody>
          <a:bodyPr wrap="square" rtlCol="0">
            <a:spAutoFit/>
          </a:bodyPr>
          <a:lstStyle/>
          <a:p>
            <a:r>
              <a:rPr lang="es-ES" b="1" dirty="0">
                <a:solidFill>
                  <a:srgbClr val="262626"/>
                </a:solidFill>
              </a:rPr>
              <a:t>Los grupos crearán un “Mapa Mental” </a:t>
            </a:r>
            <a:r>
              <a:rPr lang="es-ES" dirty="0">
                <a:solidFill>
                  <a:srgbClr val="262626"/>
                </a:solidFill>
              </a:rPr>
              <a:t>para examinar los aspectos interrelacionados del problema que buscan resolver y todas las posibles ideas para la solución</a:t>
            </a:r>
            <a:r>
              <a:rPr lang="es-ES" b="1" dirty="0">
                <a:solidFill>
                  <a:srgbClr val="262626"/>
                </a:solidFill>
              </a:rPr>
              <a:t>.</a:t>
            </a:r>
            <a:endParaRPr lang="en-US" dirty="0">
              <a:solidFill>
                <a:srgbClr val="262626"/>
              </a:solidFill>
            </a:endParaRPr>
          </a:p>
        </p:txBody>
      </p:sp>
      <p:sp>
        <p:nvSpPr>
          <p:cNvPr id="41" name="TextBox 40">
            <a:extLst>
              <a:ext uri="{FF2B5EF4-FFF2-40B4-BE49-F238E27FC236}">
                <a16:creationId xmlns:a16="http://schemas.microsoft.com/office/drawing/2014/main" id="{8ACE8FC7-2B02-9F61-D5DA-DF4CF39FE536}"/>
              </a:ext>
            </a:extLst>
          </p:cNvPr>
          <p:cNvSpPr txBox="1"/>
          <p:nvPr/>
        </p:nvSpPr>
        <p:spPr>
          <a:xfrm>
            <a:off x="1282301" y="4425444"/>
            <a:ext cx="9627399" cy="1200329"/>
          </a:xfrm>
          <a:prstGeom prst="rect">
            <a:avLst/>
          </a:prstGeom>
          <a:noFill/>
        </p:spPr>
        <p:txBody>
          <a:bodyPr wrap="square" rtlCol="0">
            <a:spAutoFit/>
          </a:bodyPr>
          <a:lstStyle/>
          <a:p>
            <a:r>
              <a:rPr lang="es-ES" b="1" dirty="0">
                <a:solidFill>
                  <a:srgbClr val="262626"/>
                </a:solidFill>
              </a:rPr>
              <a:t>Cuando terminen con el mapa mental, los grupos escribirán sus ideas para la solución en notas adhesivas (post </a:t>
            </a:r>
            <a:r>
              <a:rPr lang="es-ES" b="1" dirty="0" err="1">
                <a:solidFill>
                  <a:srgbClr val="262626"/>
                </a:solidFill>
              </a:rPr>
              <a:t>its</a:t>
            </a:r>
            <a:r>
              <a:rPr lang="es-ES" dirty="0">
                <a:solidFill>
                  <a:srgbClr val="262626"/>
                </a:solidFill>
              </a:rPr>
              <a:t>) y trabajarán en un ejercicio de selección para comparar el valor de las ideas con respecto a otras; asimismo, identificarán y seleccionarán la mejor solución para el problema. Pida a los grupos que presenten sus hallazgos al resto del taller.</a:t>
            </a:r>
            <a:endParaRPr lang="en-US" dirty="0">
              <a:solidFill>
                <a:srgbClr val="262626"/>
              </a:solidFill>
            </a:endParaRPr>
          </a:p>
        </p:txBody>
      </p:sp>
      <p:sp>
        <p:nvSpPr>
          <p:cNvPr id="4" name="Slide Number Placeholder 3">
            <a:extLst>
              <a:ext uri="{FF2B5EF4-FFF2-40B4-BE49-F238E27FC236}">
                <a16:creationId xmlns:a16="http://schemas.microsoft.com/office/drawing/2014/main" id="{106A8687-328E-82E0-E047-0E402FD165AC}"/>
              </a:ext>
            </a:extLst>
          </p:cNvPr>
          <p:cNvSpPr>
            <a:spLocks noGrp="1"/>
          </p:cNvSpPr>
          <p:nvPr>
            <p:ph type="sldNum" sz="quarter" idx="12"/>
          </p:nvPr>
        </p:nvSpPr>
        <p:spPr/>
        <p:txBody>
          <a:bodyPr/>
          <a:lstStyle/>
          <a:p>
            <a:fld id="{E8883E0F-B325-444D-B2D9-EF8E0D98F992}"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E5D994-2510-1043-9814-B2BA992514A8}"/>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Whiteboard&#10;&#10;Description automatically generated">
            <a:extLst>
              <a:ext uri="{FF2B5EF4-FFF2-40B4-BE49-F238E27FC236}">
                <a16:creationId xmlns:a16="http://schemas.microsoft.com/office/drawing/2014/main" id="{5440C833-D4A6-3844-BD33-F0858C8C5E74}"/>
              </a:ext>
            </a:extLst>
          </p:cNvPr>
          <p:cNvPicPr>
            <a:picLocks noChangeAspect="1"/>
          </p:cNvPicPr>
          <p:nvPr/>
        </p:nvPicPr>
        <p:blipFill rotWithShape="1">
          <a:blip r:embed="rId4">
            <a:extLst>
              <a:ext uri="{28A0092B-C50C-407E-A947-70E740481C1C}">
                <a14:useLocalDpi xmlns:a14="http://schemas.microsoft.com/office/drawing/2010/main" val="0"/>
              </a:ext>
            </a:extLst>
          </a:blip>
          <a:srcRect b="-18"/>
          <a:stretch/>
        </p:blipFill>
        <p:spPr>
          <a:xfrm>
            <a:off x="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 name="Slide Number Placeholder 1">
            <a:extLst>
              <a:ext uri="{FF2B5EF4-FFF2-40B4-BE49-F238E27FC236}">
                <a16:creationId xmlns:a16="http://schemas.microsoft.com/office/drawing/2014/main" id="{B8D4034F-26AF-37BC-EE33-9BBCD397EE13}"/>
              </a:ext>
            </a:extLst>
          </p:cNvPr>
          <p:cNvSpPr>
            <a:spLocks noGrp="1"/>
          </p:cNvSpPr>
          <p:nvPr>
            <p:ph type="sldNum" sz="quarter" idx="12"/>
          </p:nvPr>
        </p:nvSpPr>
        <p:spPr/>
        <p:txBody>
          <a:bodyPr/>
          <a:lstStyle/>
          <a:p>
            <a:fld id="{E8883E0F-B325-444D-B2D9-EF8E0D98F992}" type="slidenum">
              <a:rPr lang="en-US" smtClean="0"/>
              <a:t>6</a:t>
            </a:fld>
            <a:endParaRPr lang="en-US" dirty="0"/>
          </a:p>
        </p:txBody>
      </p:sp>
    </p:spTree>
    <p:extLst>
      <p:ext uri="{BB962C8B-B14F-4D97-AF65-F5344CB8AC3E}">
        <p14:creationId xmlns:p14="http://schemas.microsoft.com/office/powerpoint/2010/main" val="19491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0" y="-9937"/>
            <a:ext cx="12242370" cy="6867937"/>
          </a:xfrm>
          <a:prstGeom prst="rect">
            <a:avLst/>
          </a:prstGeom>
          <a:ln>
            <a:noFill/>
          </a:ln>
        </p:spPr>
      </p:pic>
      <p:pic>
        <p:nvPicPr>
          <p:cNvPr id="5" name="Picture 4" descr="A picture containing diagram&#10;&#10;Description automatically generated">
            <a:extLst>
              <a:ext uri="{FF2B5EF4-FFF2-40B4-BE49-F238E27FC236}">
                <a16:creationId xmlns:a16="http://schemas.microsoft.com/office/drawing/2014/main" id="{F81BC335-7CB2-134F-8055-1429ED3DF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14" y="895427"/>
            <a:ext cx="10692032" cy="6014268"/>
          </a:xfrm>
          <a:prstGeom prst="rect">
            <a:avLst/>
          </a:prstGeom>
        </p:spPr>
      </p:pic>
      <p:grpSp>
        <p:nvGrpSpPr>
          <p:cNvPr id="2" name="Group 1">
            <a:extLst>
              <a:ext uri="{FF2B5EF4-FFF2-40B4-BE49-F238E27FC236}">
                <a16:creationId xmlns:a16="http://schemas.microsoft.com/office/drawing/2014/main" id="{F247F471-ECAE-A643-CB51-410ACEFCA415}"/>
              </a:ext>
            </a:extLst>
          </p:cNvPr>
          <p:cNvGrpSpPr/>
          <p:nvPr/>
        </p:nvGrpSpPr>
        <p:grpSpPr>
          <a:xfrm>
            <a:off x="2606040" y="185126"/>
            <a:ext cx="6979920" cy="873058"/>
            <a:chOff x="2606040" y="185126"/>
            <a:chExt cx="6979920" cy="813099"/>
          </a:xfrm>
        </p:grpSpPr>
        <p:sp>
          <p:nvSpPr>
            <p:cNvPr id="9" name="Rounded Rectangle 8">
              <a:extLst>
                <a:ext uri="{FF2B5EF4-FFF2-40B4-BE49-F238E27FC236}">
                  <a16:creationId xmlns:a16="http://schemas.microsoft.com/office/drawing/2014/main"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D03DD1BC-CFEA-E84D-8BEC-FC3B5AB50B01}"/>
                </a:ext>
              </a:extLst>
            </p:cNvPr>
            <p:cNvSpPr txBox="1"/>
            <p:nvPr/>
          </p:nvSpPr>
          <p:spPr>
            <a:xfrm>
              <a:off x="2794682" y="308620"/>
              <a:ext cx="6602637" cy="544614"/>
            </a:xfrm>
            <a:prstGeom prst="rect">
              <a:avLst/>
            </a:prstGeom>
            <a:noFill/>
          </p:spPr>
          <p:txBody>
            <a:bodyPr wrap="square" rtlCol="0">
              <a:spAutoFit/>
            </a:bodyPr>
            <a:lstStyle/>
            <a:p>
              <a:pPr algn="ctr"/>
              <a:r>
                <a:rPr lang="en-US" sz="3200" b="1" dirty="0">
                  <a:solidFill>
                    <a:schemeClr val="bg1"/>
                  </a:solidFill>
                </a:rPr>
                <a:t>¿</a:t>
              </a:r>
              <a:r>
                <a:rPr lang="en-US" sz="3200" b="1" dirty="0" err="1">
                  <a:solidFill>
                    <a:schemeClr val="bg1"/>
                  </a:solidFill>
                </a:rPr>
                <a:t>Qué</a:t>
              </a:r>
              <a:r>
                <a:rPr lang="en-US" sz="3200" b="1" dirty="0">
                  <a:solidFill>
                    <a:schemeClr val="bg1"/>
                  </a:solidFill>
                </a:rPr>
                <a:t> es un </a:t>
              </a:r>
              <a:r>
                <a:rPr lang="en-US" sz="3200" b="1" dirty="0" err="1">
                  <a:solidFill>
                    <a:schemeClr val="bg1"/>
                  </a:solidFill>
                </a:rPr>
                <a:t>mapa</a:t>
              </a:r>
              <a:r>
                <a:rPr lang="en-US" sz="3200" b="1" dirty="0">
                  <a:solidFill>
                    <a:schemeClr val="bg1"/>
                  </a:solidFill>
                </a:rPr>
                <a:t> mental?</a:t>
              </a:r>
            </a:p>
          </p:txBody>
        </p:sp>
      </p:grpSp>
      <p:sp>
        <p:nvSpPr>
          <p:cNvPr id="12" name="TextBox 11">
            <a:extLst>
              <a:ext uri="{FF2B5EF4-FFF2-40B4-BE49-F238E27FC236}">
                <a16:creationId xmlns:a16="http://schemas.microsoft.com/office/drawing/2014/main" id="{17E56A1E-F33E-3548-832F-7F616EA45907}"/>
              </a:ext>
            </a:extLst>
          </p:cNvPr>
          <p:cNvSpPr txBox="1"/>
          <p:nvPr/>
        </p:nvSpPr>
        <p:spPr>
          <a:xfrm>
            <a:off x="8767977" y="1992377"/>
            <a:ext cx="1194216" cy="590931"/>
          </a:xfrm>
          <a:prstGeom prst="rect">
            <a:avLst/>
          </a:prstGeom>
          <a:noFill/>
        </p:spPr>
        <p:txBody>
          <a:bodyPr wrap="square" rtlCol="0">
            <a:spAutoFit/>
          </a:bodyPr>
          <a:lstStyle/>
          <a:p>
            <a:pPr algn="ctr">
              <a:lnSpc>
                <a:spcPct val="80000"/>
              </a:lnSpc>
            </a:pPr>
            <a:r>
              <a:rPr lang="en-US" sz="2000" b="1" dirty="0">
                <a:solidFill>
                  <a:schemeClr val="bg1"/>
                </a:solidFill>
              </a:rPr>
              <a:t>Primera Idea</a:t>
            </a:r>
          </a:p>
        </p:txBody>
      </p:sp>
      <p:sp>
        <p:nvSpPr>
          <p:cNvPr id="13" name="TextBox 12">
            <a:extLst>
              <a:ext uri="{FF2B5EF4-FFF2-40B4-BE49-F238E27FC236}">
                <a16:creationId xmlns:a16="http://schemas.microsoft.com/office/drawing/2014/main" id="{3AD5C027-AB2A-5B45-A18F-20BE5B428E0D}"/>
              </a:ext>
            </a:extLst>
          </p:cNvPr>
          <p:cNvSpPr txBox="1"/>
          <p:nvPr/>
        </p:nvSpPr>
        <p:spPr>
          <a:xfrm>
            <a:off x="8767977" y="4973136"/>
            <a:ext cx="1042833" cy="590931"/>
          </a:xfrm>
          <a:prstGeom prst="rect">
            <a:avLst/>
          </a:prstGeom>
          <a:noFill/>
        </p:spPr>
        <p:txBody>
          <a:bodyPr wrap="square" rtlCol="0">
            <a:spAutoFit/>
          </a:bodyPr>
          <a:lstStyle/>
          <a:p>
            <a:pPr algn="ctr">
              <a:lnSpc>
                <a:spcPct val="80000"/>
              </a:lnSpc>
            </a:pPr>
            <a:r>
              <a:rPr lang="en-US" sz="2000" b="1" dirty="0" err="1">
                <a:solidFill>
                  <a:schemeClr val="bg1"/>
                </a:solidFill>
              </a:rPr>
              <a:t>Cuarta</a:t>
            </a:r>
            <a:r>
              <a:rPr lang="en-US" sz="2000" b="1" dirty="0">
                <a:solidFill>
                  <a:schemeClr val="bg1"/>
                </a:solidFill>
              </a:rPr>
              <a:t> </a:t>
            </a:r>
          </a:p>
          <a:p>
            <a:pPr algn="ctr">
              <a:lnSpc>
                <a:spcPct val="80000"/>
              </a:lnSpc>
            </a:pPr>
            <a:r>
              <a:rPr lang="en-US" sz="2000" b="1" dirty="0">
                <a:solidFill>
                  <a:schemeClr val="bg1"/>
                </a:solidFill>
              </a:rPr>
              <a:t>Idea</a:t>
            </a:r>
          </a:p>
        </p:txBody>
      </p:sp>
      <p:sp>
        <p:nvSpPr>
          <p:cNvPr id="14" name="TextBox 13">
            <a:extLst>
              <a:ext uri="{FF2B5EF4-FFF2-40B4-BE49-F238E27FC236}">
                <a16:creationId xmlns:a16="http://schemas.microsoft.com/office/drawing/2014/main" id="{A3700DF3-00BA-3C4A-935C-75E723C44529}"/>
              </a:ext>
            </a:extLst>
          </p:cNvPr>
          <p:cNvSpPr txBox="1"/>
          <p:nvPr/>
        </p:nvSpPr>
        <p:spPr>
          <a:xfrm>
            <a:off x="2382342" y="2147368"/>
            <a:ext cx="1454336" cy="590931"/>
          </a:xfrm>
          <a:prstGeom prst="rect">
            <a:avLst/>
          </a:prstGeom>
          <a:noFill/>
        </p:spPr>
        <p:txBody>
          <a:bodyPr wrap="square" rtlCol="0">
            <a:spAutoFit/>
          </a:bodyPr>
          <a:lstStyle/>
          <a:p>
            <a:pPr algn="ctr">
              <a:lnSpc>
                <a:spcPct val="80000"/>
              </a:lnSpc>
            </a:pPr>
            <a:r>
              <a:rPr lang="en-US" sz="2000" b="1" dirty="0">
                <a:solidFill>
                  <a:schemeClr val="bg1"/>
                </a:solidFill>
              </a:rPr>
              <a:t>Segunda Idea</a:t>
            </a:r>
          </a:p>
        </p:txBody>
      </p:sp>
      <p:sp>
        <p:nvSpPr>
          <p:cNvPr id="15" name="TextBox 14">
            <a:extLst>
              <a:ext uri="{FF2B5EF4-FFF2-40B4-BE49-F238E27FC236}">
                <a16:creationId xmlns:a16="http://schemas.microsoft.com/office/drawing/2014/main" id="{05A7AAF4-5FB1-324A-B0FA-46A76F9795B1}"/>
              </a:ext>
            </a:extLst>
          </p:cNvPr>
          <p:cNvSpPr txBox="1"/>
          <p:nvPr/>
        </p:nvSpPr>
        <p:spPr>
          <a:xfrm>
            <a:off x="2382618" y="5062124"/>
            <a:ext cx="1194216" cy="590931"/>
          </a:xfrm>
          <a:prstGeom prst="rect">
            <a:avLst/>
          </a:prstGeom>
          <a:noFill/>
        </p:spPr>
        <p:txBody>
          <a:bodyPr wrap="square" rtlCol="0">
            <a:spAutoFit/>
          </a:bodyPr>
          <a:lstStyle/>
          <a:p>
            <a:pPr algn="ctr">
              <a:lnSpc>
                <a:spcPct val="80000"/>
              </a:lnSpc>
            </a:pPr>
            <a:r>
              <a:rPr lang="en-US" sz="2000" b="1" dirty="0" err="1">
                <a:solidFill>
                  <a:schemeClr val="bg1"/>
                </a:solidFill>
              </a:rPr>
              <a:t>Tercera</a:t>
            </a:r>
            <a:r>
              <a:rPr lang="en-US" sz="2000" b="1" dirty="0">
                <a:solidFill>
                  <a:schemeClr val="bg1"/>
                </a:solidFill>
              </a:rPr>
              <a:t> Idea</a:t>
            </a:r>
          </a:p>
        </p:txBody>
      </p:sp>
      <p:sp>
        <p:nvSpPr>
          <p:cNvPr id="16" name="TextBox 15">
            <a:extLst>
              <a:ext uri="{FF2B5EF4-FFF2-40B4-BE49-F238E27FC236}">
                <a16:creationId xmlns:a16="http://schemas.microsoft.com/office/drawing/2014/main" id="{35CABFF1-0262-4940-9E28-751853EBCA68}"/>
              </a:ext>
            </a:extLst>
          </p:cNvPr>
          <p:cNvSpPr txBox="1"/>
          <p:nvPr/>
        </p:nvSpPr>
        <p:spPr>
          <a:xfrm>
            <a:off x="5050537" y="3557851"/>
            <a:ext cx="2090926" cy="344710"/>
          </a:xfrm>
          <a:prstGeom prst="rect">
            <a:avLst/>
          </a:prstGeom>
          <a:noFill/>
        </p:spPr>
        <p:txBody>
          <a:bodyPr wrap="square" rtlCol="0">
            <a:spAutoFit/>
          </a:bodyPr>
          <a:lstStyle/>
          <a:p>
            <a:pPr algn="ctr">
              <a:lnSpc>
                <a:spcPct val="80000"/>
              </a:lnSpc>
            </a:pPr>
            <a:r>
              <a:rPr lang="en-US" sz="2000" b="1" dirty="0">
                <a:solidFill>
                  <a:schemeClr val="bg1"/>
                </a:solidFill>
              </a:rPr>
              <a:t>MAPA MENTAL</a:t>
            </a:r>
          </a:p>
        </p:txBody>
      </p:sp>
      <p:sp>
        <p:nvSpPr>
          <p:cNvPr id="3" name="Slide Number Placeholder 2">
            <a:extLst>
              <a:ext uri="{FF2B5EF4-FFF2-40B4-BE49-F238E27FC236}">
                <a16:creationId xmlns:a16="http://schemas.microsoft.com/office/drawing/2014/main" id="{E8B13557-B16C-F294-35E6-4E4C6ED6F12F}"/>
              </a:ext>
            </a:extLst>
          </p:cNvPr>
          <p:cNvSpPr>
            <a:spLocks noGrp="1"/>
          </p:cNvSpPr>
          <p:nvPr>
            <p:ph type="sldNum" sz="quarter" idx="12"/>
          </p:nvPr>
        </p:nvSpPr>
        <p:spPr/>
        <p:txBody>
          <a:bodyPr/>
          <a:lstStyle/>
          <a:p>
            <a:fld id="{E8883E0F-B325-444D-B2D9-EF8E0D98F992}" type="slidenum">
              <a:rPr lang="en-US" smtClean="0"/>
              <a:t>7</a:t>
            </a:fld>
            <a:endParaRPr lang="en-US" dirty="0"/>
          </a:p>
        </p:txBody>
      </p:sp>
    </p:spTree>
    <p:extLst>
      <p:ext uri="{BB962C8B-B14F-4D97-AF65-F5344CB8AC3E}">
        <p14:creationId xmlns:p14="http://schemas.microsoft.com/office/powerpoint/2010/main" val="350325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7172-A123-344D-A067-3183C15AE70D}"/>
              </a:ext>
            </a:extLst>
          </p:cNvPr>
          <p:cNvPicPr>
            <a:picLocks noChangeAspect="1"/>
          </p:cNvPicPr>
          <p:nvPr/>
        </p:nvPicPr>
        <p:blipFill>
          <a:blip r:embed="rId3"/>
          <a:stretch>
            <a:fillRect/>
          </a:stretch>
        </p:blipFill>
        <p:spPr>
          <a:xfrm>
            <a:off x="-55165"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id="{35892F7A-1112-C09B-740B-03F73C071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85" y="9937"/>
            <a:ext cx="12192000" cy="6858000"/>
          </a:xfrm>
          <a:prstGeom prst="rect">
            <a:avLst/>
          </a:prstGeom>
        </p:spPr>
      </p:pic>
      <p:sp>
        <p:nvSpPr>
          <p:cNvPr id="13" name="TextBox 12">
            <a:extLst>
              <a:ext uri="{FF2B5EF4-FFF2-40B4-BE49-F238E27FC236}">
                <a16:creationId xmlns:a16="http://schemas.microsoft.com/office/drawing/2014/main" id="{8C775FE0-ADAB-EAC0-879C-0289ADD3D3E4}"/>
              </a:ext>
            </a:extLst>
          </p:cNvPr>
          <p:cNvSpPr txBox="1"/>
          <p:nvPr/>
        </p:nvSpPr>
        <p:spPr>
          <a:xfrm>
            <a:off x="2160651" y="3876252"/>
            <a:ext cx="1593900" cy="1015663"/>
          </a:xfrm>
          <a:prstGeom prst="rect">
            <a:avLst/>
          </a:prstGeom>
          <a:noFill/>
        </p:spPr>
        <p:txBody>
          <a:bodyPr wrap="square" rtlCol="0">
            <a:spAutoFit/>
          </a:bodyPr>
          <a:lstStyle/>
          <a:p>
            <a:pPr algn="ctr"/>
            <a:r>
              <a:rPr lang="en-US" sz="2000" b="1" dirty="0" err="1">
                <a:solidFill>
                  <a:schemeClr val="bg1"/>
                </a:solidFill>
              </a:rPr>
              <a:t>Incrementar</a:t>
            </a:r>
            <a:r>
              <a:rPr lang="en-US" sz="2000" b="1" dirty="0">
                <a:solidFill>
                  <a:schemeClr val="bg1"/>
                </a:solidFill>
              </a:rPr>
              <a:t> la </a:t>
            </a:r>
            <a:r>
              <a:rPr lang="en-US" sz="2000" b="1" dirty="0" err="1">
                <a:solidFill>
                  <a:schemeClr val="bg1"/>
                </a:solidFill>
              </a:rPr>
              <a:t>tasa</a:t>
            </a:r>
            <a:r>
              <a:rPr lang="en-US" sz="2000" b="1" dirty="0">
                <a:solidFill>
                  <a:schemeClr val="bg1"/>
                </a:solidFill>
              </a:rPr>
              <a:t> de </a:t>
            </a:r>
            <a:r>
              <a:rPr lang="en-US" sz="2000" b="1" dirty="0" err="1">
                <a:solidFill>
                  <a:schemeClr val="bg1"/>
                </a:solidFill>
              </a:rPr>
              <a:t>reciclaje</a:t>
            </a:r>
            <a:r>
              <a:rPr lang="en-US" sz="2000" b="1" dirty="0">
                <a:solidFill>
                  <a:schemeClr val="bg1"/>
                </a:solidFill>
              </a:rPr>
              <a:t> </a:t>
            </a:r>
          </a:p>
        </p:txBody>
      </p:sp>
      <p:sp>
        <p:nvSpPr>
          <p:cNvPr id="14" name="TextBox 13">
            <a:extLst>
              <a:ext uri="{FF2B5EF4-FFF2-40B4-BE49-F238E27FC236}">
                <a16:creationId xmlns:a16="http://schemas.microsoft.com/office/drawing/2014/main" id="{268B80E2-75B5-FEA4-9ECE-CEB5554B638D}"/>
              </a:ext>
            </a:extLst>
          </p:cNvPr>
          <p:cNvSpPr txBox="1"/>
          <p:nvPr/>
        </p:nvSpPr>
        <p:spPr>
          <a:xfrm>
            <a:off x="6096000" y="3490945"/>
            <a:ext cx="2105462" cy="923330"/>
          </a:xfrm>
          <a:prstGeom prst="rect">
            <a:avLst/>
          </a:prstGeom>
          <a:noFill/>
        </p:spPr>
        <p:txBody>
          <a:bodyPr wrap="square" rtlCol="0">
            <a:spAutoFit/>
          </a:bodyPr>
          <a:lstStyle/>
          <a:p>
            <a:pPr algn="ctr"/>
            <a:r>
              <a:rPr lang="en-US" b="1" dirty="0" err="1"/>
              <a:t>Mejor</a:t>
            </a:r>
            <a:r>
              <a:rPr lang="en-US" b="1" dirty="0"/>
              <a:t> </a:t>
            </a:r>
            <a:r>
              <a:rPr lang="en-US" b="1" dirty="0" err="1"/>
              <a:t>recolección</a:t>
            </a:r>
            <a:r>
              <a:rPr lang="en-US" b="1" dirty="0"/>
              <a:t> y </a:t>
            </a:r>
            <a:r>
              <a:rPr lang="en-US" b="1" dirty="0" err="1"/>
              <a:t>acomodo</a:t>
            </a:r>
            <a:r>
              <a:rPr lang="en-US" b="1" dirty="0"/>
              <a:t> </a:t>
            </a:r>
            <a:r>
              <a:rPr lang="en-US" b="1" dirty="0" err="1"/>
              <a:t>desde</a:t>
            </a:r>
            <a:r>
              <a:rPr lang="en-US" b="1" dirty="0"/>
              <a:t> </a:t>
            </a:r>
            <a:r>
              <a:rPr lang="en-US" b="1" dirty="0" err="1"/>
              <a:t>el</a:t>
            </a:r>
            <a:r>
              <a:rPr lang="en-US" b="1" dirty="0"/>
              <a:t> </a:t>
            </a:r>
            <a:r>
              <a:rPr lang="en-US" b="1" dirty="0" err="1"/>
              <a:t>origen</a:t>
            </a:r>
            <a:endParaRPr lang="en-US" b="1" dirty="0"/>
          </a:p>
        </p:txBody>
      </p:sp>
      <p:sp>
        <p:nvSpPr>
          <p:cNvPr id="15" name="TextBox 14">
            <a:extLst>
              <a:ext uri="{FF2B5EF4-FFF2-40B4-BE49-F238E27FC236}">
                <a16:creationId xmlns:a16="http://schemas.microsoft.com/office/drawing/2014/main" id="{96B57574-D62E-F226-A85B-10DDB195E0E0}"/>
              </a:ext>
            </a:extLst>
          </p:cNvPr>
          <p:cNvSpPr txBox="1"/>
          <p:nvPr/>
        </p:nvSpPr>
        <p:spPr>
          <a:xfrm>
            <a:off x="4201511" y="1214049"/>
            <a:ext cx="1490594" cy="1169551"/>
          </a:xfrm>
          <a:prstGeom prst="rect">
            <a:avLst/>
          </a:prstGeom>
          <a:noFill/>
        </p:spPr>
        <p:txBody>
          <a:bodyPr wrap="square" rtlCol="0">
            <a:spAutoFit/>
          </a:bodyPr>
          <a:lstStyle/>
          <a:p>
            <a:pPr algn="ctr"/>
            <a:r>
              <a:rPr lang="es-ES" sz="1400" dirty="0"/>
              <a:t>Vías para que los hogares separen los desechos orgánicos fácilmente</a:t>
            </a:r>
            <a:endParaRPr lang="en-US" sz="1400" dirty="0"/>
          </a:p>
        </p:txBody>
      </p:sp>
      <p:sp>
        <p:nvSpPr>
          <p:cNvPr id="16" name="TextBox 15">
            <a:extLst>
              <a:ext uri="{FF2B5EF4-FFF2-40B4-BE49-F238E27FC236}">
                <a16:creationId xmlns:a16="http://schemas.microsoft.com/office/drawing/2014/main" id="{056210EB-F403-2C35-53DE-835BB6C9647F}"/>
              </a:ext>
            </a:extLst>
          </p:cNvPr>
          <p:cNvSpPr txBox="1"/>
          <p:nvPr/>
        </p:nvSpPr>
        <p:spPr>
          <a:xfrm>
            <a:off x="6973022" y="521551"/>
            <a:ext cx="1490594" cy="1384995"/>
          </a:xfrm>
          <a:prstGeom prst="rect">
            <a:avLst/>
          </a:prstGeom>
          <a:noFill/>
        </p:spPr>
        <p:txBody>
          <a:bodyPr wrap="square" rtlCol="0">
            <a:spAutoFit/>
          </a:bodyPr>
          <a:lstStyle/>
          <a:p>
            <a:pPr algn="ctr"/>
            <a:r>
              <a:rPr lang="es-ES" sz="1400" dirty="0"/>
              <a:t>Crear un nuevo contenedor de basura que facilite la separación en casa</a:t>
            </a:r>
            <a:endParaRPr lang="en-US" sz="1400" dirty="0"/>
          </a:p>
        </p:txBody>
      </p:sp>
      <p:sp>
        <p:nvSpPr>
          <p:cNvPr id="17" name="TextBox 16">
            <a:extLst>
              <a:ext uri="{FF2B5EF4-FFF2-40B4-BE49-F238E27FC236}">
                <a16:creationId xmlns:a16="http://schemas.microsoft.com/office/drawing/2014/main" id="{7C586D28-4225-6312-5ECC-AEBB8EC64CD0}"/>
              </a:ext>
            </a:extLst>
          </p:cNvPr>
          <p:cNvSpPr txBox="1"/>
          <p:nvPr/>
        </p:nvSpPr>
        <p:spPr>
          <a:xfrm>
            <a:off x="9483097" y="1435600"/>
            <a:ext cx="1286926" cy="954107"/>
          </a:xfrm>
          <a:prstGeom prst="rect">
            <a:avLst/>
          </a:prstGeom>
          <a:noFill/>
        </p:spPr>
        <p:txBody>
          <a:bodyPr wrap="square" rtlCol="0">
            <a:spAutoFit/>
          </a:bodyPr>
          <a:lstStyle/>
          <a:p>
            <a:pPr algn="ctr"/>
            <a:r>
              <a:rPr lang="es-ES" sz="1400" dirty="0"/>
              <a:t>Crear un negocio de recolección y clasificación</a:t>
            </a:r>
            <a:endParaRPr lang="en-US" sz="1400" dirty="0"/>
          </a:p>
        </p:txBody>
      </p:sp>
      <p:sp>
        <p:nvSpPr>
          <p:cNvPr id="18" name="TextBox 17">
            <a:extLst>
              <a:ext uri="{FF2B5EF4-FFF2-40B4-BE49-F238E27FC236}">
                <a16:creationId xmlns:a16="http://schemas.microsoft.com/office/drawing/2014/main" id="{8DB79D2E-8719-9163-6968-05039A186D4A}"/>
              </a:ext>
            </a:extLst>
          </p:cNvPr>
          <p:cNvSpPr txBox="1"/>
          <p:nvPr/>
        </p:nvSpPr>
        <p:spPr>
          <a:xfrm>
            <a:off x="9582104" y="4971355"/>
            <a:ext cx="1721369" cy="1384995"/>
          </a:xfrm>
          <a:prstGeom prst="rect">
            <a:avLst/>
          </a:prstGeom>
          <a:noFill/>
        </p:spPr>
        <p:txBody>
          <a:bodyPr wrap="square" rtlCol="0">
            <a:spAutoFit/>
          </a:bodyPr>
          <a:lstStyle/>
          <a:p>
            <a:pPr algn="ctr"/>
            <a:r>
              <a:rPr lang="es-ES" sz="1400" dirty="0"/>
              <a:t>Crear una aplicación de "desechos" al estilo Uber para que las personas puedan solicitar la recolección </a:t>
            </a:r>
            <a:endParaRPr lang="en-US" sz="1400" dirty="0"/>
          </a:p>
        </p:txBody>
      </p:sp>
      <p:sp>
        <p:nvSpPr>
          <p:cNvPr id="2" name="Slide Number Placeholder 1">
            <a:extLst>
              <a:ext uri="{FF2B5EF4-FFF2-40B4-BE49-F238E27FC236}">
                <a16:creationId xmlns:a16="http://schemas.microsoft.com/office/drawing/2014/main" id="{A6C9A692-F8CC-D151-DEF3-953996CF1B32}"/>
              </a:ext>
            </a:extLst>
          </p:cNvPr>
          <p:cNvSpPr>
            <a:spLocks noGrp="1"/>
          </p:cNvSpPr>
          <p:nvPr>
            <p:ph type="sldNum" sz="quarter" idx="12"/>
          </p:nvPr>
        </p:nvSpPr>
        <p:spPr/>
        <p:txBody>
          <a:bodyPr/>
          <a:lstStyle/>
          <a:p>
            <a:fld id="{E8883E0F-B325-444D-B2D9-EF8E0D98F992}" type="slidenum">
              <a:rPr lang="en-US" smtClean="0"/>
              <a:t>8</a:t>
            </a:fld>
            <a:endParaRPr lang="en-US" dirty="0"/>
          </a:p>
        </p:txBody>
      </p:sp>
    </p:spTree>
    <p:extLst>
      <p:ext uri="{BB962C8B-B14F-4D97-AF65-F5344CB8AC3E}">
        <p14:creationId xmlns:p14="http://schemas.microsoft.com/office/powerpoint/2010/main" val="333385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id="{5B51D4A7-BD61-C74F-A161-7C436544C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 y="136525"/>
            <a:ext cx="12192000" cy="6858000"/>
          </a:xfrm>
          <a:prstGeom prst="rect">
            <a:avLst/>
          </a:prstGeom>
        </p:spPr>
      </p:pic>
      <p:sp>
        <p:nvSpPr>
          <p:cNvPr id="13" name="TextBox 12">
            <a:extLst>
              <a:ext uri="{FF2B5EF4-FFF2-40B4-BE49-F238E27FC236}">
                <a16:creationId xmlns:a16="http://schemas.microsoft.com/office/drawing/2014/main" id="{1DA32A62-1C09-AF4A-9E8F-0AD3B16B3F82}"/>
              </a:ext>
            </a:extLst>
          </p:cNvPr>
          <p:cNvSpPr txBox="1"/>
          <p:nvPr/>
        </p:nvSpPr>
        <p:spPr>
          <a:xfrm>
            <a:off x="6443246" y="4396144"/>
            <a:ext cx="1760900" cy="1631216"/>
          </a:xfrm>
          <a:prstGeom prst="rect">
            <a:avLst/>
          </a:prstGeom>
          <a:noFill/>
        </p:spPr>
        <p:txBody>
          <a:bodyPr wrap="square" rtlCol="0">
            <a:spAutoFit/>
          </a:bodyPr>
          <a:lstStyle/>
          <a:p>
            <a:pPr algn="ctr"/>
            <a:r>
              <a:rPr lang="en-US" sz="2000" b="1" dirty="0" err="1">
                <a:solidFill>
                  <a:schemeClr val="bg1"/>
                </a:solidFill>
              </a:rPr>
              <a:t>Empoderar</a:t>
            </a:r>
            <a:r>
              <a:rPr lang="en-US" sz="2000" b="1" dirty="0">
                <a:solidFill>
                  <a:schemeClr val="bg1"/>
                </a:solidFill>
              </a:rPr>
              <a:t> a </a:t>
            </a:r>
            <a:r>
              <a:rPr lang="en-US" sz="2000" b="1" dirty="0" err="1">
                <a:solidFill>
                  <a:schemeClr val="bg1"/>
                </a:solidFill>
              </a:rPr>
              <a:t>los</a:t>
            </a:r>
            <a:r>
              <a:rPr lang="en-US" sz="2000" b="1" dirty="0">
                <a:solidFill>
                  <a:schemeClr val="bg1"/>
                </a:solidFill>
              </a:rPr>
              <a:t> </a:t>
            </a:r>
            <a:r>
              <a:rPr lang="en-US" sz="2000" b="1" dirty="0" err="1">
                <a:solidFill>
                  <a:schemeClr val="bg1"/>
                </a:solidFill>
              </a:rPr>
              <a:t>recolectores</a:t>
            </a:r>
            <a:r>
              <a:rPr lang="en-US" sz="2000" b="1" dirty="0">
                <a:solidFill>
                  <a:schemeClr val="bg1"/>
                </a:solidFill>
              </a:rPr>
              <a:t> de </a:t>
            </a:r>
            <a:r>
              <a:rPr lang="en-US" sz="2000" b="1" dirty="0" err="1">
                <a:solidFill>
                  <a:schemeClr val="bg1"/>
                </a:solidFill>
              </a:rPr>
              <a:t>resiudos</a:t>
            </a:r>
            <a:r>
              <a:rPr lang="en-US" sz="2000" b="1" dirty="0">
                <a:solidFill>
                  <a:schemeClr val="bg1"/>
                </a:solidFill>
              </a:rPr>
              <a:t> </a:t>
            </a:r>
            <a:r>
              <a:rPr lang="en-US" sz="2000" b="1" dirty="0" err="1">
                <a:solidFill>
                  <a:schemeClr val="bg1"/>
                </a:solidFill>
              </a:rPr>
              <a:t>informales</a:t>
            </a:r>
            <a:endParaRPr lang="en-US" sz="2000" b="1" dirty="0">
              <a:solidFill>
                <a:schemeClr val="bg1"/>
              </a:solidFill>
            </a:endParaRPr>
          </a:p>
        </p:txBody>
      </p:sp>
      <p:sp>
        <p:nvSpPr>
          <p:cNvPr id="15" name="TextBox 14">
            <a:extLst>
              <a:ext uri="{FF2B5EF4-FFF2-40B4-BE49-F238E27FC236}">
                <a16:creationId xmlns:a16="http://schemas.microsoft.com/office/drawing/2014/main" id="{CF45030E-A60B-D445-890C-E0E430E6CF86}"/>
              </a:ext>
            </a:extLst>
          </p:cNvPr>
          <p:cNvSpPr txBox="1"/>
          <p:nvPr/>
        </p:nvSpPr>
        <p:spPr>
          <a:xfrm>
            <a:off x="5401589" y="1954024"/>
            <a:ext cx="1379232" cy="1015663"/>
          </a:xfrm>
          <a:prstGeom prst="rect">
            <a:avLst/>
          </a:prstGeom>
          <a:noFill/>
        </p:spPr>
        <p:txBody>
          <a:bodyPr wrap="square" rtlCol="0">
            <a:spAutoFit/>
          </a:bodyPr>
          <a:lstStyle/>
          <a:p>
            <a:pPr algn="ctr"/>
            <a:r>
              <a:rPr lang="es-ES" sz="1200" dirty="0"/>
              <a:t>Crear una cooperativa informal de trabajadores de residuos</a:t>
            </a:r>
            <a:endParaRPr lang="en-US" sz="1200" dirty="0"/>
          </a:p>
        </p:txBody>
      </p:sp>
      <p:sp>
        <p:nvSpPr>
          <p:cNvPr id="16" name="TextBox 15">
            <a:extLst>
              <a:ext uri="{FF2B5EF4-FFF2-40B4-BE49-F238E27FC236}">
                <a16:creationId xmlns:a16="http://schemas.microsoft.com/office/drawing/2014/main" id="{2556BF04-0C58-6846-9EFF-0A3807F6CE75}"/>
              </a:ext>
            </a:extLst>
          </p:cNvPr>
          <p:cNvSpPr txBox="1"/>
          <p:nvPr/>
        </p:nvSpPr>
        <p:spPr>
          <a:xfrm>
            <a:off x="7844096" y="1213781"/>
            <a:ext cx="1452385" cy="1200329"/>
          </a:xfrm>
          <a:prstGeom prst="rect">
            <a:avLst/>
          </a:prstGeom>
          <a:noFill/>
        </p:spPr>
        <p:txBody>
          <a:bodyPr wrap="square" rtlCol="0">
            <a:spAutoFit/>
          </a:bodyPr>
          <a:lstStyle/>
          <a:p>
            <a:pPr algn="ctr"/>
            <a:r>
              <a:rPr lang="en-US" sz="1200" dirty="0"/>
              <a:t>La </a:t>
            </a:r>
            <a:r>
              <a:rPr lang="en-US" sz="1200" dirty="0" err="1"/>
              <a:t>aplicación</a:t>
            </a:r>
            <a:r>
              <a:rPr lang="en-US" sz="1200" dirty="0"/>
              <a:t> de </a:t>
            </a:r>
            <a:r>
              <a:rPr lang="en-US" sz="1200" dirty="0" err="1"/>
              <a:t>desechos</a:t>
            </a:r>
            <a:r>
              <a:rPr lang="en-US" sz="1200" dirty="0"/>
              <a:t> </a:t>
            </a:r>
            <a:r>
              <a:rPr lang="en-US" sz="1200" dirty="0" err="1"/>
              <a:t>tipo</a:t>
            </a:r>
            <a:r>
              <a:rPr lang="en-US" sz="1200" dirty="0"/>
              <a:t> “UBER”, </a:t>
            </a:r>
            <a:r>
              <a:rPr lang="en-US" sz="1200" dirty="0" err="1"/>
              <a:t>puede</a:t>
            </a:r>
            <a:r>
              <a:rPr lang="en-US" sz="1200" dirty="0"/>
              <a:t> </a:t>
            </a:r>
            <a:r>
              <a:rPr lang="en-US" sz="1200" dirty="0" err="1"/>
              <a:t>trabajar</a:t>
            </a:r>
            <a:r>
              <a:rPr lang="en-US" sz="1200" dirty="0"/>
              <a:t> con </a:t>
            </a:r>
            <a:r>
              <a:rPr lang="en-US" sz="1200" dirty="0" err="1"/>
              <a:t>recolectores</a:t>
            </a:r>
            <a:r>
              <a:rPr lang="en-US" sz="1200" dirty="0"/>
              <a:t> </a:t>
            </a:r>
            <a:r>
              <a:rPr lang="en-US" sz="1200" dirty="0" err="1"/>
              <a:t>informales</a:t>
            </a:r>
            <a:endParaRPr lang="en-US" sz="1200" dirty="0"/>
          </a:p>
        </p:txBody>
      </p:sp>
      <p:sp>
        <p:nvSpPr>
          <p:cNvPr id="17" name="TextBox 16">
            <a:extLst>
              <a:ext uri="{FF2B5EF4-FFF2-40B4-BE49-F238E27FC236}">
                <a16:creationId xmlns:a16="http://schemas.microsoft.com/office/drawing/2014/main" id="{93882AFF-3435-7340-AD6E-84F1EF8FAC21}"/>
              </a:ext>
            </a:extLst>
          </p:cNvPr>
          <p:cNvSpPr txBox="1"/>
          <p:nvPr/>
        </p:nvSpPr>
        <p:spPr>
          <a:xfrm>
            <a:off x="10207008" y="758377"/>
            <a:ext cx="1379232" cy="461665"/>
          </a:xfrm>
          <a:prstGeom prst="rect">
            <a:avLst/>
          </a:prstGeom>
          <a:noFill/>
        </p:spPr>
        <p:txBody>
          <a:bodyPr wrap="square" rtlCol="0">
            <a:spAutoFit/>
          </a:bodyPr>
          <a:lstStyle/>
          <a:p>
            <a:pPr algn="ctr"/>
            <a:r>
              <a:rPr lang="en-US" sz="1200" dirty="0" err="1"/>
              <a:t>Motivarlos</a:t>
            </a:r>
            <a:r>
              <a:rPr lang="en-US" sz="1200" dirty="0"/>
              <a:t> a </a:t>
            </a:r>
            <a:r>
              <a:rPr lang="en-US" sz="1200" dirty="0" err="1"/>
              <a:t>trabajar</a:t>
            </a:r>
            <a:endParaRPr lang="en-US" sz="1200" dirty="0"/>
          </a:p>
        </p:txBody>
      </p:sp>
      <p:sp>
        <p:nvSpPr>
          <p:cNvPr id="18" name="TextBox 17">
            <a:extLst>
              <a:ext uri="{FF2B5EF4-FFF2-40B4-BE49-F238E27FC236}">
                <a16:creationId xmlns:a16="http://schemas.microsoft.com/office/drawing/2014/main" id="{EBD2971D-D2E5-4B46-BEFE-F1DC63E0C4B0}"/>
              </a:ext>
            </a:extLst>
          </p:cNvPr>
          <p:cNvSpPr txBox="1"/>
          <p:nvPr/>
        </p:nvSpPr>
        <p:spPr>
          <a:xfrm>
            <a:off x="10574261" y="2645366"/>
            <a:ext cx="1379232" cy="830997"/>
          </a:xfrm>
          <a:prstGeom prst="rect">
            <a:avLst/>
          </a:prstGeom>
          <a:noFill/>
        </p:spPr>
        <p:txBody>
          <a:bodyPr wrap="square" rtlCol="0">
            <a:spAutoFit/>
          </a:bodyPr>
          <a:lstStyle/>
          <a:p>
            <a:pPr algn="ctr"/>
            <a:r>
              <a:rPr lang="en-US" sz="1200" dirty="0" err="1"/>
              <a:t>Pagar</a:t>
            </a:r>
            <a:r>
              <a:rPr lang="en-US" sz="1200" dirty="0"/>
              <a:t> un </a:t>
            </a:r>
            <a:r>
              <a:rPr lang="en-US" sz="1200" dirty="0" err="1"/>
              <a:t>salario</a:t>
            </a:r>
            <a:r>
              <a:rPr lang="en-US" sz="1200" dirty="0"/>
              <a:t> </a:t>
            </a:r>
            <a:r>
              <a:rPr lang="en-US" sz="1200" dirty="0" err="1"/>
              <a:t>justo</a:t>
            </a:r>
            <a:r>
              <a:rPr lang="en-US" sz="1200" dirty="0"/>
              <a:t> e </a:t>
            </a:r>
            <a:r>
              <a:rPr lang="en-US" sz="1200" dirty="0" err="1"/>
              <a:t>incrementar</a:t>
            </a:r>
            <a:r>
              <a:rPr lang="en-US" sz="1200" dirty="0"/>
              <a:t> la </a:t>
            </a:r>
            <a:r>
              <a:rPr lang="en-US" sz="1200" dirty="0" err="1"/>
              <a:t>recolección</a:t>
            </a:r>
            <a:endParaRPr lang="en-US" sz="1200" dirty="0"/>
          </a:p>
        </p:txBody>
      </p:sp>
      <p:sp>
        <p:nvSpPr>
          <p:cNvPr id="19" name="TextBox 18">
            <a:extLst>
              <a:ext uri="{FF2B5EF4-FFF2-40B4-BE49-F238E27FC236}">
                <a16:creationId xmlns:a16="http://schemas.microsoft.com/office/drawing/2014/main" id="{9FCD0F7D-2D6D-3C4E-AE6C-081874A5D818}"/>
              </a:ext>
            </a:extLst>
          </p:cNvPr>
          <p:cNvSpPr txBox="1"/>
          <p:nvPr/>
        </p:nvSpPr>
        <p:spPr>
          <a:xfrm>
            <a:off x="10347385" y="4919365"/>
            <a:ext cx="1379232" cy="461665"/>
          </a:xfrm>
          <a:prstGeom prst="rect">
            <a:avLst/>
          </a:prstGeom>
          <a:noFill/>
        </p:spPr>
        <p:txBody>
          <a:bodyPr wrap="square" rtlCol="0">
            <a:spAutoFit/>
          </a:bodyPr>
          <a:lstStyle/>
          <a:p>
            <a:pPr algn="ctr"/>
            <a:r>
              <a:rPr lang="en-US" sz="1200" dirty="0" err="1"/>
              <a:t>Contratarlos</a:t>
            </a:r>
            <a:r>
              <a:rPr lang="en-US" sz="1200" dirty="0"/>
              <a:t> </a:t>
            </a:r>
            <a:r>
              <a:rPr lang="en-US" sz="1200" dirty="0" err="1"/>
              <a:t>como</a:t>
            </a:r>
            <a:r>
              <a:rPr lang="en-US" sz="1200" dirty="0"/>
              <a:t> </a:t>
            </a:r>
            <a:r>
              <a:rPr lang="en-US" sz="1200" dirty="0" err="1"/>
              <a:t>empleados</a:t>
            </a:r>
            <a:endParaRPr lang="en-US" sz="1200" dirty="0"/>
          </a:p>
        </p:txBody>
      </p:sp>
      <p:sp>
        <p:nvSpPr>
          <p:cNvPr id="23" name="TextBox 22">
            <a:extLst>
              <a:ext uri="{FF2B5EF4-FFF2-40B4-BE49-F238E27FC236}">
                <a16:creationId xmlns:a16="http://schemas.microsoft.com/office/drawing/2014/main" id="{35199E1C-CB76-F18A-8D0C-3B8F1A087E33}"/>
              </a:ext>
            </a:extLst>
          </p:cNvPr>
          <p:cNvSpPr txBox="1"/>
          <p:nvPr/>
        </p:nvSpPr>
        <p:spPr>
          <a:xfrm>
            <a:off x="1463007" y="1610344"/>
            <a:ext cx="1593900" cy="1015663"/>
          </a:xfrm>
          <a:prstGeom prst="rect">
            <a:avLst/>
          </a:prstGeom>
          <a:noFill/>
        </p:spPr>
        <p:txBody>
          <a:bodyPr wrap="square" rtlCol="0">
            <a:spAutoFit/>
          </a:bodyPr>
          <a:lstStyle/>
          <a:p>
            <a:pPr algn="ctr"/>
            <a:r>
              <a:rPr lang="en-US" sz="2000" b="1" dirty="0" err="1">
                <a:solidFill>
                  <a:schemeClr val="bg1"/>
                </a:solidFill>
              </a:rPr>
              <a:t>Incrementar</a:t>
            </a:r>
            <a:r>
              <a:rPr lang="en-US" sz="2000" b="1" dirty="0">
                <a:solidFill>
                  <a:schemeClr val="bg1"/>
                </a:solidFill>
              </a:rPr>
              <a:t> la </a:t>
            </a:r>
            <a:r>
              <a:rPr lang="en-US" sz="2000" b="1" dirty="0" err="1">
                <a:solidFill>
                  <a:schemeClr val="bg1"/>
                </a:solidFill>
              </a:rPr>
              <a:t>tasa</a:t>
            </a:r>
            <a:r>
              <a:rPr lang="en-US" sz="2000" b="1" dirty="0">
                <a:solidFill>
                  <a:schemeClr val="bg1"/>
                </a:solidFill>
              </a:rPr>
              <a:t> de </a:t>
            </a:r>
            <a:r>
              <a:rPr lang="en-US" sz="2000" b="1" dirty="0" err="1">
                <a:solidFill>
                  <a:schemeClr val="bg1"/>
                </a:solidFill>
              </a:rPr>
              <a:t>reciclaje</a:t>
            </a:r>
            <a:endParaRPr lang="en-US" sz="2000" b="1" dirty="0">
              <a:solidFill>
                <a:schemeClr val="bg1"/>
              </a:solidFill>
            </a:endParaRPr>
          </a:p>
        </p:txBody>
      </p:sp>
      <p:sp>
        <p:nvSpPr>
          <p:cNvPr id="2" name="Slide Number Placeholder 1">
            <a:extLst>
              <a:ext uri="{FF2B5EF4-FFF2-40B4-BE49-F238E27FC236}">
                <a16:creationId xmlns:a16="http://schemas.microsoft.com/office/drawing/2014/main" id="{783FF3E3-EFCC-F4AA-F5CA-EDA393402898}"/>
              </a:ext>
            </a:extLst>
          </p:cNvPr>
          <p:cNvSpPr>
            <a:spLocks noGrp="1"/>
          </p:cNvSpPr>
          <p:nvPr>
            <p:ph type="sldNum" sz="quarter" idx="12"/>
          </p:nvPr>
        </p:nvSpPr>
        <p:spPr/>
        <p:txBody>
          <a:bodyPr/>
          <a:lstStyle/>
          <a:p>
            <a:fld id="{E8883E0F-B325-444D-B2D9-EF8E0D98F992}" type="slidenum">
              <a:rPr lang="en-US" smtClean="0"/>
              <a:t>9</a:t>
            </a:fld>
            <a:endParaRPr lang="en-US" dirty="0"/>
          </a:p>
        </p:txBody>
      </p:sp>
    </p:spTree>
    <p:extLst>
      <p:ext uri="{BB962C8B-B14F-4D97-AF65-F5344CB8AC3E}">
        <p14:creationId xmlns:p14="http://schemas.microsoft.com/office/powerpoint/2010/main" val="321570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2463</Words>
  <Application>Microsoft Office PowerPoint</Application>
  <PresentationFormat>Widescreen</PresentationFormat>
  <Paragraphs>233</Paragraphs>
  <Slides>17</Slides>
  <Notes>17</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Yu Gothic UI Semilight</vt:lpstr>
      <vt:lpstr>72 Condensed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Barron Trejo, Ma Luz</cp:lastModifiedBy>
  <cp:revision>113</cp:revision>
  <dcterms:created xsi:type="dcterms:W3CDTF">2020-07-14T12:17:05Z</dcterms:created>
  <dcterms:modified xsi:type="dcterms:W3CDTF">2022-11-09T05:20:45Z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1529663</vt:lpwstr>
  </property>
  <property fmtid="{D5CDD505-2E9C-101B-9397-08002B2CF9AE}" pid="3" name="NXPowerLiteSettings">
    <vt:lpwstr>F700052003A000</vt:lpwstr>
  </property>
  <property fmtid="{D5CDD505-2E9C-101B-9397-08002B2CF9AE}" pid="4" name="NXPowerLiteVersion">
    <vt:lpwstr>D9.1.2</vt:lpwstr>
  </property>
</Properties>
</file>