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sldIdLst>
    <p:sldId id="368" r:id="rId2"/>
    <p:sldId id="269" r:id="rId3"/>
    <p:sldId id="258" r:id="rId4"/>
    <p:sldId id="270" r:id="rId5"/>
    <p:sldId id="385" r:id="rId6"/>
    <p:sldId id="336" r:id="rId7"/>
    <p:sldId id="353" r:id="rId8"/>
    <p:sldId id="386" r:id="rId9"/>
    <p:sldId id="337" r:id="rId10"/>
    <p:sldId id="373" r:id="rId11"/>
    <p:sldId id="374" r:id="rId12"/>
    <p:sldId id="375" r:id="rId13"/>
    <p:sldId id="376" r:id="rId14"/>
    <p:sldId id="377" r:id="rId15"/>
    <p:sldId id="378" r:id="rId16"/>
    <p:sldId id="379" r:id="rId17"/>
    <p:sldId id="380" r:id="rId18"/>
    <p:sldId id="381" r:id="rId19"/>
    <p:sldId id="382" r:id="rId20"/>
    <p:sldId id="365" r:id="rId21"/>
    <p:sldId id="366" r:id="rId22"/>
    <p:sldId id="331" r:id="rId23"/>
    <p:sldId id="387" r:id="rId24"/>
    <p:sldId id="388" r:id="rId25"/>
    <p:sldId id="3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9D"/>
    <a:srgbClr val="29C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6" autoAdjust="0"/>
    <p:restoredTop sz="93319" autoAdjust="0"/>
  </p:normalViewPr>
  <p:slideViewPr>
    <p:cSldViewPr snapToGrid="0" snapToObjects="1">
      <p:cViewPr>
        <p:scale>
          <a:sx n="59" d="100"/>
          <a:sy n="59" d="100"/>
        </p:scale>
        <p:origin x="13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5F33E-B26A-814D-8E47-2606E182A9A6}"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548B3-7C32-D04A-9912-77168BDC7C59}" type="slidenum">
              <a:rPr lang="en-US" smtClean="0"/>
              <a:t>‹#›</a:t>
            </a:fld>
            <a:endParaRPr lang="en-US"/>
          </a:p>
        </p:txBody>
      </p:sp>
    </p:spTree>
    <p:extLst>
      <p:ext uri="{BB962C8B-B14F-4D97-AF65-F5344CB8AC3E}">
        <p14:creationId xmlns:p14="http://schemas.microsoft.com/office/powerpoint/2010/main" val="113628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1</a:t>
            </a:fld>
            <a:endParaRPr lang="en-US"/>
          </a:p>
        </p:txBody>
      </p:sp>
    </p:spTree>
    <p:extLst>
      <p:ext uri="{BB962C8B-B14F-4D97-AF65-F5344CB8AC3E}">
        <p14:creationId xmlns:p14="http://schemas.microsoft.com/office/powerpoint/2010/main" val="361120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Segmentos de Clientes identifica los grupos de personas o empresas a los que intenta dirigirse y vender su producto o servicio. Hay diferentes segmentos de clientes a los que puede apuntar un modelo de negocio.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Mercado masivo: </a:t>
            </a:r>
            <a:r>
              <a:rPr lang="es-ES" b="0" dirty="0"/>
              <a:t>un modelo de negocio que se enfoca en los mercados masivos no agrupa a sus clientes en segmentos. En cambio, se enfoca en la población general o en un gran grupo de personas con necesidades similares. Por ejemplo, un producto como un teléfono.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Nicho de mercado: </a:t>
            </a:r>
            <a:r>
              <a:rPr lang="es-ES" b="0" dirty="0"/>
              <a:t>aquí el enfoque se centra en un grupo específico de personas con necesidades y características únicas. En este caso, las propuestas de valor, los canales de distribución y las relaciones con los clientes deben personalizarse para cumplir con sus requisitos específicos. Un ejemplo serían los compradores de calzado deportivo.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Segmentado: </a:t>
            </a:r>
            <a:r>
              <a:rPr lang="es-ES" b="0" dirty="0"/>
              <a:t>en función de necesidades ligeramente diferentes, podría haber diferentes grupos dentro del segmento principal de clientes. En consecuencia, puedes crear diferentes propuestas de valor, canales de distribución, etc. para satisfacer las diferentes necesidades de estos segmentos.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Diversificado: </a:t>
            </a:r>
            <a:r>
              <a:rPr lang="es-ES" b="0" dirty="0"/>
              <a:t>un segmento de mercado diversificado incluye clientes con necesidades muy diferentes.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Mercados multifacéticos: esto incluye segmentos de clientes interdependientes. </a:t>
            </a:r>
            <a:r>
              <a:rPr lang="es-ES" b="0" dirty="0"/>
              <a:t>Por ejemplo, una compañía de tarjetas de crédito atiende tanto a los titulares de sus tarjetas de crédito como a los comerciantes que aceptan esas tarjetas.</a:t>
            </a:r>
          </a:p>
          <a:p>
            <a:endParaRPr lang="en-US" sz="1200" b="0" i="0" kern="1200" dirty="0">
              <a:solidFill>
                <a:schemeClr val="tx1"/>
              </a:solidFill>
              <a:effectLst/>
              <a:latin typeface="+mn-lt"/>
              <a:ea typeface="+mn-ea"/>
              <a:cs typeface="+mn-cs"/>
            </a:endParaRPr>
          </a:p>
          <a:p>
            <a:r>
              <a:rPr lang="en-US" b="1" dirty="0"/>
              <a:t>Ask students:</a:t>
            </a:r>
          </a:p>
          <a:p>
            <a:r>
              <a:rPr lang="es-ES" b="0" dirty="0"/>
              <a:t>¿Cuáles son los segmentos de clientes que existen para  los plásticos de origen ético?</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Answers:</a:t>
            </a:r>
          </a:p>
          <a:p>
            <a:r>
              <a:rPr lang="es-ES" sz="1200" b="0" i="0" kern="1200" dirty="0">
                <a:solidFill>
                  <a:schemeClr val="tx1"/>
                </a:solidFill>
                <a:effectLst/>
                <a:latin typeface="+mn-lt"/>
                <a:ea typeface="+mn-ea"/>
                <a:cs typeface="+mn-cs"/>
              </a:rPr>
              <a:t>Nicho de mercado de compradores de plástico reciclado entre empresas. Los clientes se segmentan según el volumen comprado y el tipo de plástico que necesitan para fabricar sus productos.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A548B3-7C32-D04A-9912-77168BDC7C59}" type="slidenum">
              <a:rPr lang="en-US" smtClean="0"/>
              <a:t>10</a:t>
            </a:fld>
            <a:endParaRPr lang="en-US"/>
          </a:p>
        </p:txBody>
      </p:sp>
    </p:spTree>
    <p:extLst>
      <p:ext uri="{BB962C8B-B14F-4D97-AF65-F5344CB8AC3E}">
        <p14:creationId xmlns:p14="http://schemas.microsoft.com/office/powerpoint/2010/main" val="138404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propuesta de valor (VP) es el corazón del modelo de negocio </a:t>
            </a:r>
            <a:r>
              <a:rPr lang="es-ES" b="0" dirty="0" err="1"/>
              <a:t>Canvas</a:t>
            </a:r>
            <a:r>
              <a:rPr lang="es-ES" b="0" dirty="0"/>
              <a:t>. Representa la solución única de un producto o servicio, respecto a un problema que enfrente un segmento de clientes, o que genere valor para el segmento de clientes. La propuesta de valor debe ser única y ser diferente de la de sus competidores. Si está ofreciendo un nuevo producto, este debe ser innovador y disruptivo. Si está ofreciendo un producto que ya existe en el mercado, debe destacarse con nuevas características y atributos.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propuestas de valor pueden ser cuantitativas (precio y velocidad del servicio) o cualitativas (experiencia o diseño para el cliente).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Una propuesta de valor también debe ser crucial, convincente, concreta y creíble. Esto significa que debe resolver un punto de dolor del cliente, debe tener un "atracción emocional" para el consumidor, debe ser tangible y su empresa debe poder entregarlo.</a:t>
            </a:r>
          </a:p>
          <a:p>
            <a:br>
              <a:rPr lang="en-US" dirty="0"/>
            </a:br>
            <a:r>
              <a:rPr lang="en-US" b="1" dirty="0"/>
              <a:t>Ask students:</a:t>
            </a:r>
          </a:p>
          <a:p>
            <a:r>
              <a:rPr lang="es-ES" dirty="0"/>
              <a:t>¿Cuál es la propuesta de valor de los plásticos de origen ético?</a:t>
            </a:r>
          </a:p>
          <a:p>
            <a:endParaRPr lang="en-US" b="1" dirty="0"/>
          </a:p>
          <a:p>
            <a:r>
              <a:rPr lang="en-US" b="1" dirty="0"/>
              <a:t>Answers:</a:t>
            </a:r>
          </a:p>
          <a:p>
            <a:r>
              <a:rPr lang="es-ES" b="0" dirty="0"/>
              <a:t>La compañía está luchando contra la pobreza mediante la recolección y clasificación de plástico, generando  empleo a  recolectores de desechos informales; ofreciendo materiales post consumo de origen ético para que los fabricantes generen productos.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11</a:t>
            </a:fld>
            <a:endParaRPr lang="en-US"/>
          </a:p>
        </p:txBody>
      </p:sp>
    </p:spTree>
    <p:extLst>
      <p:ext uri="{BB962C8B-B14F-4D97-AF65-F5344CB8AC3E}">
        <p14:creationId xmlns:p14="http://schemas.microsoft.com/office/powerpoint/2010/main" val="209304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propuesta de valor circular (VP) es el valor agregado que resalta la circularidad del modelo de negocio. Representa una solución única (producto o servicio) para un problema que enfrentan un segmento de clientes, o genera beneficios adicionales para el consumidor final. Una propuesta de valor circular debe ser innovadora y ser diferente a la de sus competidores; debe ofrecer beneficios sociales y ambientales.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Propuestas de Valor Circular pueden ser sociales (servicios a personas y/o sociedad de bajos recursos) y/o ambientales (regenerar ecosistemas, desviar desechos del medio ambiente, etc.). Idealmente, deberían incorporar ambos.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 es la circular (VP) del negocio de plástico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plástico que llega al  océano, se colecta y recicla en nuevos insumos que los fabricantes de productos pueden utilizar para crear nuevos productos.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12</a:t>
            </a:fld>
            <a:endParaRPr lang="en-US"/>
          </a:p>
        </p:txBody>
      </p:sp>
    </p:spTree>
    <p:extLst>
      <p:ext uri="{BB962C8B-B14F-4D97-AF65-F5344CB8AC3E}">
        <p14:creationId xmlns:p14="http://schemas.microsoft.com/office/powerpoint/2010/main" val="213445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Relación con el Cliente es en el que se establecen las relaciones con cada uno de los segmentos de clientes y se define cómo se interactuará con ellos. Hay varios tipos de relaciones con los clientes: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Asistencia personal</a:t>
            </a:r>
            <a:r>
              <a:rPr lang="es-ES" b="0" dirty="0"/>
              <a:t>: Se interactúa con el cliente en persona o por correo electrónico, a través de una llamada telefónica u otros medios.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Asistencia personal dedicada: </a:t>
            </a:r>
            <a:r>
              <a:rPr lang="es-ES" b="0" dirty="0"/>
              <a:t>Se asigna un representante de atención al cliente dedicado a un cliente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Autoservicio: </a:t>
            </a:r>
            <a:r>
              <a:rPr lang="es-ES" b="0" dirty="0"/>
              <a:t>aquí no mantiene ninguna relación con el cliente, pero proporciona lo que el cliente necesita para que se ayude a sí mismo.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Servicios automatizados: </a:t>
            </a:r>
            <a:r>
              <a:rPr lang="es-ES" b="0" dirty="0"/>
              <a:t>Esto incluye procesos o maquinaria automatizados que ayudan a los clientes a realizar los servicios por sí mismos.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Comunidades: </a:t>
            </a:r>
            <a:r>
              <a:rPr lang="es-ES" b="0" dirty="0"/>
              <a:t>Incluye comunidades en línea donde los clientes pueden ayudarse mutuamente a resolver sus propios problemas con respecto al producto o servicio.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Co-creación</a:t>
            </a:r>
            <a:r>
              <a:rPr lang="es-ES" b="1" dirty="0"/>
              <a:t>: </a:t>
            </a:r>
            <a:r>
              <a:rPr lang="es-ES" b="0" dirty="0"/>
              <a:t>Aquí la empresa permite que el cliente se involucre en el diseño o desarrollo del producto. Por ejemplo, YouTube ha brindado a sus usuarios la oportunidad de crear contenido para su audiencia.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¿Cuáles son las relaciones con los clientes que existen en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La empresa trabaja con grandes corporaciones que financian la recolección, clasificación y procesamiento de plástico para venderlo a fabricantes que usan el plástico reciclado para fabricar nuevos productos. Será necesario un representante de proyecto dedicado para administrar la cadena de valor para sus socios. La empresa tendrá solo un puñado de compradores con los que trabajar, por lo que será necesario un servicio personal dedicado para gestionar la relación.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A548B3-7C32-D04A-9912-77168BDC7C59}" type="slidenum">
              <a:rPr lang="en-US" smtClean="0"/>
              <a:t>13</a:t>
            </a:fld>
            <a:endParaRPr lang="en-US"/>
          </a:p>
        </p:txBody>
      </p:sp>
    </p:spTree>
    <p:extLst>
      <p:ext uri="{BB962C8B-B14F-4D97-AF65-F5344CB8AC3E}">
        <p14:creationId xmlns:p14="http://schemas.microsoft.com/office/powerpoint/2010/main" val="249880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b="0" dirty="0"/>
              <a:t>La Segmento de Canales de Venta es para describir la manera en la que la empresa se comunica e impacta a los clientes. Los canales son los puntos de contacto que permite a los consumidores el conectarse con la empresa. Los canales apoyan la generación de conciencia del producto o servicio entre los clientes y permite entregarles sus propuestas de valor y productos. Los canales también se pueden utilizar para que los clientes compren productos o servicios, así como ofrecerles soporte posterior a la compra.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Hay dos tipos de canales: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Canales propios: </a:t>
            </a:r>
            <a:r>
              <a:rPr lang="es-ES" b="0" dirty="0"/>
              <a:t>sitio web de la empresa, sitios de redes sociales, ventas internas,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Canales de socios: </a:t>
            </a:r>
            <a:r>
              <a:rPr lang="es-ES" b="0" dirty="0"/>
              <a:t>sitios web de socios, distribución mayorista, minorista,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canales utilizaremos con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empresa utilizará sus propios canales y redes internos para crear y gestionar relaciones a largo plazo con los clientes, basadas en la repetición de negocios.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A548B3-7C32-D04A-9912-77168BDC7C59}" type="slidenum">
              <a:rPr lang="en-US" smtClean="0"/>
              <a:t>14</a:t>
            </a:fld>
            <a:endParaRPr lang="en-US"/>
          </a:p>
        </p:txBody>
      </p:sp>
    </p:spTree>
    <p:extLst>
      <p:ext uri="{BB962C8B-B14F-4D97-AF65-F5344CB8AC3E}">
        <p14:creationId xmlns:p14="http://schemas.microsoft.com/office/powerpoint/2010/main" val="1432614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Actividades se refiere a las acciones que se realizan para administrar el negocio cada día. Estas actividades clave deben centrarse en cumplir con la propuesta de valor, llegar a segmentos de clientes y mantener las relaciones con éstos, así como generar ingresos.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t>
            </a:r>
            <a:r>
              <a:rPr lang="es-ES" b="0" dirty="0"/>
              <a:t>Cuáles son las actividades de las empresas de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empresas recolectan y rastrean el plástico recuperado por el equipo de recolectores de residuos y lo venden a los fabricantes.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15</a:t>
            </a:fld>
            <a:endParaRPr lang="en-US"/>
          </a:p>
        </p:txBody>
      </p:sp>
    </p:spTree>
    <p:extLst>
      <p:ext uri="{BB962C8B-B14F-4D97-AF65-F5344CB8AC3E}">
        <p14:creationId xmlns:p14="http://schemas.microsoft.com/office/powerpoint/2010/main" val="3217784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Socios indica las empresas o proveedores externos que ayudarán a la compañía a realizar sus actividades clave. Estas alianzas se realizan con el fin de reducir riesgos y adquirir recursos.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¿Quiénes son los socios clave en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empresa necesita un socio logístico para almacenar y trasladar el plástico a su destino. El Ministerio de Recursos Naturales es clave para identificar las zonas más vulnerables en donde los residuos se filtran al medio ambiente. Un socio de reciclaje también ayudará a </a:t>
            </a:r>
            <a:r>
              <a:rPr lang="es-ES" b="0" dirty="0" err="1"/>
              <a:t>peletizar</a:t>
            </a:r>
            <a:r>
              <a:rPr lang="es-ES" b="0" dirty="0"/>
              <a:t> plástico para venderlo a los fabricantes. El proveedor de servicios de </a:t>
            </a:r>
            <a:r>
              <a:rPr lang="es-ES" b="0" dirty="0" err="1"/>
              <a:t>blockchain</a:t>
            </a:r>
            <a:r>
              <a:rPr lang="es-ES" b="0" dirty="0"/>
              <a:t> colaborará a crear la transparencia necesaria para verificar que el plástico se obtuvo de manera ética.</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16</a:t>
            </a:fld>
            <a:endParaRPr lang="en-US"/>
          </a:p>
        </p:txBody>
      </p:sp>
    </p:spTree>
    <p:extLst>
      <p:ext uri="{BB962C8B-B14F-4D97-AF65-F5344CB8AC3E}">
        <p14:creationId xmlns:p14="http://schemas.microsoft.com/office/powerpoint/2010/main" val="1678061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Recursos se refiere a los principales insumos que se necesitan para llevar a cabo las actividades clave y generar la propuesta de valor. Hay varios tipos de recursos clave: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-Humanos </a:t>
            </a:r>
            <a:r>
              <a:rPr lang="es-ES" b="0" dirty="0"/>
              <a:t>(empleados)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-Financieros </a:t>
            </a:r>
            <a:r>
              <a:rPr lang="es-ES" b="0" dirty="0"/>
              <a:t>(efectivo, líneas de crédito, etc.)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-Intelectuales </a:t>
            </a:r>
            <a:r>
              <a:rPr lang="es-ES" b="0" dirty="0"/>
              <a:t>(marca, patentes, IP, derechos de autor)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-Físicos </a:t>
            </a:r>
            <a:r>
              <a:rPr lang="es-ES" b="0" dirty="0"/>
              <a:t>(equipo, inventario, edificios)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¿Cuáles son los recursos clave para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1. Los empleados recolectores de residuos son clave para llevar a cabo las funciones principales de la obra; la recogida y clasificación de plásticos.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2. La plataforma de seguimiento que utiliza la tecnología </a:t>
            </a:r>
            <a:r>
              <a:rPr lang="es-ES" b="0" dirty="0" err="1"/>
              <a:t>blockchain</a:t>
            </a:r>
            <a:r>
              <a:rPr lang="es-ES" b="0" dirty="0"/>
              <a:t> como recurso para validar el valor agregado de los plásticos que se recolectan éticamente.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3. Los socios corporativos estratégicos ayudan a financiar la operación del negocio y, a cambio, reciben plástico reciclado certificado de origen ético, el cual utilizan en sus productos.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17</a:t>
            </a:fld>
            <a:endParaRPr lang="en-US"/>
          </a:p>
        </p:txBody>
      </p:sp>
    </p:spTree>
    <p:extLst>
      <p:ext uri="{BB962C8B-B14F-4D97-AF65-F5344CB8AC3E}">
        <p14:creationId xmlns:p14="http://schemas.microsoft.com/office/powerpoint/2010/main" val="319533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En el Segmento Costos, se refiere a todas las cosas en las que necesita gastar dinero, asociadas con la operación del modelo de negocio. Es importante evaluar los costos para crear y generar propuestas de valor, desarrollar flujos de ingresos y mantener las relaciones con los clientes. Y es más fácil hacerlo una vez que se definen los recursos, actividades y socios clave.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empresas pueden estar impulsadas por los costos (se enfocan en minimizar los costos siempre que es posible) y por valor (se enfocan en brindar el máximo valor al cliente). ¡Siempre debes tratar de hacer ambas cosas!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¿Cuáles son los costos vinculados a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Se requieren recursos para los salarios de los recolectores  de residuos; también se incurrirá en costos logísticos relacionados con la recolección y el transporte de plástico, y la gestión de la plataforma </a:t>
            </a:r>
            <a:r>
              <a:rPr lang="es-ES" b="0" dirty="0" err="1"/>
              <a:t>blockchain</a:t>
            </a:r>
            <a:r>
              <a:rPr lang="es-ES" b="0" dirty="0"/>
              <a:t>; así como  las tarifas del servicio de auditoría de terceros.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p:txBody>
      </p:sp>
      <p:sp>
        <p:nvSpPr>
          <p:cNvPr id="4" name="Slide Number Placeholder 3"/>
          <p:cNvSpPr>
            <a:spLocks noGrp="1"/>
          </p:cNvSpPr>
          <p:nvPr>
            <p:ph type="sldNum" sz="quarter" idx="5"/>
          </p:nvPr>
        </p:nvSpPr>
        <p:spPr/>
        <p:txBody>
          <a:bodyPr/>
          <a:lstStyle/>
          <a:p>
            <a:fld id="{0EA548B3-7C32-D04A-9912-77168BDC7C59}" type="slidenum">
              <a:rPr lang="en-US" smtClean="0"/>
              <a:t>18</a:t>
            </a:fld>
            <a:endParaRPr lang="en-US"/>
          </a:p>
        </p:txBody>
      </p:sp>
    </p:spTree>
    <p:extLst>
      <p:ext uri="{BB962C8B-B14F-4D97-AF65-F5344CB8AC3E}">
        <p14:creationId xmlns:p14="http://schemas.microsoft.com/office/powerpoint/2010/main" val="99957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Ingresos es la fuente a partir de la cual una empresa genera dinero vendiendo su producto o servicio a los clientes. Y en este bloque, se debe considerar cómo se obtendrán los ingresos. Un flujo de ingresos puede pertenecer a uno de los siguientes modelos de ingresos: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Ingresos basados ​​en transacciones: </a:t>
            </a:r>
            <a:r>
              <a:rPr lang="es-ES" b="0" dirty="0"/>
              <a:t>procedentes de clientes que realizan un pago único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Ingresos recurrentes: </a:t>
            </a:r>
            <a:r>
              <a:rPr lang="es-ES" b="0" dirty="0"/>
              <a:t>realizados a partir de pagos continuos por servicios continuos o servicios posteriores a la venta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¿Cuáles son las fuentes de ingresos de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Generará ingresos de la venta de plástico reciclado a los fabricantes de productos y de la asociación con grandes proyectos de responsabilidad social corporativa para financiar los esfuerzos de limpieza de playas.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19</a:t>
            </a:fld>
            <a:endParaRPr lang="en-US"/>
          </a:p>
        </p:txBody>
      </p:sp>
    </p:spTree>
    <p:extLst>
      <p:ext uri="{BB962C8B-B14F-4D97-AF65-F5344CB8AC3E}">
        <p14:creationId xmlns:p14="http://schemas.microsoft.com/office/powerpoint/2010/main" val="2742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A548B3-7C32-D04A-9912-77168BDC7C59}" type="slidenum">
              <a:rPr lang="en-US" smtClean="0"/>
              <a:t>2</a:t>
            </a:fld>
            <a:endParaRPr lang="en-US"/>
          </a:p>
        </p:txBody>
      </p:sp>
    </p:spTree>
    <p:extLst>
      <p:ext uri="{BB962C8B-B14F-4D97-AF65-F5344CB8AC3E}">
        <p14:creationId xmlns:p14="http://schemas.microsoft.com/office/powerpoint/2010/main" val="241629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Innovación Circular es el tipo de estrategia de economía circular que su empresa ha creado y que lo diferencia de la competencia. Hay 5 modelos circulares básicos que se pueden implementar en un producto o servicio: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Suministros circulares: </a:t>
            </a:r>
            <a:r>
              <a:rPr lang="es-ES" b="0" dirty="0"/>
              <a:t>productos fabricados con insumos de recursos totalmente renovables, reciclables o biodegradables.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Recuperación de recursos: </a:t>
            </a:r>
            <a:r>
              <a:rPr lang="es-ES" b="0" dirty="0"/>
              <a:t>servicios que trabajan para eliminar recursos, materiales o desechos de filtraciones al medio ambiente y maximizar el valor de los mismos para volver a entrar en el 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Extensión de la vida útil del producto: </a:t>
            </a:r>
            <a:r>
              <a:rPr lang="es-ES" b="0" dirty="0"/>
              <a:t>servicios que ofrecen extender la vida útil de un producto que de otro modo se desecharía mediante la reparación, actualización o reventa en el circuito.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Plataforma de intercambio: </a:t>
            </a:r>
            <a:r>
              <a:rPr lang="es-ES" b="0" dirty="0"/>
              <a:t>Plataformas de servicios que permiten a las personas colaborar y compartir un producto entre ellos sin la propiedad singular del cliente.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Producto como servicio: </a:t>
            </a:r>
            <a:r>
              <a:rPr lang="es-ES" b="0" dirty="0"/>
              <a:t>Productos que son utilizados por uno o más clientes a través de un acuerdo de pago por uso.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es la Innovación circular para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Contratación y organización de trabajadores de residuos para impulsar la eficiencia y el desarrollo de capacidades en la cadena de valor de recuperación y reciclaje de plástico, así como el seguimiento y la trazabilidad de los plásticos de origen ético.</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20</a:t>
            </a:fld>
            <a:endParaRPr lang="en-US"/>
          </a:p>
        </p:txBody>
      </p:sp>
    </p:spTree>
    <p:extLst>
      <p:ext uri="{BB962C8B-B14F-4D97-AF65-F5344CB8AC3E}">
        <p14:creationId xmlns:p14="http://schemas.microsoft.com/office/powerpoint/2010/main" val="3961712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Segmento de Fin de Vida se refiere a "cómo“ se mantendrán los recursos en el modelo circular. En esta sección aplica la logística inversa en la que define cómo esos productos o servicios mantendrán sus diversos elementos dentro del circuito circular.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 sería el “fin de vida” referente al negocio de los plásticos de origen ético?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plástico se recupera del medio ambiente y se ingresa al circuito del reciclaje.</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21</a:t>
            </a:fld>
            <a:endParaRPr lang="en-US"/>
          </a:p>
        </p:txBody>
      </p:sp>
    </p:spTree>
    <p:extLst>
      <p:ext uri="{BB962C8B-B14F-4D97-AF65-F5344CB8AC3E}">
        <p14:creationId xmlns:p14="http://schemas.microsoft.com/office/powerpoint/2010/main" val="46732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Para la actividad grupal siga los siguientes pasos:</a:t>
            </a:r>
          </a:p>
          <a:p>
            <a:endParaRPr lang="es-ES" b="1" dirty="0"/>
          </a:p>
          <a:p>
            <a:r>
              <a:rPr lang="es-ES" b="1" dirty="0"/>
              <a:t>Paso 1 </a:t>
            </a:r>
            <a:r>
              <a:rPr lang="es-ES" b="0" dirty="0"/>
              <a:t>Elija un aspecto del escenario del “Desafío de los Desechos" para analizarlo y utilizar el ejercicio de modelado de negocios circular o continúe los temas abordados  en el Taller 1 o 2.</a:t>
            </a:r>
          </a:p>
          <a:p>
            <a:r>
              <a:rPr lang="es-ES" b="1" dirty="0"/>
              <a:t>Paso 2 </a:t>
            </a:r>
            <a:r>
              <a:rPr lang="es-ES" b="0" dirty="0"/>
              <a:t>Complete el lienzo del modelo de negocio circular, rellenando los diferentes cuadros, siguiendo el ejemplo de los plásticos de origen ético.</a:t>
            </a:r>
          </a:p>
          <a:p>
            <a:r>
              <a:rPr lang="es-ES" b="1" dirty="0"/>
              <a:t>Paso 3 </a:t>
            </a:r>
            <a:r>
              <a:rPr lang="es-ES" b="0" dirty="0"/>
              <a:t>Identifique las áreas clave que practica su modelo de negocio; considere las 6 R de la economía circular.</a:t>
            </a:r>
          </a:p>
          <a:p>
            <a:r>
              <a:rPr lang="es-ES" b="1" dirty="0"/>
              <a:t>Paso 4 </a:t>
            </a:r>
            <a:r>
              <a:rPr lang="es-ES" b="0" dirty="0"/>
              <a:t>Esboce su modelo de negocio circular y compártalo con el resto del taller.</a:t>
            </a:r>
            <a:endParaRPr lang="en-US" b="0" dirty="0"/>
          </a:p>
        </p:txBody>
      </p:sp>
      <p:sp>
        <p:nvSpPr>
          <p:cNvPr id="4" name="Slide Number Placeholder 3"/>
          <p:cNvSpPr>
            <a:spLocks noGrp="1"/>
          </p:cNvSpPr>
          <p:nvPr>
            <p:ph type="sldNum" sz="quarter" idx="5"/>
          </p:nvPr>
        </p:nvSpPr>
        <p:spPr/>
        <p:txBody>
          <a:bodyPr/>
          <a:lstStyle/>
          <a:p>
            <a:fld id="{6AE2DC29-6A32-C04A-8E18-E68AD80FEF2C}" type="slidenum">
              <a:rPr lang="en-US" smtClean="0"/>
              <a:t>22</a:t>
            </a:fld>
            <a:endParaRPr lang="en-US" dirty="0"/>
          </a:p>
        </p:txBody>
      </p:sp>
    </p:spTree>
    <p:extLst>
      <p:ext uri="{BB962C8B-B14F-4D97-AF65-F5344CB8AC3E}">
        <p14:creationId xmlns:p14="http://schemas.microsoft.com/office/powerpoint/2010/main" val="42514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Impriman un formato para cada grupo.</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23</a:t>
            </a:fld>
            <a:endParaRPr lang="en-US" dirty="0"/>
          </a:p>
        </p:txBody>
      </p:sp>
    </p:spTree>
    <p:extLst>
      <p:ext uri="{BB962C8B-B14F-4D97-AF65-F5344CB8AC3E}">
        <p14:creationId xmlns:p14="http://schemas.microsoft.com/office/powerpoint/2010/main" val="427946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chemeClr val="dk1"/>
                </a:solidFill>
                <a:latin typeface="Calibri"/>
                <a:ea typeface="Calibri"/>
                <a:cs typeface="Calibri"/>
                <a:sym typeface="Calibri"/>
              </a:rPr>
              <a:t>Los estudiantes usarán el mapa del ciclo de vida lineal para dibujar las flechas de circularidad que crean que aplica a su modelo </a:t>
            </a:r>
            <a:r>
              <a:rPr lang="es-ES" sz="1200" b="0" i="0" u="none" strike="noStrike">
                <a:solidFill>
                  <a:schemeClr val="dk1"/>
                </a:solidFill>
                <a:latin typeface="Calibri"/>
                <a:ea typeface="Calibri"/>
                <a:cs typeface="Calibri"/>
                <a:sym typeface="Calibri"/>
              </a:rPr>
              <a:t>de negocio</a:t>
            </a:r>
            <a:endParaRPr sz="1200" b="0" i="0" u="none" strike="noStrike" dirty="0">
              <a:solidFill>
                <a:schemeClr val="dk1"/>
              </a:solidFill>
              <a:latin typeface="Calibri"/>
              <a:ea typeface="Calibri"/>
              <a:cs typeface="Calibri"/>
              <a:sym typeface="Calibri"/>
            </a:endParaRPr>
          </a:p>
        </p:txBody>
      </p:sp>
      <p:sp>
        <p:nvSpPr>
          <p:cNvPr id="200" name="Google Shape;2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ES" sz="1200" b="1" i="0" u="none" strike="noStrike" kern="1200" dirty="0">
                <a:solidFill>
                  <a:schemeClr val="tx1"/>
                </a:solidFill>
                <a:effectLst/>
                <a:latin typeface="+mn-lt"/>
                <a:ea typeface="+mn-ea"/>
                <a:cs typeface="+mn-cs"/>
              </a:rPr>
              <a:t>Diga a los estudiantes:</a:t>
            </a:r>
          </a:p>
          <a:p>
            <a:pPr rtl="0"/>
            <a:r>
              <a:rPr lang="es-ES" sz="1200" b="0" i="0" u="none" strike="noStrike" kern="1200" dirty="0">
                <a:solidFill>
                  <a:schemeClr val="tx1"/>
                </a:solidFill>
                <a:effectLst/>
                <a:latin typeface="+mn-lt"/>
                <a:ea typeface="+mn-ea"/>
                <a:cs typeface="+mn-cs"/>
              </a:rPr>
              <a:t>Los estudiantes esbozarán su idea final de diseño comercial circular en el documento Soluciones Circulares. Solicite a cada grupo que presente su nuevo negocio a la clase.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836C94-7932-4F42-B085-F387E238C945}" type="slidenum">
              <a:rPr lang="en-TH" smtClean="0"/>
              <a:t>25</a:t>
            </a:fld>
            <a:endParaRPr lang="en-TH"/>
          </a:p>
        </p:txBody>
      </p:sp>
    </p:spTree>
    <p:extLst>
      <p:ext uri="{BB962C8B-B14F-4D97-AF65-F5344CB8AC3E}">
        <p14:creationId xmlns:p14="http://schemas.microsoft.com/office/powerpoint/2010/main" val="256291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387480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33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(Duración de la diapositiva: 5 minutos) </a:t>
            </a:r>
          </a:p>
          <a:p>
            <a:endParaRPr lang="es-ES" b="1" dirty="0"/>
          </a:p>
          <a:p>
            <a:r>
              <a:rPr lang="es-ES" b="1" dirty="0"/>
              <a:t>Pregunte a los estudiantes:</a:t>
            </a:r>
          </a:p>
          <a:p>
            <a:r>
              <a:rPr lang="es-ES" b="0" dirty="0"/>
              <a:t>¿Alguien ha oído hablar del  Modelo de Negocio </a:t>
            </a:r>
            <a:r>
              <a:rPr lang="es-ES" b="0" dirty="0" err="1"/>
              <a:t>Canva</a:t>
            </a:r>
            <a:r>
              <a:rPr lang="es-ES" b="0" dirty="0"/>
              <a:t>? Si es así, ¿Qué es y para qué sirve?</a:t>
            </a:r>
          </a:p>
          <a:p>
            <a:endParaRPr lang="es-ES" b="1" dirty="0"/>
          </a:p>
          <a:p>
            <a:r>
              <a:rPr lang="es-ES" b="1" dirty="0"/>
              <a:t>Diga a los estudiantes:</a:t>
            </a:r>
          </a:p>
          <a:p>
            <a:r>
              <a:rPr lang="es-ES" b="0" dirty="0"/>
              <a:t>El modelo de negocio </a:t>
            </a:r>
            <a:r>
              <a:rPr lang="es-ES" b="0" dirty="0" err="1"/>
              <a:t>Canva</a:t>
            </a:r>
            <a:r>
              <a:rPr lang="es-ES" b="0" dirty="0"/>
              <a:t> es una representación visual de un modelo de negocio, en el que se consideran todos los factores estratégicos clave. En otras palabras, es una descripción general, holística y completa del funcionamiento, los clientes, los flujos de ingresos y más, de una empresa.</a:t>
            </a:r>
          </a:p>
          <a:p>
            <a:endParaRPr lang="es-ES" b="0" dirty="0"/>
          </a:p>
          <a:p>
            <a:r>
              <a:rPr lang="es-ES" b="0" dirty="0"/>
              <a:t>El </a:t>
            </a:r>
            <a:r>
              <a:rPr lang="es-ES" b="0" dirty="0" err="1"/>
              <a:t>Canva</a:t>
            </a:r>
            <a:r>
              <a:rPr lang="es-ES" b="0" dirty="0"/>
              <a:t>  es una excelente herramienta para ayudarles a comprender un modelo de negocio de una manera sencilla y estructurada. El uso de este lienzo  permitirá obtener información sobre los clientes a los que atiende, qué propuestas de valor se ofrecen a través de qué canales y cómo gana dinero la empresa. También puede utilizar el lienzo del modelo de negocio para comprender su propio modelo de negocio o el de un competidor.</a:t>
            </a:r>
          </a:p>
          <a:p>
            <a:endParaRPr lang="es-ES" b="1" dirty="0"/>
          </a:p>
          <a:p>
            <a:r>
              <a:rPr lang="es-ES" b="0" dirty="0"/>
              <a:t>El modelo de negocio </a:t>
            </a:r>
            <a:r>
              <a:rPr lang="es-ES" b="0" dirty="0" err="1"/>
              <a:t>Canva</a:t>
            </a:r>
            <a:r>
              <a:rPr lang="es-ES" b="0" dirty="0"/>
              <a:t> es un lenguaje compartido para describir, visualizar, evaluar y cambiar los modelos de negocio. Describe la lógica acerca de cómo una organización crea, entrega y captura valor. El lienzo consta de 9 segmentos clave:</a:t>
            </a:r>
          </a:p>
          <a:p>
            <a:endParaRPr lang="es-ES" b="1" dirty="0"/>
          </a:p>
          <a:p>
            <a:r>
              <a:rPr lang="es-ES" b="1" dirty="0"/>
              <a:t>1. Segmentos de clientes: </a:t>
            </a:r>
            <a:r>
              <a:rPr lang="es-ES" b="0" dirty="0"/>
              <a:t>enumere los tres principales tipos de clientes. Busque los segmentos que proporcionan la mayor cantidad de ingresos.</a:t>
            </a:r>
          </a:p>
          <a:p>
            <a:endParaRPr lang="es-ES" b="1" dirty="0"/>
          </a:p>
          <a:p>
            <a:r>
              <a:rPr lang="es-ES" b="1" dirty="0"/>
              <a:t>2. Propuesta de valor: </a:t>
            </a:r>
            <a:r>
              <a:rPr lang="es-ES" b="0" dirty="0"/>
              <a:t>¿Cuáles son sus productos y servicios? ¿Cuál es el trabajo que haces para tu cliente?</a:t>
            </a:r>
          </a:p>
          <a:p>
            <a:endParaRPr lang="es-ES" b="1" dirty="0"/>
          </a:p>
          <a:p>
            <a:r>
              <a:rPr lang="es-ES" b="1" dirty="0"/>
              <a:t>3. Ingresos: </a:t>
            </a:r>
            <a:r>
              <a:rPr lang="es-ES" b="0" dirty="0"/>
              <a:t>enumere sus tres principales fuentes de ingresos. Si haces cosas gratis que podrían monetizarse en el futuro, agrégalas aquí también.</a:t>
            </a:r>
          </a:p>
          <a:p>
            <a:endParaRPr lang="es-ES" b="1" dirty="0"/>
          </a:p>
          <a:p>
            <a:r>
              <a:rPr lang="es-ES" b="1" dirty="0"/>
              <a:t>4. Canales: </a:t>
            </a:r>
            <a:r>
              <a:rPr lang="es-ES" b="0" dirty="0"/>
              <a:t>¿Cómo te comunicas con tu cliente? ¿Cómo les entregas tu producto o servicio?</a:t>
            </a:r>
          </a:p>
          <a:p>
            <a:endParaRPr lang="es-ES" b="1" dirty="0"/>
          </a:p>
          <a:p>
            <a:r>
              <a:rPr lang="es-ES" b="1" dirty="0"/>
              <a:t>5. Relaciones con los clientes: </a:t>
            </a:r>
            <a:r>
              <a:rPr lang="es-ES" b="0" dirty="0"/>
              <a:t>¿Cómo se crean nuestras relaciones e interacciones y cómo se mantiene la relación?</a:t>
            </a:r>
          </a:p>
          <a:p>
            <a:endParaRPr lang="es-ES" b="1" dirty="0"/>
          </a:p>
          <a:p>
            <a:r>
              <a:rPr lang="es-ES" b="1" dirty="0"/>
              <a:t>6. Actividades: </a:t>
            </a:r>
            <a:r>
              <a:rPr lang="es-ES" b="0" dirty="0"/>
              <a:t>¿Qué haces todos los días para ejecutar tu modelo de negocio?</a:t>
            </a:r>
          </a:p>
          <a:p>
            <a:endParaRPr lang="es-ES" b="1" dirty="0"/>
          </a:p>
          <a:p>
            <a:r>
              <a:rPr lang="es-ES" b="1" dirty="0"/>
              <a:t>7. Recursos: </a:t>
            </a:r>
            <a:r>
              <a:rPr lang="es-ES" b="0" dirty="0"/>
              <a:t>Las personas, el conocimiento, los medios y el dinero que necesita para operar el negocio.</a:t>
            </a:r>
          </a:p>
          <a:p>
            <a:endParaRPr lang="es-ES" b="1" dirty="0"/>
          </a:p>
          <a:p>
            <a:r>
              <a:rPr lang="es-ES" b="1" dirty="0"/>
              <a:t>8. Socios: </a:t>
            </a:r>
            <a:r>
              <a:rPr lang="es-ES" b="0" dirty="0"/>
              <a:t>enumere los socios sin los cuales no puede hacer negocios.</a:t>
            </a:r>
          </a:p>
          <a:p>
            <a:endParaRPr lang="es-ES" b="1" dirty="0"/>
          </a:p>
          <a:p>
            <a:r>
              <a:rPr lang="es-ES" b="1" dirty="0"/>
              <a:t>9. Costo: </a:t>
            </a:r>
            <a:r>
              <a:rPr lang="es-ES" b="0" dirty="0"/>
              <a:t>haga una lista de sus principales costos observando actividades y recursos.</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6</a:t>
            </a:fld>
            <a:endParaRPr lang="en-US" dirty="0"/>
          </a:p>
        </p:txBody>
      </p:sp>
    </p:spTree>
    <p:extLst>
      <p:ext uri="{BB962C8B-B14F-4D97-AF65-F5344CB8AC3E}">
        <p14:creationId xmlns:p14="http://schemas.microsoft.com/office/powerpoint/2010/main" val="2822144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(Duración de la diapositiva: 10 minutos)</a:t>
            </a:r>
          </a:p>
          <a:p>
            <a:endParaRPr lang="es-ES" b="1" dirty="0"/>
          </a:p>
          <a:p>
            <a:r>
              <a:rPr lang="es-ES" b="1" dirty="0"/>
              <a:t>Diga a los estudiantes:</a:t>
            </a:r>
          </a:p>
          <a:p>
            <a:r>
              <a:rPr lang="es-ES" b="0" dirty="0"/>
              <a:t>Usaremos una plataforma de vivienda compartida, como ejemplo para completar el lienzo del modelo de negocio.</a:t>
            </a:r>
          </a:p>
          <a:p>
            <a:endParaRPr lang="es-ES" b="1" dirty="0"/>
          </a:p>
          <a:p>
            <a:r>
              <a:rPr lang="es-ES" b="1" dirty="0"/>
              <a:t>Pregunte a los estudiantes:</a:t>
            </a:r>
          </a:p>
          <a:p>
            <a:r>
              <a:rPr lang="es-ES" b="1" dirty="0"/>
              <a:t>1. Segmentos de clientes: </a:t>
            </a:r>
            <a:r>
              <a:rPr lang="es-ES" b="0" dirty="0"/>
              <a:t>¿Quiénes son sus clientes?</a:t>
            </a:r>
          </a:p>
          <a:p>
            <a:r>
              <a:rPr lang="es-ES" b="0" dirty="0"/>
              <a:t>Hay dos segmentos de clientes que definen el modelo de negocio de la plataforma de viviendas compartidas.</a:t>
            </a:r>
          </a:p>
          <a:p>
            <a:r>
              <a:rPr lang="es-ES" b="1" dirty="0"/>
              <a:t>-Anfitriones:</a:t>
            </a:r>
            <a:r>
              <a:rPr lang="es-ES" b="0" dirty="0"/>
              <a:t> Las personas que tienen espacios disponibles para alquilar y quieren ganar dinero con eso. En la aplicación, pueden incluir sus propiedades bajo ciertas condiciones, como el período disponible, los horarios de entrada y salida y otras "reglas".</a:t>
            </a:r>
          </a:p>
          <a:p>
            <a:r>
              <a:rPr lang="es-ES" b="1" dirty="0"/>
              <a:t>-Huéspedes: </a:t>
            </a:r>
            <a:r>
              <a:rPr lang="es-ES" b="0" dirty="0"/>
              <a:t>Las personas que buscan un lugar para quedarse. Pueden buscar por ubicación, tipo de propiedad, precio, entre otros filtros que ofrece la aplicación. Reservan y pagan a través de la plataforma de intercambio.</a:t>
            </a:r>
          </a:p>
          <a:p>
            <a:endParaRPr lang="es-ES" b="1" dirty="0"/>
          </a:p>
          <a:p>
            <a:r>
              <a:rPr lang="es-ES" b="1" dirty="0"/>
              <a:t>2. Propuesta de valor: </a:t>
            </a:r>
            <a:r>
              <a:rPr lang="es-ES" b="0" dirty="0"/>
              <a:t>¿Qué valor ofrece la empresa a sus clientes?</a:t>
            </a:r>
          </a:p>
          <a:p>
            <a:r>
              <a:rPr lang="es-ES" b="1" dirty="0"/>
              <a:t>Su propuesta de valor es diferente para cada segmento:</a:t>
            </a:r>
          </a:p>
          <a:p>
            <a:r>
              <a:rPr lang="es-ES" b="1" dirty="0"/>
              <a:t>-Para anfitriones: </a:t>
            </a:r>
            <a:r>
              <a:rPr lang="es-ES" b="0" dirty="0"/>
              <a:t>la propuesta de mayor valor aquí es poder ganar dinero a través de la plataforma. Además, están los beneficios de hacerlo de forma cómoda y segura, con control total sobre las reservas, e incluso seguro contra daños y accidentes. También tiene la ventaja de poder consultar el perfil de quienes solicitan una reserva y la opción de rechazar ofertas. Todo esto con soporte 24/7 por teléfono, correo electrónico y chat con la empresa.</a:t>
            </a:r>
          </a:p>
          <a:p>
            <a:r>
              <a:rPr lang="es-ES" b="1" dirty="0"/>
              <a:t>-Para huéspedes</a:t>
            </a:r>
            <a:r>
              <a:rPr lang="es-ES" b="0" dirty="0"/>
              <a:t>: la propuesta de mayor valor aquí es ahorrar dinero en habitaciones de hotel o alquileres de vacaciones. Además, la comodidad de poder elegir un lugar según todas tus preferencias, a través de tu teléfono u ordenador y sin tener que negociar con nadie. Adicionalmente, el viajero también puede consultar el perfil del propietario y, en algunos casos, intercambiar experiencias con él durante la estancia. Y por último, tiene seguridad de pago a través de una plataforma electrónica.</a:t>
            </a:r>
          </a:p>
          <a:p>
            <a:endParaRPr lang="es-ES" b="1" dirty="0"/>
          </a:p>
          <a:p>
            <a:r>
              <a:rPr lang="es-ES" b="1" dirty="0"/>
              <a:t>3. Canales: </a:t>
            </a:r>
            <a:r>
              <a:rPr lang="es-ES" b="0" dirty="0"/>
              <a:t>¿Cómo llega la plataforma de intercambio a sus clientes?</a:t>
            </a:r>
          </a:p>
          <a:p>
            <a:r>
              <a:rPr lang="es-ES" b="0" dirty="0"/>
              <a:t>Sus principales canales son el sitio web y la propia aplicación. Además, la empresa utiliza las redes sociales, el marketing digital, un modelo de afiliados y, por supuesto, se beneficia sustancialmente del boca en boca.</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4. Customer Relationships: What kind of relationship does the company have with their customers?</a:t>
            </a:r>
          </a:p>
          <a:p>
            <a:r>
              <a:rPr lang="en-US" sz="1200" b="0" i="0" kern="1200" dirty="0">
                <a:solidFill>
                  <a:schemeClr val="tx1"/>
                </a:solidFill>
                <a:effectLst/>
                <a:latin typeface="+mn-lt"/>
                <a:ea typeface="+mn-ea"/>
                <a:cs typeface="+mn-cs"/>
              </a:rPr>
              <a:t>The sharing platform’s customer relationships are based on a high level of trust in transactions carried out through the company’s website and app. For this reason, the company acts strongly in the communication between the segments, to avoid damaging its name and reputation. If the brand is tarnished by any inconsistency, it will be easy for a competitor to take the lead. In this way, the company works to avoid conflicts, manages bad behavior and risks, ensures the protection of data and private information, and offers support to answer questions and solve problems. Its greatest customer relationship tool is the platform itself, which provides personalized recommendations and 24/7 customer service support.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 Revenue Streams: How do they make money?</a:t>
            </a:r>
          </a:p>
          <a:p>
            <a:r>
              <a:rPr lang="en-US" sz="1200" b="0" i="0" kern="1200" dirty="0">
                <a:solidFill>
                  <a:schemeClr val="tx1"/>
                </a:solidFill>
                <a:effectLst/>
                <a:latin typeface="+mn-lt"/>
                <a:ea typeface="+mn-ea"/>
                <a:cs typeface="+mn-cs"/>
              </a:rPr>
              <a:t>Host’s fees </a:t>
            </a:r>
          </a:p>
          <a:p>
            <a:r>
              <a:rPr lang="en-US" sz="1200" b="0" i="0" kern="1200" dirty="0">
                <a:solidFill>
                  <a:schemeClr val="tx1"/>
                </a:solidFill>
                <a:effectLst/>
                <a:latin typeface="+mn-lt"/>
                <a:ea typeface="+mn-ea"/>
                <a:cs typeface="+mn-cs"/>
              </a:rPr>
              <a:t>Travelers’ fees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6. Key Resources: What does the sharing platform need to run the business?</a:t>
            </a:r>
          </a:p>
          <a:p>
            <a:r>
              <a:rPr lang="en-US" sz="1200" b="0" i="0" kern="1200" dirty="0">
                <a:solidFill>
                  <a:schemeClr val="tx1"/>
                </a:solidFill>
                <a:effectLst/>
                <a:latin typeface="+mn-lt"/>
                <a:ea typeface="+mn-ea"/>
                <a:cs typeface="+mn-cs"/>
              </a:rPr>
              <a:t>Among the company's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key resources are the platform and mobile app itself, the content generated by the partners, both the properties available and the assessments and reviews, its human resources including coders, marketing professionals, and other key personnel, and its algorithm.</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7. Key Activities: What does the company do to operate their business?</a:t>
            </a:r>
          </a:p>
          <a:p>
            <a:r>
              <a:rPr lang="en-US" sz="1200" b="0" i="0" kern="1200" dirty="0">
                <a:solidFill>
                  <a:schemeClr val="tx1"/>
                </a:solidFill>
                <a:effectLst/>
                <a:latin typeface="+mn-lt"/>
                <a:ea typeface="+mn-ea"/>
                <a:cs typeface="+mn-cs"/>
              </a:rPr>
              <a:t>Their main activity is the development and maintenance of the platform itself, where customer experiences takes place. Aside from that, other </a:t>
            </a:r>
            <a:r>
              <a:rPr lang="en-US" sz="1200" b="0" i="0" u="none" strike="noStrike" kern="1200" dirty="0">
                <a:solidFill>
                  <a:schemeClr val="tx1"/>
                </a:solidFill>
                <a:effectLst/>
                <a:latin typeface="+mn-lt"/>
                <a:ea typeface="+mn-ea"/>
                <a:cs typeface="+mn-cs"/>
              </a:rPr>
              <a:t>key activities</a:t>
            </a:r>
            <a:r>
              <a:rPr lang="en-US" sz="1200" b="0" i="0" kern="1200" dirty="0">
                <a:solidFill>
                  <a:schemeClr val="tx1"/>
                </a:solidFill>
                <a:effectLst/>
                <a:latin typeface="+mn-lt"/>
                <a:ea typeface="+mn-ea"/>
                <a:cs typeface="+mn-cs"/>
              </a:rPr>
              <a:t> include sales and marketing for acquiring new hosts and guests, information security for all partners and users, and customer service (on both sides), including conflict intermediation.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8. Key Partners: Who does company need to help them operate?</a:t>
            </a:r>
          </a:p>
          <a:p>
            <a:r>
              <a:rPr lang="en-US" sz="1200" b="0" i="0" kern="1200" dirty="0">
                <a:solidFill>
                  <a:schemeClr val="tx1"/>
                </a:solidFill>
                <a:effectLst/>
                <a:latin typeface="+mn-lt"/>
                <a:ea typeface="+mn-ea"/>
                <a:cs typeface="+mn-cs"/>
              </a:rPr>
              <a:t>The company’s biggest key partners are its hosts, which can be private owners or hotels and inns, for example. If there were not any people interested in listing their rooms and properties in the app, the platform has no reason to exist. Other partners include professional photographers, who provide their services for the platform, insurance companies that secure the rental properties, as well as investors, who have made it possible to build the entire sharing platform structure.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9. Cost Structure: What does it cost to run their business?</a:t>
            </a:r>
          </a:p>
          <a:p>
            <a:r>
              <a:rPr lang="en-US" sz="1200" b="0" i="0" kern="1200" dirty="0">
                <a:solidFill>
                  <a:schemeClr val="tx1"/>
                </a:solidFill>
                <a:effectLst/>
                <a:latin typeface="+mn-lt"/>
                <a:ea typeface="+mn-ea"/>
                <a:cs typeface="+mn-cs"/>
              </a:rPr>
              <a:t>The cost structure includes investment in all of its key activities and resources, as well as its channels. To name a selection: software maintenance and development, marketing, salaries, customer acquisition, insurance, credit card fees, and legal and administrative costs.</a:t>
            </a:r>
          </a:p>
        </p:txBody>
      </p:sp>
      <p:sp>
        <p:nvSpPr>
          <p:cNvPr id="4" name="Slide Number Placeholder 3"/>
          <p:cNvSpPr>
            <a:spLocks noGrp="1"/>
          </p:cNvSpPr>
          <p:nvPr>
            <p:ph type="sldNum" sz="quarter" idx="5"/>
          </p:nvPr>
        </p:nvSpPr>
        <p:spPr/>
        <p:txBody>
          <a:bodyPr/>
          <a:lstStyle/>
          <a:p>
            <a:fld id="{0EA548B3-7C32-D04A-9912-77168BDC7C59}" type="slidenum">
              <a:rPr lang="en-US" smtClean="0"/>
              <a:t>7</a:t>
            </a:fld>
            <a:endParaRPr lang="en-US" dirty="0"/>
          </a:p>
        </p:txBody>
      </p:sp>
    </p:spTree>
    <p:extLst>
      <p:ext uri="{BB962C8B-B14F-4D97-AF65-F5344CB8AC3E}">
        <p14:creationId xmlns:p14="http://schemas.microsoft.com/office/powerpoint/2010/main" val="300554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(Duración de la diapositiva: 5 minutos) </a:t>
            </a:r>
          </a:p>
          <a:p>
            <a:endParaRPr lang="es-ES" b="1" dirty="0"/>
          </a:p>
          <a:p>
            <a:r>
              <a:rPr lang="es-ES" b="1" dirty="0"/>
              <a:t>Dígales a los estudiantes:</a:t>
            </a:r>
          </a:p>
          <a:p>
            <a:r>
              <a:rPr lang="es-ES" b="0" dirty="0"/>
              <a:t>El  Modelo de negocio circular </a:t>
            </a:r>
            <a:r>
              <a:rPr lang="es-ES" b="0" dirty="0" err="1"/>
              <a:t>Canvas</a:t>
            </a:r>
            <a:r>
              <a:rPr lang="es-ES" b="0" dirty="0"/>
              <a:t> es el mismo que </a:t>
            </a:r>
            <a:r>
              <a:rPr lang="es-ES" b="0" dirty="0" err="1"/>
              <a:t>elmodelo</a:t>
            </a:r>
            <a:r>
              <a:rPr lang="es-ES" b="0" dirty="0"/>
              <a:t> </a:t>
            </a:r>
            <a:r>
              <a:rPr lang="es-ES" b="0" dirty="0" err="1"/>
              <a:t>Canvas</a:t>
            </a:r>
            <a:r>
              <a:rPr lang="es-ES" b="0" dirty="0"/>
              <a:t> revisado anteriormente, pero incluye tres segmentos adicionales que hacen que su modelo de negocio sea circular. Los principios de la Economía Circular (EC) tienen como objetivo mantener el valor de los productos, componentes, materiales y recursos en la economía durante el mayor tiempo posible.</a:t>
            </a:r>
          </a:p>
          <a:p>
            <a:endParaRPr lang="es-ES" b="0" dirty="0"/>
          </a:p>
          <a:p>
            <a:r>
              <a:rPr lang="es-ES" b="1" dirty="0"/>
              <a:t>El segmento innovación </a:t>
            </a:r>
            <a:r>
              <a:rPr lang="es-ES" b="0" dirty="0"/>
              <a:t>circular define la solución circular que está aplicando a un problema lineal.</a:t>
            </a:r>
          </a:p>
          <a:p>
            <a:r>
              <a:rPr lang="es-ES" b="1" dirty="0"/>
              <a:t>El segmento de fin de vida </a:t>
            </a:r>
            <a:r>
              <a:rPr lang="es-ES" b="0" dirty="0"/>
              <a:t>indica lo que sucede una vez que se ha utilizado el producto o servicio.</a:t>
            </a:r>
          </a:p>
          <a:p>
            <a:r>
              <a:rPr lang="es-ES" b="1" dirty="0"/>
              <a:t>La Propuesta de Valor Circular </a:t>
            </a:r>
            <a:r>
              <a:rPr lang="es-ES" b="0" dirty="0"/>
              <a:t>es el valor añadido creado a partir de la Innovación Circular.</a:t>
            </a:r>
            <a:endParaRPr lang="en-US" b="0" dirty="0"/>
          </a:p>
        </p:txBody>
      </p:sp>
      <p:sp>
        <p:nvSpPr>
          <p:cNvPr id="4" name="Slide Number Placeholder 3"/>
          <p:cNvSpPr>
            <a:spLocks noGrp="1"/>
          </p:cNvSpPr>
          <p:nvPr>
            <p:ph type="sldNum" sz="quarter" idx="5"/>
          </p:nvPr>
        </p:nvSpPr>
        <p:spPr/>
        <p:txBody>
          <a:bodyPr/>
          <a:lstStyle/>
          <a:p>
            <a:fld id="{0EA548B3-7C32-D04A-9912-77168BDC7C59}" type="slidenum">
              <a:rPr lang="en-US" smtClean="0"/>
              <a:t>8</a:t>
            </a:fld>
            <a:endParaRPr lang="en-US" dirty="0"/>
          </a:p>
        </p:txBody>
      </p:sp>
    </p:spTree>
    <p:extLst>
      <p:ext uri="{BB962C8B-B14F-4D97-AF65-F5344CB8AC3E}">
        <p14:creationId xmlns:p14="http://schemas.microsoft.com/office/powerpoint/2010/main" val="1119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5-10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Repasemos el modelo de negocio circular </a:t>
            </a:r>
            <a:r>
              <a:rPr lang="es-ES" b="0" dirty="0" err="1"/>
              <a:t>Canvas</a:t>
            </a:r>
            <a:r>
              <a:rPr lang="es-ES" b="0" dirty="0"/>
              <a:t> utilizando el ejemplo el plástico de origen ético. Las empresas que trabajan con plástico de origen ético contratan de manera formal a trabajadores que anteriormente eran informales, con el fin de recolectar desechos y clasificar los plásticos recuperados de áreas vulnerables, como la playa y los ríos. Los recolectores de desechos son empleados de tiempo completo y ganan un salario digno con incentivos de producción, y reciben beneficios de salud y seguridad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empresa utiliza la tecnología </a:t>
            </a:r>
            <a:r>
              <a:rPr lang="es-ES" b="0" dirty="0" err="1"/>
              <a:t>blockchain</a:t>
            </a:r>
            <a:r>
              <a:rPr lang="es-ES" b="0" dirty="0"/>
              <a:t> (cadena de bloques) para monitorear y rastrear el plástico recuperado por el equipo y los socios logísticos. El plástico va a una instalación de recuperación de materiales donde se </a:t>
            </a:r>
            <a:r>
              <a:rPr lang="es-ES" b="0" dirty="0" err="1"/>
              <a:t>peletiza</a:t>
            </a:r>
            <a:r>
              <a:rPr lang="es-ES" b="0" dirty="0"/>
              <a:t> antes de venderlo a los fabricantes para que lo utilicen en la fabricación de nuevos productos. El valor agregado es que el plástico está certificado como "de origen ético" y los códigos QR pueden vincular a los clientes finales con el proyecto de limpieza exacto y el trabajador de desechos que recolectó el plástico.</a:t>
            </a:r>
            <a:endParaRPr lang="en-TH"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836C94-7932-4F42-B085-F387E238C945}" type="slidenum">
              <a:rPr lang="en-TH" smtClean="0"/>
              <a:t>9</a:t>
            </a:fld>
            <a:endParaRPr lang="en-TH"/>
          </a:p>
        </p:txBody>
      </p:sp>
    </p:spTree>
    <p:extLst>
      <p:ext uri="{BB962C8B-B14F-4D97-AF65-F5344CB8AC3E}">
        <p14:creationId xmlns:p14="http://schemas.microsoft.com/office/powerpoint/2010/main" val="425579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54DE-4FE7-E994-2174-83F4C9865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AF2EAA-577D-D7E1-D9DA-876C571617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4A5D5-441C-32A0-7370-5302E6089364}"/>
              </a:ext>
            </a:extLst>
          </p:cNvPr>
          <p:cNvSpPr>
            <a:spLocks noGrp="1"/>
          </p:cNvSpPr>
          <p:nvPr>
            <p:ph type="dt" sz="half" idx="10"/>
          </p:nvPr>
        </p:nvSpPr>
        <p:spPr/>
        <p:txBody>
          <a:bodyPr/>
          <a:lstStyle/>
          <a:p>
            <a:fld id="{9702F4AA-BB28-844D-BB27-CEF9B3C2CCF2}" type="datetime1">
              <a:rPr lang="en-US" smtClean="0"/>
              <a:t>11/8/2022</a:t>
            </a:fld>
            <a:endParaRPr lang="en-US"/>
          </a:p>
        </p:txBody>
      </p:sp>
      <p:sp>
        <p:nvSpPr>
          <p:cNvPr id="5" name="Footer Placeholder 4">
            <a:extLst>
              <a:ext uri="{FF2B5EF4-FFF2-40B4-BE49-F238E27FC236}">
                <a16:creationId xmlns:a16="http://schemas.microsoft.com/office/drawing/2014/main" id="{4B5D64C3-0779-C194-03A6-7EA90DE17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AE13B-B945-F7E3-51B5-99C43C46F8D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88171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0CCD-53A9-06BB-63D4-F82021AD9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9FBFF-886E-304B-B01D-E1663088A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DDF60-410B-ECB8-7AD1-B9B28E8AADB6}"/>
              </a:ext>
            </a:extLst>
          </p:cNvPr>
          <p:cNvSpPr>
            <a:spLocks noGrp="1"/>
          </p:cNvSpPr>
          <p:nvPr>
            <p:ph type="dt" sz="half" idx="10"/>
          </p:nvPr>
        </p:nvSpPr>
        <p:spPr/>
        <p:txBody>
          <a:bodyPr/>
          <a:lstStyle/>
          <a:p>
            <a:fld id="{669C4512-AA56-8346-B2F7-9979AAFCF4F9}" type="datetime1">
              <a:rPr lang="en-US" smtClean="0"/>
              <a:t>11/8/2022</a:t>
            </a:fld>
            <a:endParaRPr lang="en-US"/>
          </a:p>
        </p:txBody>
      </p:sp>
      <p:sp>
        <p:nvSpPr>
          <p:cNvPr id="5" name="Footer Placeholder 4">
            <a:extLst>
              <a:ext uri="{FF2B5EF4-FFF2-40B4-BE49-F238E27FC236}">
                <a16:creationId xmlns:a16="http://schemas.microsoft.com/office/drawing/2014/main" id="{D8560770-D628-5F03-B3DB-9668621AB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30DDF-CAF5-5D54-DDD9-544380265E01}"/>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9783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56695-C4F8-E522-B01A-9F84E2F50B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691980-6C5A-D92A-A0D0-9E6591B2E0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254D9-A8A8-C46D-DB72-06EA70FE33A8}"/>
              </a:ext>
            </a:extLst>
          </p:cNvPr>
          <p:cNvSpPr>
            <a:spLocks noGrp="1"/>
          </p:cNvSpPr>
          <p:nvPr>
            <p:ph type="dt" sz="half" idx="10"/>
          </p:nvPr>
        </p:nvSpPr>
        <p:spPr/>
        <p:txBody>
          <a:bodyPr/>
          <a:lstStyle/>
          <a:p>
            <a:fld id="{A37A795E-1F02-BA40-B3EC-EC64F7E75187}" type="datetime1">
              <a:rPr lang="en-US" smtClean="0"/>
              <a:t>11/8/2022</a:t>
            </a:fld>
            <a:endParaRPr lang="en-US"/>
          </a:p>
        </p:txBody>
      </p:sp>
      <p:sp>
        <p:nvSpPr>
          <p:cNvPr id="5" name="Footer Placeholder 4">
            <a:extLst>
              <a:ext uri="{FF2B5EF4-FFF2-40B4-BE49-F238E27FC236}">
                <a16:creationId xmlns:a16="http://schemas.microsoft.com/office/drawing/2014/main" id="{6D7FFCE0-16C4-D65B-95A0-DF2E47C1C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47FFA-658E-B709-EF05-69D4BB584834}"/>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53276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8402-303B-59F9-88A7-B30BC8726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334E1-D22D-5DE2-FDDF-E4A41FB134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29CCE-F40C-A5DD-227F-877CA2EC31D1}"/>
              </a:ext>
            </a:extLst>
          </p:cNvPr>
          <p:cNvSpPr>
            <a:spLocks noGrp="1"/>
          </p:cNvSpPr>
          <p:nvPr>
            <p:ph type="dt" sz="half" idx="10"/>
          </p:nvPr>
        </p:nvSpPr>
        <p:spPr/>
        <p:txBody>
          <a:bodyPr/>
          <a:lstStyle/>
          <a:p>
            <a:fld id="{21145519-4BA6-FC4E-B2AB-15877A61B8E0}" type="datetime1">
              <a:rPr lang="en-US" smtClean="0"/>
              <a:t>11/8/2022</a:t>
            </a:fld>
            <a:endParaRPr lang="en-US"/>
          </a:p>
        </p:txBody>
      </p:sp>
      <p:sp>
        <p:nvSpPr>
          <p:cNvPr id="5" name="Footer Placeholder 4">
            <a:extLst>
              <a:ext uri="{FF2B5EF4-FFF2-40B4-BE49-F238E27FC236}">
                <a16:creationId xmlns:a16="http://schemas.microsoft.com/office/drawing/2014/main" id="{86E4D76D-F8FE-58AC-6288-F77A63A2F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29F15-6159-818E-27E2-865FD5ED471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23646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3C0F-4DE9-B7E1-5C5D-279E0A41B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2582F-C5C9-5C7F-F33A-5249DB37C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65726-0567-CDCA-8CA6-A3DE812ADA72}"/>
              </a:ext>
            </a:extLst>
          </p:cNvPr>
          <p:cNvSpPr>
            <a:spLocks noGrp="1"/>
          </p:cNvSpPr>
          <p:nvPr>
            <p:ph type="dt" sz="half" idx="10"/>
          </p:nvPr>
        </p:nvSpPr>
        <p:spPr/>
        <p:txBody>
          <a:bodyPr/>
          <a:lstStyle/>
          <a:p>
            <a:fld id="{2A28BF4A-900F-6C43-A515-1F2637C5D04C}" type="datetime1">
              <a:rPr lang="en-US" smtClean="0"/>
              <a:t>11/8/2022</a:t>
            </a:fld>
            <a:endParaRPr lang="en-US"/>
          </a:p>
        </p:txBody>
      </p:sp>
      <p:sp>
        <p:nvSpPr>
          <p:cNvPr id="5" name="Footer Placeholder 4">
            <a:extLst>
              <a:ext uri="{FF2B5EF4-FFF2-40B4-BE49-F238E27FC236}">
                <a16:creationId xmlns:a16="http://schemas.microsoft.com/office/drawing/2014/main" id="{7B2484C5-9BD1-59CB-905D-372634B2A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BED46-81F2-1304-ECB7-A3A663C552BF}"/>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534693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925B-B885-9660-267A-CC2C15C1D7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255BB-09D8-6BC4-A879-755B0E645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B8B31F-70BA-76A5-FD4C-7899BC68E8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D2EAD-DEF7-6DAF-0645-B55421D93366}"/>
              </a:ext>
            </a:extLst>
          </p:cNvPr>
          <p:cNvSpPr>
            <a:spLocks noGrp="1"/>
          </p:cNvSpPr>
          <p:nvPr>
            <p:ph type="dt" sz="half" idx="10"/>
          </p:nvPr>
        </p:nvSpPr>
        <p:spPr/>
        <p:txBody>
          <a:bodyPr/>
          <a:lstStyle/>
          <a:p>
            <a:fld id="{6ABA16AB-A18E-8942-8D36-DDB420950D99}" type="datetime1">
              <a:rPr lang="en-US" smtClean="0"/>
              <a:t>11/8/2022</a:t>
            </a:fld>
            <a:endParaRPr lang="en-US"/>
          </a:p>
        </p:txBody>
      </p:sp>
      <p:sp>
        <p:nvSpPr>
          <p:cNvPr id="6" name="Footer Placeholder 5">
            <a:extLst>
              <a:ext uri="{FF2B5EF4-FFF2-40B4-BE49-F238E27FC236}">
                <a16:creationId xmlns:a16="http://schemas.microsoft.com/office/drawing/2014/main" id="{B3A1A533-F9BD-DA7C-C0AB-AA68C3CDB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D8EE9-F8D8-2BFB-DBD1-D62DED02B1F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81143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90ED-8C11-C1CC-C2C2-A113DD40AF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AC7566-5007-E8FA-63CD-E4AD889ED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0BAA5-F9FF-3409-DE3B-1BCDA6933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3F901-FD62-A05C-8CC3-99ABD36C2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05F94-1D8C-1AF0-9247-38635EC862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F4B9A-6EF4-8A6F-9E06-2C41ED00E905}"/>
              </a:ext>
            </a:extLst>
          </p:cNvPr>
          <p:cNvSpPr>
            <a:spLocks noGrp="1"/>
          </p:cNvSpPr>
          <p:nvPr>
            <p:ph type="dt" sz="half" idx="10"/>
          </p:nvPr>
        </p:nvSpPr>
        <p:spPr/>
        <p:txBody>
          <a:bodyPr/>
          <a:lstStyle/>
          <a:p>
            <a:fld id="{FD374110-0675-FA4D-8988-052895520298}" type="datetime1">
              <a:rPr lang="en-US" smtClean="0"/>
              <a:t>11/8/2022</a:t>
            </a:fld>
            <a:endParaRPr lang="en-US"/>
          </a:p>
        </p:txBody>
      </p:sp>
      <p:sp>
        <p:nvSpPr>
          <p:cNvPr id="8" name="Footer Placeholder 7">
            <a:extLst>
              <a:ext uri="{FF2B5EF4-FFF2-40B4-BE49-F238E27FC236}">
                <a16:creationId xmlns:a16="http://schemas.microsoft.com/office/drawing/2014/main" id="{CF66E634-49DA-5E52-2A4B-9E605E873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A13BED-621F-5405-A787-8DC7E23D4B0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408535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6162-FDF6-DD8B-1F1F-C47AF754B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641994-D81F-93A4-FC6C-AAD2FDD21EA9}"/>
              </a:ext>
            </a:extLst>
          </p:cNvPr>
          <p:cNvSpPr>
            <a:spLocks noGrp="1"/>
          </p:cNvSpPr>
          <p:nvPr>
            <p:ph type="dt" sz="half" idx="10"/>
          </p:nvPr>
        </p:nvSpPr>
        <p:spPr/>
        <p:txBody>
          <a:bodyPr/>
          <a:lstStyle/>
          <a:p>
            <a:fld id="{AEBD5B9F-DD7A-C640-BAF2-790AFA4DF512}" type="datetime1">
              <a:rPr lang="en-US" smtClean="0"/>
              <a:t>11/8/2022</a:t>
            </a:fld>
            <a:endParaRPr lang="en-US"/>
          </a:p>
        </p:txBody>
      </p:sp>
      <p:sp>
        <p:nvSpPr>
          <p:cNvPr id="4" name="Footer Placeholder 3">
            <a:extLst>
              <a:ext uri="{FF2B5EF4-FFF2-40B4-BE49-F238E27FC236}">
                <a16:creationId xmlns:a16="http://schemas.microsoft.com/office/drawing/2014/main" id="{C4DE3285-DA2F-1D40-237E-65D06D011C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78B62-0BE1-F7A3-31D5-92CA7EDBE13A}"/>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19738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23254-D636-3307-101A-47447B5E9A4C}"/>
              </a:ext>
            </a:extLst>
          </p:cNvPr>
          <p:cNvSpPr>
            <a:spLocks noGrp="1"/>
          </p:cNvSpPr>
          <p:nvPr>
            <p:ph type="dt" sz="half" idx="10"/>
          </p:nvPr>
        </p:nvSpPr>
        <p:spPr/>
        <p:txBody>
          <a:bodyPr/>
          <a:lstStyle/>
          <a:p>
            <a:fld id="{2039356A-4338-8942-AC0E-9B6D4250F606}" type="datetime1">
              <a:rPr lang="en-US" smtClean="0"/>
              <a:t>11/8/2022</a:t>
            </a:fld>
            <a:endParaRPr lang="en-US"/>
          </a:p>
        </p:txBody>
      </p:sp>
      <p:sp>
        <p:nvSpPr>
          <p:cNvPr id="3" name="Footer Placeholder 2">
            <a:extLst>
              <a:ext uri="{FF2B5EF4-FFF2-40B4-BE49-F238E27FC236}">
                <a16:creationId xmlns:a16="http://schemas.microsoft.com/office/drawing/2014/main" id="{D7E4AF5E-F934-854E-55DA-79BA79E11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6C9B2E-2F19-7D2F-FE0D-4EC6A19888D0}"/>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19278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D8C51-E384-BA80-7EDB-F146046D5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81FC7-E6BE-2B18-BBBD-48225BB7D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F8D9C-424B-7B1E-6A9B-7594C1DAE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F67A0-1147-40D1-D291-A1AB6FBEE083}"/>
              </a:ext>
            </a:extLst>
          </p:cNvPr>
          <p:cNvSpPr>
            <a:spLocks noGrp="1"/>
          </p:cNvSpPr>
          <p:nvPr>
            <p:ph type="dt" sz="half" idx="10"/>
          </p:nvPr>
        </p:nvSpPr>
        <p:spPr/>
        <p:txBody>
          <a:bodyPr/>
          <a:lstStyle/>
          <a:p>
            <a:fld id="{CF8A9717-4C6E-BA48-85FE-2BE145F96EC5}" type="datetime1">
              <a:rPr lang="en-US" smtClean="0"/>
              <a:t>11/8/2022</a:t>
            </a:fld>
            <a:endParaRPr lang="en-US"/>
          </a:p>
        </p:txBody>
      </p:sp>
      <p:sp>
        <p:nvSpPr>
          <p:cNvPr id="6" name="Footer Placeholder 5">
            <a:extLst>
              <a:ext uri="{FF2B5EF4-FFF2-40B4-BE49-F238E27FC236}">
                <a16:creationId xmlns:a16="http://schemas.microsoft.com/office/drawing/2014/main" id="{8C34F27E-7C3B-B6C8-0C4B-050D94E76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D6DD5-4923-A700-F1C4-547B714ED1A8}"/>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21680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6DE0-63D6-A927-AEC0-618714CEF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88A04-71D9-24C8-F675-4FCA3F5501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4CF3B-ACF9-8E1D-90BD-B95D5D9FF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87EAE-5874-4799-855F-C08C78D75D32}"/>
              </a:ext>
            </a:extLst>
          </p:cNvPr>
          <p:cNvSpPr>
            <a:spLocks noGrp="1"/>
          </p:cNvSpPr>
          <p:nvPr>
            <p:ph type="dt" sz="half" idx="10"/>
          </p:nvPr>
        </p:nvSpPr>
        <p:spPr/>
        <p:txBody>
          <a:bodyPr/>
          <a:lstStyle/>
          <a:p>
            <a:fld id="{4FB8A892-C754-E84D-A9B7-EB7A2A90C514}" type="datetime1">
              <a:rPr lang="en-US" smtClean="0"/>
              <a:t>11/8/2022</a:t>
            </a:fld>
            <a:endParaRPr lang="en-US"/>
          </a:p>
        </p:txBody>
      </p:sp>
      <p:sp>
        <p:nvSpPr>
          <p:cNvPr id="6" name="Footer Placeholder 5">
            <a:extLst>
              <a:ext uri="{FF2B5EF4-FFF2-40B4-BE49-F238E27FC236}">
                <a16:creationId xmlns:a16="http://schemas.microsoft.com/office/drawing/2014/main" id="{4B4906F4-32A1-40D4-8D78-CCE8FFDD7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428DA-EAA9-393D-5BE7-C5E09AADB8D9}"/>
              </a:ext>
            </a:extLst>
          </p:cNvPr>
          <p:cNvSpPr>
            <a:spLocks noGrp="1"/>
          </p:cNvSpPr>
          <p:nvPr>
            <p:ph type="sldNum" sz="quarter" idx="12"/>
          </p:nvPr>
        </p:nvSpPr>
        <p:spPr/>
        <p:txBody>
          <a:bodyPr/>
          <a:lstStyle/>
          <a:p>
            <a:fld id="{9D5684D6-735E-A247-AB2A-697F19D02639}" type="slidenum">
              <a:rPr lang="en-US" smtClean="0"/>
              <a:t>‹#›</a:t>
            </a:fld>
            <a:endParaRPr lang="en-US"/>
          </a:p>
        </p:txBody>
      </p:sp>
    </p:spTree>
    <p:extLst>
      <p:ext uri="{BB962C8B-B14F-4D97-AF65-F5344CB8AC3E}">
        <p14:creationId xmlns:p14="http://schemas.microsoft.com/office/powerpoint/2010/main" val="368661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A33B31-E4D1-5310-15CA-4B64CD3C5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23A3BB-02EB-32A8-F373-11305C204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CD42C-295A-D522-23A2-BDD0D36F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10677-0365-244A-B0A5-4F703A280459}" type="datetime1">
              <a:rPr lang="en-US" smtClean="0"/>
              <a:t>11/8/2022</a:t>
            </a:fld>
            <a:endParaRPr lang="en-US"/>
          </a:p>
        </p:txBody>
      </p:sp>
      <p:sp>
        <p:nvSpPr>
          <p:cNvPr id="5" name="Footer Placeholder 4">
            <a:extLst>
              <a:ext uri="{FF2B5EF4-FFF2-40B4-BE49-F238E27FC236}">
                <a16:creationId xmlns:a16="http://schemas.microsoft.com/office/drawing/2014/main" id="{02F7CDFD-A9F6-D7CB-AB3F-3B4B60D8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6D36B-F488-8E64-5F8D-75361A31C5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684D6-735E-A247-AB2A-697F19D02639}" type="slidenum">
              <a:rPr lang="en-US" smtClean="0"/>
              <a:t>‹#›</a:t>
            </a:fld>
            <a:endParaRPr lang="en-US"/>
          </a:p>
        </p:txBody>
      </p:sp>
    </p:spTree>
    <p:extLst>
      <p:ext uri="{BB962C8B-B14F-4D97-AF65-F5344CB8AC3E}">
        <p14:creationId xmlns:p14="http://schemas.microsoft.com/office/powerpoint/2010/main" val="133220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5202F7B8-6C70-5E42-9FE5-11DB0020A68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2028915E-0871-E40D-A01C-6E086CBD5F97}"/>
              </a:ext>
            </a:extLst>
          </p:cNvPr>
          <p:cNvSpPr>
            <a:spLocks noGrp="1"/>
          </p:cNvSpPr>
          <p:nvPr>
            <p:ph type="sldNum" sz="quarter" idx="12"/>
          </p:nvPr>
        </p:nvSpPr>
        <p:spPr/>
        <p:txBody>
          <a:bodyPr/>
          <a:lstStyle/>
          <a:p>
            <a:fld id="{9D5684D6-735E-A247-AB2A-697F19D02639}" type="slidenum">
              <a:rPr lang="en-US" smtClean="0"/>
              <a:t>1</a:t>
            </a:fld>
            <a:endParaRPr lang="en-US"/>
          </a:p>
        </p:txBody>
      </p:sp>
      <p:sp>
        <p:nvSpPr>
          <p:cNvPr id="3" name="TextBox 2">
            <a:extLst>
              <a:ext uri="{FF2B5EF4-FFF2-40B4-BE49-F238E27FC236}">
                <a16:creationId xmlns:a16="http://schemas.microsoft.com/office/drawing/2014/main" id="{628476CF-D2DD-0664-C858-B2B356B5701F}"/>
              </a:ext>
            </a:extLst>
          </p:cNvPr>
          <p:cNvSpPr txBox="1"/>
          <p:nvPr/>
        </p:nvSpPr>
        <p:spPr>
          <a:xfrm>
            <a:off x="1461188" y="371060"/>
            <a:ext cx="4765441" cy="3539430"/>
          </a:xfrm>
          <a:prstGeom prst="rect">
            <a:avLst/>
          </a:prstGeom>
          <a:solidFill>
            <a:srgbClr val="F0F0F0"/>
          </a:solidFill>
        </p:spPr>
        <p:txBody>
          <a:bodyPr wrap="square" rtlCol="0">
            <a:spAutoFit/>
          </a:bodyPr>
          <a:lstStyle/>
          <a:p>
            <a:r>
              <a:rPr lang="en-US" sz="4000" b="1" dirty="0" err="1">
                <a:latin typeface="72 Condensed" panose="020B0506030000000003" pitchFamily="34" charset="0"/>
                <a:cs typeface="72 Condensed" panose="020B0506030000000003" pitchFamily="34" charset="0"/>
              </a:rPr>
              <a:t>Convertirse</a:t>
            </a:r>
            <a:r>
              <a:rPr lang="en-US" sz="4000" b="1" dirty="0">
                <a:latin typeface="72 Condensed" panose="020B0506030000000003" pitchFamily="34" charset="0"/>
                <a:cs typeface="72 Condensed" panose="020B0506030000000003" pitchFamily="34" charset="0"/>
              </a:rPr>
              <a:t> en</a:t>
            </a:r>
          </a:p>
          <a:p>
            <a:r>
              <a:rPr lang="en-US" sz="7200" b="1" dirty="0" err="1">
                <a:solidFill>
                  <a:srgbClr val="00B0F0"/>
                </a:solidFill>
                <a:latin typeface="Yu Gothic UI Semilight" panose="020B0400000000000000" pitchFamily="34" charset="-128"/>
                <a:ea typeface="Yu Gothic UI Semilight" panose="020B0400000000000000" pitchFamily="34" charset="-128"/>
              </a:rPr>
              <a:t>Héroe</a:t>
            </a:r>
            <a:r>
              <a:rPr lang="en-US" sz="7200" b="1" dirty="0">
                <a:solidFill>
                  <a:srgbClr val="00B0F0"/>
                </a:solidFill>
                <a:latin typeface="Yu Gothic UI Semilight" panose="020B0400000000000000" pitchFamily="34" charset="-128"/>
                <a:ea typeface="Yu Gothic UI Semilight" panose="020B0400000000000000" pitchFamily="34" charset="-128"/>
              </a:rPr>
              <a:t> </a:t>
            </a:r>
          </a:p>
          <a:p>
            <a:r>
              <a:rPr lang="en-US" sz="4000" b="1" dirty="0">
                <a:solidFill>
                  <a:srgbClr val="00B0F0"/>
                </a:solidFill>
                <a:latin typeface="Yu Gothic UI Semilight" panose="020B0400000000000000" pitchFamily="34" charset="-128"/>
                <a:ea typeface="Yu Gothic UI Semilight" panose="020B0400000000000000" pitchFamily="34" charset="-128"/>
              </a:rPr>
              <a:t>de </a:t>
            </a:r>
            <a:r>
              <a:rPr lang="en-US" sz="4000" b="1" dirty="0" err="1">
                <a:solidFill>
                  <a:srgbClr val="00B0F0"/>
                </a:solidFill>
                <a:latin typeface="Yu Gothic UI Semilight" panose="020B0400000000000000" pitchFamily="34" charset="-128"/>
                <a:ea typeface="Yu Gothic UI Semilight" panose="020B0400000000000000" pitchFamily="34" charset="-128"/>
              </a:rPr>
              <a:t>los</a:t>
            </a:r>
            <a:endParaRPr lang="en-US" sz="4000" b="1" dirty="0">
              <a:solidFill>
                <a:srgbClr val="00B0F0"/>
              </a:solidFill>
              <a:latin typeface="Yu Gothic UI Semilight" panose="020B0400000000000000" pitchFamily="34" charset="-128"/>
              <a:ea typeface="Yu Gothic UI Semilight" panose="020B0400000000000000" pitchFamily="34" charset="-128"/>
            </a:endParaRPr>
          </a:p>
          <a:p>
            <a:r>
              <a:rPr lang="en-US" sz="7200" b="1" dirty="0" err="1">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rPr>
              <a:t>Residuos</a:t>
            </a:r>
            <a:endParaRPr lang="es-MX" sz="7200" b="1" dirty="0">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endParaRPr>
          </a:p>
        </p:txBody>
      </p:sp>
      <p:sp>
        <p:nvSpPr>
          <p:cNvPr id="4" name="TextBox 3">
            <a:extLst>
              <a:ext uri="{FF2B5EF4-FFF2-40B4-BE49-F238E27FC236}">
                <a16:creationId xmlns:a16="http://schemas.microsoft.com/office/drawing/2014/main" id="{7DBA7820-6F55-1E68-9B62-9D664C1F9CBA}"/>
              </a:ext>
            </a:extLst>
          </p:cNvPr>
          <p:cNvSpPr txBox="1"/>
          <p:nvPr/>
        </p:nvSpPr>
        <p:spPr>
          <a:xfrm>
            <a:off x="1606214" y="4133276"/>
            <a:ext cx="4184986" cy="584775"/>
          </a:xfrm>
          <a:prstGeom prst="rect">
            <a:avLst/>
          </a:prstGeom>
          <a:solidFill>
            <a:srgbClr val="39C79D"/>
          </a:solidFill>
          <a:ln>
            <a:solidFill>
              <a:srgbClr val="39C79D"/>
            </a:solidFill>
          </a:ln>
        </p:spPr>
        <p:txBody>
          <a:bodyPr wrap="square" rtlCol="0">
            <a:spAutoFit/>
          </a:bodyPr>
          <a:lstStyle/>
          <a:p>
            <a:pPr algn="ctr"/>
            <a:r>
              <a:rPr lang="en-US" sz="3200" b="1" dirty="0">
                <a:solidFill>
                  <a:schemeClr val="bg1"/>
                </a:solidFill>
              </a:rPr>
              <a:t>REDUCE A CERO</a:t>
            </a:r>
            <a:endParaRPr lang="es-MX" sz="3200" b="1" dirty="0">
              <a:solidFill>
                <a:schemeClr val="bg1"/>
              </a:solidFill>
            </a:endParaRPr>
          </a:p>
        </p:txBody>
      </p:sp>
      <p:sp>
        <p:nvSpPr>
          <p:cNvPr id="5" name="TextBox 4">
            <a:extLst>
              <a:ext uri="{FF2B5EF4-FFF2-40B4-BE49-F238E27FC236}">
                <a16:creationId xmlns:a16="http://schemas.microsoft.com/office/drawing/2014/main" id="{766F3DA0-E24F-F1F7-993B-60117E2E392F}"/>
              </a:ext>
            </a:extLst>
          </p:cNvPr>
          <p:cNvSpPr txBox="1"/>
          <p:nvPr/>
        </p:nvSpPr>
        <p:spPr>
          <a:xfrm>
            <a:off x="1461189" y="5249304"/>
            <a:ext cx="8709906" cy="707886"/>
          </a:xfrm>
          <a:prstGeom prst="rect">
            <a:avLst/>
          </a:prstGeom>
          <a:solidFill>
            <a:srgbClr val="F0F0F0"/>
          </a:solidFill>
        </p:spPr>
        <p:txBody>
          <a:bodyPr wrap="square" rtlCol="0">
            <a:spAutoFit/>
          </a:bodyPr>
          <a:lstStyle/>
          <a:p>
            <a:pPr algn="ctr"/>
            <a:r>
              <a:rPr lang="en-US" sz="4000" b="1" dirty="0" err="1"/>
              <a:t>Modelo</a:t>
            </a:r>
            <a:r>
              <a:rPr lang="en-US" sz="4000" b="1" dirty="0"/>
              <a:t> de </a:t>
            </a:r>
            <a:r>
              <a:rPr lang="en-US" sz="4000" b="1" dirty="0" err="1"/>
              <a:t>Negocio</a:t>
            </a:r>
            <a:r>
              <a:rPr lang="en-US" sz="4000" b="1" dirty="0"/>
              <a:t> Canvas</a:t>
            </a:r>
            <a:endParaRPr lang="es-MX" sz="4000" b="1" dirty="0"/>
          </a:p>
        </p:txBody>
      </p:sp>
    </p:spTree>
    <p:extLst>
      <p:ext uri="{BB962C8B-B14F-4D97-AF65-F5344CB8AC3E}">
        <p14:creationId xmlns:p14="http://schemas.microsoft.com/office/powerpoint/2010/main" val="418502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9401917"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9" name="Rectangle 8">
            <a:extLst>
              <a:ext uri="{FF2B5EF4-FFF2-40B4-BE49-F238E27FC236}">
                <a16:creationId xmlns:a16="http://schemas.microsoft.com/office/drawing/2014/main" id="{A6881389-EDFC-21A2-DE1B-68340BB54DB7}"/>
              </a:ext>
            </a:extLst>
          </p:cNvPr>
          <p:cNvSpPr/>
          <p:nvPr/>
        </p:nvSpPr>
        <p:spPr>
          <a:xfrm>
            <a:off x="9554716" y="2267695"/>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accent1">
                    <a:lumMod val="50000"/>
                  </a:schemeClr>
                </a:solidFill>
              </a:rPr>
              <a:t>Nicho de mercado, fabricantes de productos y empresas de reciclaje.</a:t>
            </a:r>
            <a:endParaRPr lang="es-MX" sz="1400" dirty="0">
              <a:solidFill>
                <a:schemeClr val="accent1">
                  <a:lumMod val="50000"/>
                </a:schemeClr>
              </a:solidFill>
            </a:endParaRPr>
          </a:p>
        </p:txBody>
      </p:sp>
      <p:sp>
        <p:nvSpPr>
          <p:cNvPr id="10" name="TextBox 9">
            <a:extLst>
              <a:ext uri="{FF2B5EF4-FFF2-40B4-BE49-F238E27FC236}">
                <a16:creationId xmlns:a16="http://schemas.microsoft.com/office/drawing/2014/main" id="{25FF7F95-3F22-FA88-36BC-A906AB5B44F9}"/>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3" name="TextBox 2">
            <a:extLst>
              <a:ext uri="{FF2B5EF4-FFF2-40B4-BE49-F238E27FC236}">
                <a16:creationId xmlns:a16="http://schemas.microsoft.com/office/drawing/2014/main" id="{3E92AC00-3D92-110B-95A6-E7E56874E6C3}"/>
              </a:ext>
            </a:extLst>
          </p:cNvPr>
          <p:cNvSpPr txBox="1"/>
          <p:nvPr/>
        </p:nvSpPr>
        <p:spPr>
          <a:xfrm>
            <a:off x="1273733" y="1094672"/>
            <a:ext cx="948906" cy="307777"/>
          </a:xfrm>
          <a:prstGeom prst="rect">
            <a:avLst/>
          </a:prstGeom>
          <a:noFill/>
        </p:spPr>
        <p:txBody>
          <a:bodyPr wrap="square" rtlCol="0">
            <a:spAutoFit/>
          </a:bodyPr>
          <a:lstStyle/>
          <a:p>
            <a:pPr algn="ctr"/>
            <a:r>
              <a:rPr lang="es-ES" sz="1400" dirty="0"/>
              <a:t>Socios</a:t>
            </a:r>
            <a:endParaRPr lang="es-MX" sz="1400" dirty="0"/>
          </a:p>
        </p:txBody>
      </p:sp>
      <p:sp>
        <p:nvSpPr>
          <p:cNvPr id="5" name="TextBox 4">
            <a:extLst>
              <a:ext uri="{FF2B5EF4-FFF2-40B4-BE49-F238E27FC236}">
                <a16:creationId xmlns:a16="http://schemas.microsoft.com/office/drawing/2014/main" id="{58C5AF6C-F6D4-85A0-C9DA-91AEC272A3AA}"/>
              </a:ext>
            </a:extLst>
          </p:cNvPr>
          <p:cNvSpPr txBox="1"/>
          <p:nvPr/>
        </p:nvSpPr>
        <p:spPr>
          <a:xfrm>
            <a:off x="3132063" y="1105572"/>
            <a:ext cx="1500997" cy="307777"/>
          </a:xfrm>
          <a:prstGeom prst="rect">
            <a:avLst/>
          </a:prstGeom>
          <a:noFill/>
        </p:spPr>
        <p:txBody>
          <a:bodyPr wrap="square" rtlCol="0">
            <a:spAutoFit/>
          </a:bodyPr>
          <a:lstStyle/>
          <a:p>
            <a:pPr algn="ctr"/>
            <a:r>
              <a:rPr lang="es-ES" sz="1400" dirty="0"/>
              <a:t>Actividades</a:t>
            </a:r>
            <a:endParaRPr lang="es-MX" sz="1400" dirty="0"/>
          </a:p>
        </p:txBody>
      </p:sp>
      <p:sp>
        <p:nvSpPr>
          <p:cNvPr id="6" name="TextBox 5">
            <a:extLst>
              <a:ext uri="{FF2B5EF4-FFF2-40B4-BE49-F238E27FC236}">
                <a16:creationId xmlns:a16="http://schemas.microsoft.com/office/drawing/2014/main" id="{4E332CBF-CCCC-FC7F-B1CD-93AEF68FFB78}"/>
              </a:ext>
            </a:extLst>
          </p:cNvPr>
          <p:cNvSpPr txBox="1"/>
          <p:nvPr/>
        </p:nvSpPr>
        <p:spPr>
          <a:xfrm>
            <a:off x="5086986" y="110557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7" name="TextBox 6">
            <a:extLst>
              <a:ext uri="{FF2B5EF4-FFF2-40B4-BE49-F238E27FC236}">
                <a16:creationId xmlns:a16="http://schemas.microsoft.com/office/drawing/2014/main" id="{0C3ADDFC-A839-7841-52BC-8429CA608473}"/>
              </a:ext>
            </a:extLst>
          </p:cNvPr>
          <p:cNvSpPr txBox="1"/>
          <p:nvPr/>
        </p:nvSpPr>
        <p:spPr>
          <a:xfrm>
            <a:off x="7272619" y="1075299"/>
            <a:ext cx="1848175" cy="307777"/>
          </a:xfrm>
          <a:prstGeom prst="rect">
            <a:avLst/>
          </a:prstGeom>
          <a:noFill/>
        </p:spPr>
        <p:txBody>
          <a:bodyPr wrap="square" rtlCol="0">
            <a:spAutoFit/>
          </a:bodyPr>
          <a:lstStyle/>
          <a:p>
            <a:pPr algn="ctr"/>
            <a:r>
              <a:rPr lang="es-ES" sz="1400" dirty="0"/>
              <a:t>Relación con Clientes</a:t>
            </a:r>
            <a:endParaRPr lang="es-MX" sz="1400" dirty="0"/>
          </a:p>
        </p:txBody>
      </p:sp>
      <p:sp>
        <p:nvSpPr>
          <p:cNvPr id="8" name="TextBox 7">
            <a:extLst>
              <a:ext uri="{FF2B5EF4-FFF2-40B4-BE49-F238E27FC236}">
                <a16:creationId xmlns:a16="http://schemas.microsoft.com/office/drawing/2014/main" id="{3FE09512-16E2-A26D-7B0D-A19DDBB1AA56}"/>
              </a:ext>
            </a:extLst>
          </p:cNvPr>
          <p:cNvSpPr txBox="1"/>
          <p:nvPr/>
        </p:nvSpPr>
        <p:spPr>
          <a:xfrm>
            <a:off x="9495258" y="945458"/>
            <a:ext cx="1820182" cy="307777"/>
          </a:xfrm>
          <a:prstGeom prst="rect">
            <a:avLst/>
          </a:prstGeom>
          <a:noFill/>
        </p:spPr>
        <p:txBody>
          <a:bodyPr wrap="square" rtlCol="0">
            <a:spAutoFit/>
          </a:bodyPr>
          <a:lstStyle/>
          <a:p>
            <a:pPr algn="ctr"/>
            <a:r>
              <a:rPr lang="es-ES" sz="1400" dirty="0"/>
              <a:t>Segmentos de Clientes</a:t>
            </a:r>
            <a:endParaRPr lang="es-MX" sz="1400" dirty="0"/>
          </a:p>
        </p:txBody>
      </p:sp>
      <p:sp>
        <p:nvSpPr>
          <p:cNvPr id="11" name="TextBox 10">
            <a:extLst>
              <a:ext uri="{FF2B5EF4-FFF2-40B4-BE49-F238E27FC236}">
                <a16:creationId xmlns:a16="http://schemas.microsoft.com/office/drawing/2014/main" id="{24938DC3-07E2-33C9-991A-06AA6BB80AFB}"/>
              </a:ext>
            </a:extLst>
          </p:cNvPr>
          <p:cNvSpPr txBox="1"/>
          <p:nvPr/>
        </p:nvSpPr>
        <p:spPr>
          <a:xfrm>
            <a:off x="3348658" y="3161851"/>
            <a:ext cx="1269284" cy="307777"/>
          </a:xfrm>
          <a:prstGeom prst="rect">
            <a:avLst/>
          </a:prstGeom>
          <a:noFill/>
        </p:spPr>
        <p:txBody>
          <a:bodyPr wrap="square" rtlCol="0">
            <a:spAutoFit/>
          </a:bodyPr>
          <a:lstStyle/>
          <a:p>
            <a:pPr algn="ctr"/>
            <a:r>
              <a:rPr lang="es-ES" sz="1400" dirty="0"/>
              <a:t>Recursos</a:t>
            </a:r>
            <a:endParaRPr lang="es-MX" sz="1400" dirty="0"/>
          </a:p>
        </p:txBody>
      </p:sp>
      <p:sp>
        <p:nvSpPr>
          <p:cNvPr id="12" name="TextBox 11">
            <a:extLst>
              <a:ext uri="{FF2B5EF4-FFF2-40B4-BE49-F238E27FC236}">
                <a16:creationId xmlns:a16="http://schemas.microsoft.com/office/drawing/2014/main" id="{443013BA-1149-5B1C-5484-07E8DE881249}"/>
              </a:ext>
            </a:extLst>
          </p:cNvPr>
          <p:cNvSpPr txBox="1"/>
          <p:nvPr/>
        </p:nvSpPr>
        <p:spPr>
          <a:xfrm>
            <a:off x="7740798" y="3206815"/>
            <a:ext cx="1105325" cy="307777"/>
          </a:xfrm>
          <a:prstGeom prst="rect">
            <a:avLst/>
          </a:prstGeom>
          <a:noFill/>
        </p:spPr>
        <p:txBody>
          <a:bodyPr wrap="square" rtlCol="0">
            <a:spAutoFit/>
          </a:bodyPr>
          <a:lstStyle/>
          <a:p>
            <a:pPr algn="ctr"/>
            <a:r>
              <a:rPr lang="es-ES" sz="1400" dirty="0"/>
              <a:t>Canales</a:t>
            </a:r>
            <a:endParaRPr lang="es-MX" sz="1400" dirty="0"/>
          </a:p>
        </p:txBody>
      </p:sp>
      <p:sp>
        <p:nvSpPr>
          <p:cNvPr id="13" name="TextBox 12">
            <a:extLst>
              <a:ext uri="{FF2B5EF4-FFF2-40B4-BE49-F238E27FC236}">
                <a16:creationId xmlns:a16="http://schemas.microsoft.com/office/drawing/2014/main" id="{B6864041-2639-F899-B5C6-586D58E54F7E}"/>
              </a:ext>
            </a:extLst>
          </p:cNvPr>
          <p:cNvSpPr txBox="1"/>
          <p:nvPr/>
        </p:nvSpPr>
        <p:spPr>
          <a:xfrm>
            <a:off x="2844639" y="4762245"/>
            <a:ext cx="906381" cy="307777"/>
          </a:xfrm>
          <a:prstGeom prst="rect">
            <a:avLst/>
          </a:prstGeom>
          <a:noFill/>
        </p:spPr>
        <p:txBody>
          <a:bodyPr wrap="square" rtlCol="0">
            <a:spAutoFit/>
          </a:bodyPr>
          <a:lstStyle/>
          <a:p>
            <a:pPr algn="ctr"/>
            <a:r>
              <a:rPr lang="es-ES" sz="1400" dirty="0"/>
              <a:t>Costos</a:t>
            </a:r>
            <a:endParaRPr lang="es-MX" sz="1400" dirty="0"/>
          </a:p>
        </p:txBody>
      </p:sp>
      <p:sp>
        <p:nvSpPr>
          <p:cNvPr id="14" name="TextBox 13">
            <a:extLst>
              <a:ext uri="{FF2B5EF4-FFF2-40B4-BE49-F238E27FC236}">
                <a16:creationId xmlns:a16="http://schemas.microsoft.com/office/drawing/2014/main" id="{FEC56329-8C14-2705-0E73-D74954A3A9C4}"/>
              </a:ext>
            </a:extLst>
          </p:cNvPr>
          <p:cNvSpPr txBox="1"/>
          <p:nvPr/>
        </p:nvSpPr>
        <p:spPr>
          <a:xfrm>
            <a:off x="8293460" y="4738201"/>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5" name="TextBox 14">
            <a:extLst>
              <a:ext uri="{FF2B5EF4-FFF2-40B4-BE49-F238E27FC236}">
                <a16:creationId xmlns:a16="http://schemas.microsoft.com/office/drawing/2014/main" id="{38DAF51A-B519-9052-49C3-3D870FF4F6B0}"/>
              </a:ext>
            </a:extLst>
          </p:cNvPr>
          <p:cNvSpPr txBox="1"/>
          <p:nvPr/>
        </p:nvSpPr>
        <p:spPr>
          <a:xfrm>
            <a:off x="2222639" y="5950255"/>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6" name="TextBox 15">
            <a:extLst>
              <a:ext uri="{FF2B5EF4-FFF2-40B4-BE49-F238E27FC236}">
                <a16:creationId xmlns:a16="http://schemas.microsoft.com/office/drawing/2014/main" id="{61E92F11-AAD7-4836-17B2-B002940111DA}"/>
              </a:ext>
            </a:extLst>
          </p:cNvPr>
          <p:cNvSpPr txBox="1"/>
          <p:nvPr/>
        </p:nvSpPr>
        <p:spPr>
          <a:xfrm>
            <a:off x="7713559" y="5943520"/>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17" name="TextBox 16">
            <a:extLst>
              <a:ext uri="{FF2B5EF4-FFF2-40B4-BE49-F238E27FC236}">
                <a16:creationId xmlns:a16="http://schemas.microsoft.com/office/drawing/2014/main" id="{DD1B8B50-9C61-9A47-81A6-6CB90CE31366}"/>
              </a:ext>
            </a:extLst>
          </p:cNvPr>
          <p:cNvSpPr txBox="1"/>
          <p:nvPr/>
        </p:nvSpPr>
        <p:spPr>
          <a:xfrm>
            <a:off x="5407040" y="3188124"/>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37079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7"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1244269"/>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1" name="Rectangle 10">
            <a:extLst>
              <a:ext uri="{FF2B5EF4-FFF2-40B4-BE49-F238E27FC236}">
                <a16:creationId xmlns:a16="http://schemas.microsoft.com/office/drawing/2014/main" id="{E6673EB0-5D12-4BF4-DAF2-F53729515BA0}"/>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2" name="Rectangle 11">
            <a:extLst>
              <a:ext uri="{FF2B5EF4-FFF2-40B4-BE49-F238E27FC236}">
                <a16:creationId xmlns:a16="http://schemas.microsoft.com/office/drawing/2014/main" id="{EA21147B-30BB-AE6E-7098-48A0F2C2544E}"/>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b="1" dirty="0">
              <a:solidFill>
                <a:schemeClr val="tx1"/>
              </a:solidFill>
            </a:endParaRPr>
          </a:p>
        </p:txBody>
      </p:sp>
      <p:sp>
        <p:nvSpPr>
          <p:cNvPr id="13" name="TextBox 12">
            <a:extLst>
              <a:ext uri="{FF2B5EF4-FFF2-40B4-BE49-F238E27FC236}">
                <a16:creationId xmlns:a16="http://schemas.microsoft.com/office/drawing/2014/main" id="{1020C700-5E19-4E13-EA78-AF69C14A8D3C}"/>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2" name="TextBox 1">
            <a:extLst>
              <a:ext uri="{FF2B5EF4-FFF2-40B4-BE49-F238E27FC236}">
                <a16:creationId xmlns:a16="http://schemas.microsoft.com/office/drawing/2014/main" id="{ADDBE0CE-0738-DA78-C29C-7A710BB22B0A}"/>
              </a:ext>
            </a:extLst>
          </p:cNvPr>
          <p:cNvSpPr txBox="1"/>
          <p:nvPr/>
        </p:nvSpPr>
        <p:spPr>
          <a:xfrm>
            <a:off x="1273733" y="1094672"/>
            <a:ext cx="948906" cy="307777"/>
          </a:xfrm>
          <a:prstGeom prst="rect">
            <a:avLst/>
          </a:prstGeom>
          <a:noFill/>
        </p:spPr>
        <p:txBody>
          <a:bodyPr wrap="square" rtlCol="0">
            <a:spAutoFit/>
          </a:bodyPr>
          <a:lstStyle/>
          <a:p>
            <a:pPr algn="ctr"/>
            <a:r>
              <a:rPr lang="es-ES" sz="1400" dirty="0"/>
              <a:t>Socios</a:t>
            </a:r>
            <a:endParaRPr lang="es-MX" sz="1400" dirty="0"/>
          </a:p>
        </p:txBody>
      </p:sp>
      <p:sp>
        <p:nvSpPr>
          <p:cNvPr id="5" name="TextBox 4">
            <a:extLst>
              <a:ext uri="{FF2B5EF4-FFF2-40B4-BE49-F238E27FC236}">
                <a16:creationId xmlns:a16="http://schemas.microsoft.com/office/drawing/2014/main" id="{64CC0080-3725-33AB-347B-166D52F45F05}"/>
              </a:ext>
            </a:extLst>
          </p:cNvPr>
          <p:cNvSpPr txBox="1"/>
          <p:nvPr/>
        </p:nvSpPr>
        <p:spPr>
          <a:xfrm>
            <a:off x="3132063" y="1105572"/>
            <a:ext cx="1500997" cy="307777"/>
          </a:xfrm>
          <a:prstGeom prst="rect">
            <a:avLst/>
          </a:prstGeom>
          <a:noFill/>
        </p:spPr>
        <p:txBody>
          <a:bodyPr wrap="square" rtlCol="0">
            <a:spAutoFit/>
          </a:bodyPr>
          <a:lstStyle/>
          <a:p>
            <a:pPr algn="ctr"/>
            <a:r>
              <a:rPr lang="es-ES" sz="1400" dirty="0"/>
              <a:t>Actividades</a:t>
            </a:r>
            <a:endParaRPr lang="es-MX" sz="1400" dirty="0"/>
          </a:p>
        </p:txBody>
      </p:sp>
      <p:sp>
        <p:nvSpPr>
          <p:cNvPr id="6" name="TextBox 5">
            <a:extLst>
              <a:ext uri="{FF2B5EF4-FFF2-40B4-BE49-F238E27FC236}">
                <a16:creationId xmlns:a16="http://schemas.microsoft.com/office/drawing/2014/main" id="{FCAD0ED8-8FC9-5087-082B-06206831376D}"/>
              </a:ext>
            </a:extLst>
          </p:cNvPr>
          <p:cNvSpPr txBox="1"/>
          <p:nvPr/>
        </p:nvSpPr>
        <p:spPr>
          <a:xfrm>
            <a:off x="5086986" y="972449"/>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7" name="TextBox 6">
            <a:extLst>
              <a:ext uri="{FF2B5EF4-FFF2-40B4-BE49-F238E27FC236}">
                <a16:creationId xmlns:a16="http://schemas.microsoft.com/office/drawing/2014/main" id="{08D79465-5997-01D1-020E-A959983A26A5}"/>
              </a:ext>
            </a:extLst>
          </p:cNvPr>
          <p:cNvSpPr txBox="1"/>
          <p:nvPr/>
        </p:nvSpPr>
        <p:spPr>
          <a:xfrm>
            <a:off x="7272619" y="1075299"/>
            <a:ext cx="1848175" cy="307777"/>
          </a:xfrm>
          <a:prstGeom prst="rect">
            <a:avLst/>
          </a:prstGeom>
          <a:noFill/>
        </p:spPr>
        <p:txBody>
          <a:bodyPr wrap="square" rtlCol="0">
            <a:spAutoFit/>
          </a:bodyPr>
          <a:lstStyle/>
          <a:p>
            <a:pPr algn="ctr"/>
            <a:r>
              <a:rPr lang="es-ES" sz="1400" dirty="0"/>
              <a:t>Relación con Clientes</a:t>
            </a:r>
            <a:endParaRPr lang="es-MX" sz="1400" dirty="0"/>
          </a:p>
        </p:txBody>
      </p:sp>
      <p:sp>
        <p:nvSpPr>
          <p:cNvPr id="8" name="TextBox 7">
            <a:extLst>
              <a:ext uri="{FF2B5EF4-FFF2-40B4-BE49-F238E27FC236}">
                <a16:creationId xmlns:a16="http://schemas.microsoft.com/office/drawing/2014/main" id="{147B1269-DDAB-8228-1A24-8ED1F2A24047}"/>
              </a:ext>
            </a:extLst>
          </p:cNvPr>
          <p:cNvSpPr txBox="1"/>
          <p:nvPr/>
        </p:nvSpPr>
        <p:spPr>
          <a:xfrm>
            <a:off x="9495258" y="1075299"/>
            <a:ext cx="1820182" cy="307777"/>
          </a:xfrm>
          <a:prstGeom prst="rect">
            <a:avLst/>
          </a:prstGeom>
          <a:noFill/>
        </p:spPr>
        <p:txBody>
          <a:bodyPr wrap="square" rtlCol="0">
            <a:spAutoFit/>
          </a:bodyPr>
          <a:lstStyle/>
          <a:p>
            <a:pPr algn="ctr"/>
            <a:r>
              <a:rPr lang="es-ES" sz="1400" dirty="0"/>
              <a:t>Segmentos de Clientes</a:t>
            </a:r>
            <a:endParaRPr lang="es-MX" sz="1400" dirty="0"/>
          </a:p>
        </p:txBody>
      </p:sp>
      <p:sp>
        <p:nvSpPr>
          <p:cNvPr id="9" name="TextBox 8">
            <a:extLst>
              <a:ext uri="{FF2B5EF4-FFF2-40B4-BE49-F238E27FC236}">
                <a16:creationId xmlns:a16="http://schemas.microsoft.com/office/drawing/2014/main" id="{5EAC48FA-5189-E1A3-608F-8B116361DA57}"/>
              </a:ext>
            </a:extLst>
          </p:cNvPr>
          <p:cNvSpPr txBox="1"/>
          <p:nvPr/>
        </p:nvSpPr>
        <p:spPr>
          <a:xfrm>
            <a:off x="3348658" y="3161851"/>
            <a:ext cx="1269284" cy="307777"/>
          </a:xfrm>
          <a:prstGeom prst="rect">
            <a:avLst/>
          </a:prstGeom>
          <a:noFill/>
        </p:spPr>
        <p:txBody>
          <a:bodyPr wrap="square" rtlCol="0">
            <a:spAutoFit/>
          </a:bodyPr>
          <a:lstStyle/>
          <a:p>
            <a:pPr algn="ctr"/>
            <a:r>
              <a:rPr lang="es-ES" sz="1400" dirty="0"/>
              <a:t>Recursos</a:t>
            </a:r>
            <a:endParaRPr lang="es-MX" sz="1400" dirty="0"/>
          </a:p>
        </p:txBody>
      </p:sp>
      <p:sp>
        <p:nvSpPr>
          <p:cNvPr id="10" name="TextBox 9">
            <a:extLst>
              <a:ext uri="{FF2B5EF4-FFF2-40B4-BE49-F238E27FC236}">
                <a16:creationId xmlns:a16="http://schemas.microsoft.com/office/drawing/2014/main" id="{E855FD32-33AF-A1E2-C5BD-D733843C6277}"/>
              </a:ext>
            </a:extLst>
          </p:cNvPr>
          <p:cNvSpPr txBox="1"/>
          <p:nvPr/>
        </p:nvSpPr>
        <p:spPr>
          <a:xfrm>
            <a:off x="7740798" y="3206815"/>
            <a:ext cx="1105325" cy="307777"/>
          </a:xfrm>
          <a:prstGeom prst="rect">
            <a:avLst/>
          </a:prstGeom>
          <a:noFill/>
        </p:spPr>
        <p:txBody>
          <a:bodyPr wrap="square" rtlCol="0">
            <a:spAutoFit/>
          </a:bodyPr>
          <a:lstStyle/>
          <a:p>
            <a:pPr algn="ctr"/>
            <a:r>
              <a:rPr lang="es-ES" sz="1400" dirty="0"/>
              <a:t>Canales</a:t>
            </a:r>
            <a:endParaRPr lang="es-MX" sz="1400" dirty="0"/>
          </a:p>
        </p:txBody>
      </p:sp>
      <p:sp>
        <p:nvSpPr>
          <p:cNvPr id="14" name="TextBox 13">
            <a:extLst>
              <a:ext uri="{FF2B5EF4-FFF2-40B4-BE49-F238E27FC236}">
                <a16:creationId xmlns:a16="http://schemas.microsoft.com/office/drawing/2014/main" id="{B90F95E9-1B1B-3804-33D2-AF3BF3EF1943}"/>
              </a:ext>
            </a:extLst>
          </p:cNvPr>
          <p:cNvSpPr txBox="1"/>
          <p:nvPr/>
        </p:nvSpPr>
        <p:spPr>
          <a:xfrm>
            <a:off x="2844639" y="4762245"/>
            <a:ext cx="906381" cy="307777"/>
          </a:xfrm>
          <a:prstGeom prst="rect">
            <a:avLst/>
          </a:prstGeom>
          <a:noFill/>
        </p:spPr>
        <p:txBody>
          <a:bodyPr wrap="square" rtlCol="0">
            <a:spAutoFit/>
          </a:bodyPr>
          <a:lstStyle/>
          <a:p>
            <a:pPr algn="ctr"/>
            <a:r>
              <a:rPr lang="es-ES" sz="1400" dirty="0"/>
              <a:t>Costos</a:t>
            </a:r>
            <a:endParaRPr lang="es-MX" sz="1400" dirty="0"/>
          </a:p>
        </p:txBody>
      </p:sp>
      <p:sp>
        <p:nvSpPr>
          <p:cNvPr id="15" name="TextBox 14">
            <a:extLst>
              <a:ext uri="{FF2B5EF4-FFF2-40B4-BE49-F238E27FC236}">
                <a16:creationId xmlns:a16="http://schemas.microsoft.com/office/drawing/2014/main" id="{731015C6-287A-CB3B-B996-5563EAEF1B43}"/>
              </a:ext>
            </a:extLst>
          </p:cNvPr>
          <p:cNvSpPr txBox="1"/>
          <p:nvPr/>
        </p:nvSpPr>
        <p:spPr>
          <a:xfrm>
            <a:off x="8293460" y="4738201"/>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6" name="TextBox 15">
            <a:extLst>
              <a:ext uri="{FF2B5EF4-FFF2-40B4-BE49-F238E27FC236}">
                <a16:creationId xmlns:a16="http://schemas.microsoft.com/office/drawing/2014/main" id="{9674657C-569B-3557-5352-E00ECBF24757}"/>
              </a:ext>
            </a:extLst>
          </p:cNvPr>
          <p:cNvSpPr txBox="1"/>
          <p:nvPr/>
        </p:nvSpPr>
        <p:spPr>
          <a:xfrm>
            <a:off x="2222639" y="5950255"/>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7" name="TextBox 16">
            <a:extLst>
              <a:ext uri="{FF2B5EF4-FFF2-40B4-BE49-F238E27FC236}">
                <a16:creationId xmlns:a16="http://schemas.microsoft.com/office/drawing/2014/main" id="{54193B2E-2CFA-6A57-EC5A-924E0CDF764E}"/>
              </a:ext>
            </a:extLst>
          </p:cNvPr>
          <p:cNvSpPr txBox="1"/>
          <p:nvPr/>
        </p:nvSpPr>
        <p:spPr>
          <a:xfrm>
            <a:off x="7713559" y="5943520"/>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19" name="TextBox 18">
            <a:extLst>
              <a:ext uri="{FF2B5EF4-FFF2-40B4-BE49-F238E27FC236}">
                <a16:creationId xmlns:a16="http://schemas.microsoft.com/office/drawing/2014/main" id="{F8689057-E9C0-BF1D-AFFE-956B970CACC4}"/>
              </a:ext>
            </a:extLst>
          </p:cNvPr>
          <p:cNvSpPr txBox="1"/>
          <p:nvPr/>
        </p:nvSpPr>
        <p:spPr>
          <a:xfrm>
            <a:off x="5407040" y="3188124"/>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12512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0" name="Rectangle 19">
            <a:extLst>
              <a:ext uri="{FF2B5EF4-FFF2-40B4-BE49-F238E27FC236}">
                <a16:creationId xmlns:a16="http://schemas.microsoft.com/office/drawing/2014/main" id="{BAFB41F0-3B1D-3E4A-A9DC-DB5B8CD9590B}"/>
              </a:ext>
            </a:extLst>
          </p:cNvPr>
          <p:cNvSpPr/>
          <p:nvPr/>
        </p:nvSpPr>
        <p:spPr>
          <a:xfrm>
            <a:off x="4987047" y="2798947"/>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3" name="Rectangle 12">
            <a:extLst>
              <a:ext uri="{FF2B5EF4-FFF2-40B4-BE49-F238E27FC236}">
                <a16:creationId xmlns:a16="http://schemas.microsoft.com/office/drawing/2014/main" id="{5F2677F0-DF78-76FB-5624-C86A33368FF2}"/>
              </a:ext>
            </a:extLst>
          </p:cNvPr>
          <p:cNvSpPr/>
          <p:nvPr/>
        </p:nvSpPr>
        <p:spPr>
          <a:xfrm>
            <a:off x="5139844" y="340669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14" name="Rectangle 13">
            <a:extLst>
              <a:ext uri="{FF2B5EF4-FFF2-40B4-BE49-F238E27FC236}">
                <a16:creationId xmlns:a16="http://schemas.microsoft.com/office/drawing/2014/main" id="{B0D94C4F-9980-A493-00B8-D679794BF5B7}"/>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5" name="Rectangle 14">
            <a:extLst>
              <a:ext uri="{FF2B5EF4-FFF2-40B4-BE49-F238E27FC236}">
                <a16:creationId xmlns:a16="http://schemas.microsoft.com/office/drawing/2014/main" id="{71DEDDBC-C560-3FF9-5D80-6F6A0E58DA2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b="1" dirty="0">
              <a:solidFill>
                <a:schemeClr val="tx1"/>
              </a:solidFill>
            </a:endParaRPr>
          </a:p>
        </p:txBody>
      </p:sp>
      <p:sp>
        <p:nvSpPr>
          <p:cNvPr id="11" name="TextBox 10">
            <a:extLst>
              <a:ext uri="{FF2B5EF4-FFF2-40B4-BE49-F238E27FC236}">
                <a16:creationId xmlns:a16="http://schemas.microsoft.com/office/drawing/2014/main" id="{4C8BFA4D-B233-67F7-8250-3B6EA97B5A2C}"/>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3" name="TextBox 2">
            <a:extLst>
              <a:ext uri="{FF2B5EF4-FFF2-40B4-BE49-F238E27FC236}">
                <a16:creationId xmlns:a16="http://schemas.microsoft.com/office/drawing/2014/main" id="{2D80A1B7-EC92-572D-18D1-9168CE10B2DC}"/>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5" name="TextBox 4">
            <a:extLst>
              <a:ext uri="{FF2B5EF4-FFF2-40B4-BE49-F238E27FC236}">
                <a16:creationId xmlns:a16="http://schemas.microsoft.com/office/drawing/2014/main" id="{D2B25ADA-BD69-89C6-4738-AC7C0FEFE932}"/>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6" name="TextBox 5">
            <a:extLst>
              <a:ext uri="{FF2B5EF4-FFF2-40B4-BE49-F238E27FC236}">
                <a16:creationId xmlns:a16="http://schemas.microsoft.com/office/drawing/2014/main" id="{783CD850-2ECC-BEAA-38F7-DF2C663A5CFF}"/>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7" name="TextBox 6">
            <a:extLst>
              <a:ext uri="{FF2B5EF4-FFF2-40B4-BE49-F238E27FC236}">
                <a16:creationId xmlns:a16="http://schemas.microsoft.com/office/drawing/2014/main" id="{7913E9B6-001C-01F2-9DB0-AB3956E17636}"/>
              </a:ext>
            </a:extLst>
          </p:cNvPr>
          <p:cNvSpPr txBox="1"/>
          <p:nvPr/>
        </p:nvSpPr>
        <p:spPr>
          <a:xfrm>
            <a:off x="7351860" y="1090380"/>
            <a:ext cx="1904509" cy="307777"/>
          </a:xfrm>
          <a:prstGeom prst="rect">
            <a:avLst/>
          </a:prstGeom>
          <a:noFill/>
        </p:spPr>
        <p:txBody>
          <a:bodyPr wrap="square" rtlCol="0">
            <a:spAutoFit/>
          </a:bodyPr>
          <a:lstStyle/>
          <a:p>
            <a:pPr algn="ctr"/>
            <a:r>
              <a:rPr lang="es-ES" sz="1400" dirty="0"/>
              <a:t>Relación con Clientes</a:t>
            </a:r>
            <a:endParaRPr lang="es-MX" sz="1400" dirty="0"/>
          </a:p>
        </p:txBody>
      </p:sp>
      <p:sp>
        <p:nvSpPr>
          <p:cNvPr id="8" name="TextBox 7">
            <a:extLst>
              <a:ext uri="{FF2B5EF4-FFF2-40B4-BE49-F238E27FC236}">
                <a16:creationId xmlns:a16="http://schemas.microsoft.com/office/drawing/2014/main" id="{7FB7ECB8-BB7D-4873-E684-C587F42DE9C6}"/>
              </a:ext>
            </a:extLst>
          </p:cNvPr>
          <p:cNvSpPr txBox="1"/>
          <p:nvPr/>
        </p:nvSpPr>
        <p:spPr>
          <a:xfrm>
            <a:off x="9510351" y="1083032"/>
            <a:ext cx="1912308" cy="307777"/>
          </a:xfrm>
          <a:prstGeom prst="rect">
            <a:avLst/>
          </a:prstGeom>
          <a:noFill/>
        </p:spPr>
        <p:txBody>
          <a:bodyPr wrap="square" rtlCol="0">
            <a:spAutoFit/>
          </a:bodyPr>
          <a:lstStyle/>
          <a:p>
            <a:pPr algn="ctr"/>
            <a:r>
              <a:rPr lang="es-ES" sz="1400" dirty="0"/>
              <a:t>Segmentos de Clientes</a:t>
            </a:r>
            <a:endParaRPr lang="es-MX" sz="1400" dirty="0"/>
          </a:p>
        </p:txBody>
      </p:sp>
      <p:sp>
        <p:nvSpPr>
          <p:cNvPr id="9" name="TextBox 8">
            <a:extLst>
              <a:ext uri="{FF2B5EF4-FFF2-40B4-BE49-F238E27FC236}">
                <a16:creationId xmlns:a16="http://schemas.microsoft.com/office/drawing/2014/main" id="{978F20A8-12EA-A793-0384-9FE037FB5578}"/>
              </a:ext>
            </a:extLst>
          </p:cNvPr>
          <p:cNvSpPr txBox="1"/>
          <p:nvPr/>
        </p:nvSpPr>
        <p:spPr>
          <a:xfrm>
            <a:off x="3314714" y="3166379"/>
            <a:ext cx="1293874" cy="307777"/>
          </a:xfrm>
          <a:prstGeom prst="rect">
            <a:avLst/>
          </a:prstGeom>
          <a:noFill/>
        </p:spPr>
        <p:txBody>
          <a:bodyPr wrap="square" rtlCol="0">
            <a:spAutoFit/>
          </a:bodyPr>
          <a:lstStyle/>
          <a:p>
            <a:pPr algn="ctr"/>
            <a:r>
              <a:rPr lang="es-ES" sz="1400" dirty="0"/>
              <a:t>Recursos</a:t>
            </a:r>
            <a:endParaRPr lang="es-MX" sz="1400" dirty="0"/>
          </a:p>
        </p:txBody>
      </p:sp>
      <p:sp>
        <p:nvSpPr>
          <p:cNvPr id="10" name="TextBox 9">
            <a:extLst>
              <a:ext uri="{FF2B5EF4-FFF2-40B4-BE49-F238E27FC236}">
                <a16:creationId xmlns:a16="http://schemas.microsoft.com/office/drawing/2014/main" id="{DBF6FC86-AFBD-CFCC-65C3-60E749F25ABF}"/>
              </a:ext>
            </a:extLst>
          </p:cNvPr>
          <p:cNvSpPr txBox="1"/>
          <p:nvPr/>
        </p:nvSpPr>
        <p:spPr>
          <a:xfrm>
            <a:off x="7740746" y="3161164"/>
            <a:ext cx="1126739" cy="307777"/>
          </a:xfrm>
          <a:prstGeom prst="rect">
            <a:avLst/>
          </a:prstGeom>
          <a:noFill/>
        </p:spPr>
        <p:txBody>
          <a:bodyPr wrap="square" rtlCol="0">
            <a:spAutoFit/>
          </a:bodyPr>
          <a:lstStyle/>
          <a:p>
            <a:pPr algn="ctr"/>
            <a:r>
              <a:rPr lang="es-ES" sz="1400" dirty="0"/>
              <a:t>Canales</a:t>
            </a:r>
            <a:endParaRPr lang="es-MX" sz="1400" dirty="0"/>
          </a:p>
        </p:txBody>
      </p:sp>
      <p:sp>
        <p:nvSpPr>
          <p:cNvPr id="12" name="TextBox 11">
            <a:extLst>
              <a:ext uri="{FF2B5EF4-FFF2-40B4-BE49-F238E27FC236}">
                <a16:creationId xmlns:a16="http://schemas.microsoft.com/office/drawing/2014/main" id="{B7F61936-9013-FDF2-6EA5-F8618840A92A}"/>
              </a:ext>
            </a:extLst>
          </p:cNvPr>
          <p:cNvSpPr txBox="1"/>
          <p:nvPr/>
        </p:nvSpPr>
        <p:spPr>
          <a:xfrm>
            <a:off x="3564885" y="4489865"/>
            <a:ext cx="906381" cy="307777"/>
          </a:xfrm>
          <a:prstGeom prst="rect">
            <a:avLst/>
          </a:prstGeom>
          <a:noFill/>
        </p:spPr>
        <p:txBody>
          <a:bodyPr wrap="square" rtlCol="0">
            <a:spAutoFit/>
          </a:bodyPr>
          <a:lstStyle/>
          <a:p>
            <a:pPr algn="ctr"/>
            <a:r>
              <a:rPr lang="es-ES" sz="1400" dirty="0"/>
              <a:t>Costos</a:t>
            </a:r>
            <a:endParaRPr lang="es-MX" sz="1400" dirty="0"/>
          </a:p>
        </p:txBody>
      </p:sp>
      <p:sp>
        <p:nvSpPr>
          <p:cNvPr id="16" name="TextBox 15">
            <a:extLst>
              <a:ext uri="{FF2B5EF4-FFF2-40B4-BE49-F238E27FC236}">
                <a16:creationId xmlns:a16="http://schemas.microsoft.com/office/drawing/2014/main" id="{7D38B27E-5B65-4A32-9ACE-34875BE67965}"/>
              </a:ext>
            </a:extLst>
          </p:cNvPr>
          <p:cNvSpPr txBox="1"/>
          <p:nvPr/>
        </p:nvSpPr>
        <p:spPr>
          <a:xfrm>
            <a:off x="9006246" y="4482480"/>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7" name="TextBox 16">
            <a:extLst>
              <a:ext uri="{FF2B5EF4-FFF2-40B4-BE49-F238E27FC236}">
                <a16:creationId xmlns:a16="http://schemas.microsoft.com/office/drawing/2014/main" id="{93F772B4-7AD6-24C0-5221-42B09798B3AB}"/>
              </a:ext>
            </a:extLst>
          </p:cNvPr>
          <p:cNvSpPr txBox="1"/>
          <p:nvPr/>
        </p:nvSpPr>
        <p:spPr>
          <a:xfrm>
            <a:off x="2258144" y="5892314"/>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9" name="TextBox 18">
            <a:extLst>
              <a:ext uri="{FF2B5EF4-FFF2-40B4-BE49-F238E27FC236}">
                <a16:creationId xmlns:a16="http://schemas.microsoft.com/office/drawing/2014/main" id="{DE7E3E02-E61F-C7A3-5595-20C10A35DEA4}"/>
              </a:ext>
            </a:extLst>
          </p:cNvPr>
          <p:cNvSpPr txBox="1"/>
          <p:nvPr/>
        </p:nvSpPr>
        <p:spPr>
          <a:xfrm>
            <a:off x="7678054" y="5892313"/>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22" name="TextBox 21">
            <a:extLst>
              <a:ext uri="{FF2B5EF4-FFF2-40B4-BE49-F238E27FC236}">
                <a16:creationId xmlns:a16="http://schemas.microsoft.com/office/drawing/2014/main" id="{B4015A8D-6FCA-92E5-B592-1549CC3AD974}"/>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227343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126657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Rectangle 12">
            <a:extLst>
              <a:ext uri="{FF2B5EF4-FFF2-40B4-BE49-F238E27FC236}">
                <a16:creationId xmlns:a16="http://schemas.microsoft.com/office/drawing/2014/main" id="{410F655C-5545-A0E8-9800-BADF2A5922B2}"/>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dedicada</a:t>
            </a:r>
            <a:r>
              <a:rPr lang="en-US" sz="1400" dirty="0">
                <a:solidFill>
                  <a:schemeClr val="tx1"/>
                </a:solidFill>
              </a:rPr>
              <a:t> </a:t>
            </a:r>
          </a:p>
        </p:txBody>
      </p:sp>
      <p:sp>
        <p:nvSpPr>
          <p:cNvPr id="17" name="Rectangle 16">
            <a:extLst>
              <a:ext uri="{FF2B5EF4-FFF2-40B4-BE49-F238E27FC236}">
                <a16:creationId xmlns:a16="http://schemas.microsoft.com/office/drawing/2014/main" id="{E68D8D6A-150C-561F-9D84-F3397D93AED0}"/>
              </a:ext>
            </a:extLst>
          </p:cNvPr>
          <p:cNvSpPr/>
          <p:nvPr/>
        </p:nvSpPr>
        <p:spPr>
          <a:xfrm>
            <a:off x="5139844" y="345062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19" name="Rectangle 18">
            <a:extLst>
              <a:ext uri="{FF2B5EF4-FFF2-40B4-BE49-F238E27FC236}">
                <a16:creationId xmlns:a16="http://schemas.microsoft.com/office/drawing/2014/main" id="{AFDE5F71-23A2-F644-F037-6AD4A2A987F9}"/>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20" name="Rectangle 19">
            <a:extLst>
              <a:ext uri="{FF2B5EF4-FFF2-40B4-BE49-F238E27FC236}">
                <a16:creationId xmlns:a16="http://schemas.microsoft.com/office/drawing/2014/main" id="{277B3B63-6621-1414-7886-DD4B799A6AB6}"/>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12" name="TextBox 11">
            <a:extLst>
              <a:ext uri="{FF2B5EF4-FFF2-40B4-BE49-F238E27FC236}">
                <a16:creationId xmlns:a16="http://schemas.microsoft.com/office/drawing/2014/main" id="{7DE99067-2411-6D10-0C61-996EA014CB47}"/>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3" name="TextBox 2">
            <a:extLst>
              <a:ext uri="{FF2B5EF4-FFF2-40B4-BE49-F238E27FC236}">
                <a16:creationId xmlns:a16="http://schemas.microsoft.com/office/drawing/2014/main" id="{1682A9B9-CC96-DF48-19D5-2C902433810B}"/>
              </a:ext>
            </a:extLst>
          </p:cNvPr>
          <p:cNvSpPr txBox="1"/>
          <p:nvPr/>
        </p:nvSpPr>
        <p:spPr>
          <a:xfrm>
            <a:off x="1273733" y="1094672"/>
            <a:ext cx="948906" cy="307777"/>
          </a:xfrm>
          <a:prstGeom prst="rect">
            <a:avLst/>
          </a:prstGeom>
          <a:noFill/>
        </p:spPr>
        <p:txBody>
          <a:bodyPr wrap="square" rtlCol="0">
            <a:spAutoFit/>
          </a:bodyPr>
          <a:lstStyle/>
          <a:p>
            <a:pPr algn="ctr"/>
            <a:r>
              <a:rPr lang="es-ES" sz="1400" dirty="0"/>
              <a:t>Socios</a:t>
            </a:r>
            <a:endParaRPr lang="es-MX" sz="1400" dirty="0"/>
          </a:p>
        </p:txBody>
      </p:sp>
      <p:sp>
        <p:nvSpPr>
          <p:cNvPr id="5" name="TextBox 4">
            <a:extLst>
              <a:ext uri="{FF2B5EF4-FFF2-40B4-BE49-F238E27FC236}">
                <a16:creationId xmlns:a16="http://schemas.microsoft.com/office/drawing/2014/main" id="{68C9F713-B4E9-B6A7-9AFB-A9F14D664EC2}"/>
              </a:ext>
            </a:extLst>
          </p:cNvPr>
          <p:cNvSpPr txBox="1"/>
          <p:nvPr/>
        </p:nvSpPr>
        <p:spPr>
          <a:xfrm>
            <a:off x="3132063" y="1105572"/>
            <a:ext cx="1500997" cy="307777"/>
          </a:xfrm>
          <a:prstGeom prst="rect">
            <a:avLst/>
          </a:prstGeom>
          <a:noFill/>
        </p:spPr>
        <p:txBody>
          <a:bodyPr wrap="square" rtlCol="0">
            <a:spAutoFit/>
          </a:bodyPr>
          <a:lstStyle/>
          <a:p>
            <a:pPr algn="ctr"/>
            <a:r>
              <a:rPr lang="es-ES" sz="1400" dirty="0"/>
              <a:t>Actividades</a:t>
            </a:r>
            <a:endParaRPr lang="es-MX" sz="1400" dirty="0"/>
          </a:p>
        </p:txBody>
      </p:sp>
      <p:sp>
        <p:nvSpPr>
          <p:cNvPr id="6" name="TextBox 5">
            <a:extLst>
              <a:ext uri="{FF2B5EF4-FFF2-40B4-BE49-F238E27FC236}">
                <a16:creationId xmlns:a16="http://schemas.microsoft.com/office/drawing/2014/main" id="{1AF40922-D990-2D3C-0142-AF250F14504F}"/>
              </a:ext>
            </a:extLst>
          </p:cNvPr>
          <p:cNvSpPr txBox="1"/>
          <p:nvPr/>
        </p:nvSpPr>
        <p:spPr>
          <a:xfrm>
            <a:off x="5086986" y="110557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7" name="TextBox 6">
            <a:extLst>
              <a:ext uri="{FF2B5EF4-FFF2-40B4-BE49-F238E27FC236}">
                <a16:creationId xmlns:a16="http://schemas.microsoft.com/office/drawing/2014/main" id="{E46C0EEE-17DB-2996-8453-E111FBB339F5}"/>
              </a:ext>
            </a:extLst>
          </p:cNvPr>
          <p:cNvSpPr txBox="1"/>
          <p:nvPr/>
        </p:nvSpPr>
        <p:spPr>
          <a:xfrm>
            <a:off x="7316183" y="985494"/>
            <a:ext cx="1848175" cy="307777"/>
          </a:xfrm>
          <a:prstGeom prst="rect">
            <a:avLst/>
          </a:prstGeom>
          <a:noFill/>
        </p:spPr>
        <p:txBody>
          <a:bodyPr wrap="square" rtlCol="0">
            <a:spAutoFit/>
          </a:bodyPr>
          <a:lstStyle/>
          <a:p>
            <a:pPr algn="ctr"/>
            <a:r>
              <a:rPr lang="es-ES" sz="1400" dirty="0"/>
              <a:t>Relación con Clientes</a:t>
            </a:r>
            <a:endParaRPr lang="es-MX" sz="1400" dirty="0"/>
          </a:p>
        </p:txBody>
      </p:sp>
      <p:sp>
        <p:nvSpPr>
          <p:cNvPr id="8" name="TextBox 7">
            <a:extLst>
              <a:ext uri="{FF2B5EF4-FFF2-40B4-BE49-F238E27FC236}">
                <a16:creationId xmlns:a16="http://schemas.microsoft.com/office/drawing/2014/main" id="{E906147D-793E-5F2B-165A-BF018FCD34FC}"/>
              </a:ext>
            </a:extLst>
          </p:cNvPr>
          <p:cNvSpPr txBox="1"/>
          <p:nvPr/>
        </p:nvSpPr>
        <p:spPr>
          <a:xfrm>
            <a:off x="9495258" y="1094672"/>
            <a:ext cx="1820182" cy="307777"/>
          </a:xfrm>
          <a:prstGeom prst="rect">
            <a:avLst/>
          </a:prstGeom>
          <a:noFill/>
        </p:spPr>
        <p:txBody>
          <a:bodyPr wrap="square" rtlCol="0">
            <a:spAutoFit/>
          </a:bodyPr>
          <a:lstStyle/>
          <a:p>
            <a:pPr algn="ctr"/>
            <a:r>
              <a:rPr lang="es-ES" sz="1400" dirty="0"/>
              <a:t>Segmentos de Clientes</a:t>
            </a:r>
            <a:endParaRPr lang="es-MX" sz="1400" dirty="0"/>
          </a:p>
        </p:txBody>
      </p:sp>
      <p:sp>
        <p:nvSpPr>
          <p:cNvPr id="9" name="TextBox 8">
            <a:extLst>
              <a:ext uri="{FF2B5EF4-FFF2-40B4-BE49-F238E27FC236}">
                <a16:creationId xmlns:a16="http://schemas.microsoft.com/office/drawing/2014/main" id="{62B27E1E-1B17-AC2F-B13F-D94031C6C7FE}"/>
              </a:ext>
            </a:extLst>
          </p:cNvPr>
          <p:cNvSpPr txBox="1"/>
          <p:nvPr/>
        </p:nvSpPr>
        <p:spPr>
          <a:xfrm>
            <a:off x="3348658" y="3161851"/>
            <a:ext cx="1269284" cy="307777"/>
          </a:xfrm>
          <a:prstGeom prst="rect">
            <a:avLst/>
          </a:prstGeom>
          <a:noFill/>
        </p:spPr>
        <p:txBody>
          <a:bodyPr wrap="square" rtlCol="0">
            <a:spAutoFit/>
          </a:bodyPr>
          <a:lstStyle/>
          <a:p>
            <a:pPr algn="ctr"/>
            <a:r>
              <a:rPr lang="es-ES" sz="1400" dirty="0"/>
              <a:t>Recursos</a:t>
            </a:r>
            <a:endParaRPr lang="es-MX" sz="1400" dirty="0"/>
          </a:p>
        </p:txBody>
      </p:sp>
      <p:sp>
        <p:nvSpPr>
          <p:cNvPr id="10" name="TextBox 9">
            <a:extLst>
              <a:ext uri="{FF2B5EF4-FFF2-40B4-BE49-F238E27FC236}">
                <a16:creationId xmlns:a16="http://schemas.microsoft.com/office/drawing/2014/main" id="{252CF629-D0BF-2599-1752-24C7D6CBB9FC}"/>
              </a:ext>
            </a:extLst>
          </p:cNvPr>
          <p:cNvSpPr txBox="1"/>
          <p:nvPr/>
        </p:nvSpPr>
        <p:spPr>
          <a:xfrm>
            <a:off x="7740798" y="3206815"/>
            <a:ext cx="1105325" cy="307777"/>
          </a:xfrm>
          <a:prstGeom prst="rect">
            <a:avLst/>
          </a:prstGeom>
          <a:noFill/>
        </p:spPr>
        <p:txBody>
          <a:bodyPr wrap="square" rtlCol="0">
            <a:spAutoFit/>
          </a:bodyPr>
          <a:lstStyle/>
          <a:p>
            <a:pPr algn="ctr"/>
            <a:r>
              <a:rPr lang="es-ES" sz="1400" dirty="0"/>
              <a:t>Canales</a:t>
            </a:r>
            <a:endParaRPr lang="es-MX" sz="1400" dirty="0"/>
          </a:p>
        </p:txBody>
      </p:sp>
      <p:sp>
        <p:nvSpPr>
          <p:cNvPr id="11" name="TextBox 10">
            <a:extLst>
              <a:ext uri="{FF2B5EF4-FFF2-40B4-BE49-F238E27FC236}">
                <a16:creationId xmlns:a16="http://schemas.microsoft.com/office/drawing/2014/main" id="{48FB71A4-2649-0FA0-48F2-388E810E0F7C}"/>
              </a:ext>
            </a:extLst>
          </p:cNvPr>
          <p:cNvSpPr txBox="1"/>
          <p:nvPr/>
        </p:nvSpPr>
        <p:spPr>
          <a:xfrm>
            <a:off x="2844639" y="4762245"/>
            <a:ext cx="906381" cy="307777"/>
          </a:xfrm>
          <a:prstGeom prst="rect">
            <a:avLst/>
          </a:prstGeom>
          <a:noFill/>
        </p:spPr>
        <p:txBody>
          <a:bodyPr wrap="square" rtlCol="0">
            <a:spAutoFit/>
          </a:bodyPr>
          <a:lstStyle/>
          <a:p>
            <a:pPr algn="ctr"/>
            <a:r>
              <a:rPr lang="es-ES" sz="1400" dirty="0"/>
              <a:t>Costos</a:t>
            </a:r>
            <a:endParaRPr lang="es-MX" sz="1400" dirty="0"/>
          </a:p>
        </p:txBody>
      </p:sp>
      <p:sp>
        <p:nvSpPr>
          <p:cNvPr id="14" name="TextBox 13">
            <a:extLst>
              <a:ext uri="{FF2B5EF4-FFF2-40B4-BE49-F238E27FC236}">
                <a16:creationId xmlns:a16="http://schemas.microsoft.com/office/drawing/2014/main" id="{EA11A436-B4B7-25C0-F51F-3A985A60E195}"/>
              </a:ext>
            </a:extLst>
          </p:cNvPr>
          <p:cNvSpPr txBox="1"/>
          <p:nvPr/>
        </p:nvSpPr>
        <p:spPr>
          <a:xfrm>
            <a:off x="8293460" y="4738201"/>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5" name="TextBox 14">
            <a:extLst>
              <a:ext uri="{FF2B5EF4-FFF2-40B4-BE49-F238E27FC236}">
                <a16:creationId xmlns:a16="http://schemas.microsoft.com/office/drawing/2014/main" id="{49D8E9D2-BA9D-19FC-EA15-DF1FB983776B}"/>
              </a:ext>
            </a:extLst>
          </p:cNvPr>
          <p:cNvSpPr txBox="1"/>
          <p:nvPr/>
        </p:nvSpPr>
        <p:spPr>
          <a:xfrm>
            <a:off x="2222639" y="5950255"/>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6" name="TextBox 15">
            <a:extLst>
              <a:ext uri="{FF2B5EF4-FFF2-40B4-BE49-F238E27FC236}">
                <a16:creationId xmlns:a16="http://schemas.microsoft.com/office/drawing/2014/main" id="{170FED95-7730-67F0-5FDC-3EE360DC7A30}"/>
              </a:ext>
            </a:extLst>
          </p:cNvPr>
          <p:cNvSpPr txBox="1"/>
          <p:nvPr/>
        </p:nvSpPr>
        <p:spPr>
          <a:xfrm>
            <a:off x="7713559" y="5943520"/>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22" name="TextBox 21">
            <a:extLst>
              <a:ext uri="{FF2B5EF4-FFF2-40B4-BE49-F238E27FC236}">
                <a16:creationId xmlns:a16="http://schemas.microsoft.com/office/drawing/2014/main" id="{BDCDED89-1B85-5194-F7A4-6F868F0ED205}"/>
              </a:ext>
            </a:extLst>
          </p:cNvPr>
          <p:cNvSpPr txBox="1"/>
          <p:nvPr/>
        </p:nvSpPr>
        <p:spPr>
          <a:xfrm>
            <a:off x="5407040" y="3188124"/>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92323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67059"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7184011" y="2821250"/>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5" name="Rectangle 14">
            <a:extLst>
              <a:ext uri="{FF2B5EF4-FFF2-40B4-BE49-F238E27FC236}">
                <a16:creationId xmlns:a16="http://schemas.microsoft.com/office/drawing/2014/main" id="{70131FC9-D41E-4436-4BEB-5915AB705D8F}"/>
              </a:ext>
            </a:extLst>
          </p:cNvPr>
          <p:cNvSpPr/>
          <p:nvPr/>
        </p:nvSpPr>
        <p:spPr>
          <a:xfrm>
            <a:off x="7336810" y="34539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20" name="Rectangle 19">
            <a:extLst>
              <a:ext uri="{FF2B5EF4-FFF2-40B4-BE49-F238E27FC236}">
                <a16:creationId xmlns:a16="http://schemas.microsoft.com/office/drawing/2014/main" id="{32423980-2D79-55F0-2118-056EC5AE4A07}"/>
              </a:ext>
            </a:extLst>
          </p:cNvPr>
          <p:cNvSpPr/>
          <p:nvPr/>
        </p:nvSpPr>
        <p:spPr>
          <a:xfrm>
            <a:off x="9541540" y="1988286"/>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22" name="Rectangle 21">
            <a:extLst>
              <a:ext uri="{FF2B5EF4-FFF2-40B4-BE49-F238E27FC236}">
                <a16:creationId xmlns:a16="http://schemas.microsoft.com/office/drawing/2014/main" id="{83A66814-EB04-44B0-8793-283A8CFF60BE}"/>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23" name="Rectangle 22">
            <a:extLst>
              <a:ext uri="{FF2B5EF4-FFF2-40B4-BE49-F238E27FC236}">
                <a16:creationId xmlns:a16="http://schemas.microsoft.com/office/drawing/2014/main" id="{ABD9AC75-7260-61B8-761C-1A5B252AC6E2}"/>
              </a:ext>
            </a:extLst>
          </p:cNvPr>
          <p:cNvSpPr/>
          <p:nvPr/>
        </p:nvSpPr>
        <p:spPr>
          <a:xfrm>
            <a:off x="5139844" y="349813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25" name="Rectangle 24">
            <a:extLst>
              <a:ext uri="{FF2B5EF4-FFF2-40B4-BE49-F238E27FC236}">
                <a16:creationId xmlns:a16="http://schemas.microsoft.com/office/drawing/2014/main" id="{B7F450A7-232C-2C77-D933-9A05BA4EEFF4}"/>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3" name="TextBox 12">
            <a:extLst>
              <a:ext uri="{FF2B5EF4-FFF2-40B4-BE49-F238E27FC236}">
                <a16:creationId xmlns:a16="http://schemas.microsoft.com/office/drawing/2014/main" id="{8F4BAF97-35A7-E0D9-4622-37CFC50B7A77}"/>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14" name="TextBox 13">
            <a:extLst>
              <a:ext uri="{FF2B5EF4-FFF2-40B4-BE49-F238E27FC236}">
                <a16:creationId xmlns:a16="http://schemas.microsoft.com/office/drawing/2014/main" id="{915014FA-48EF-771C-7831-36CA776ACA50}"/>
              </a:ext>
            </a:extLst>
          </p:cNvPr>
          <p:cNvSpPr txBox="1"/>
          <p:nvPr/>
        </p:nvSpPr>
        <p:spPr>
          <a:xfrm>
            <a:off x="2436984" y="5892314"/>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6" name="TextBox 15">
            <a:extLst>
              <a:ext uri="{FF2B5EF4-FFF2-40B4-BE49-F238E27FC236}">
                <a16:creationId xmlns:a16="http://schemas.microsoft.com/office/drawing/2014/main" id="{2F5BA1EA-6D26-8F16-1B9C-B9DD4114D4D7}"/>
              </a:ext>
            </a:extLst>
          </p:cNvPr>
          <p:cNvSpPr txBox="1"/>
          <p:nvPr/>
        </p:nvSpPr>
        <p:spPr>
          <a:xfrm>
            <a:off x="7798244" y="5892313"/>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19" name="TextBox 18">
            <a:extLst>
              <a:ext uri="{FF2B5EF4-FFF2-40B4-BE49-F238E27FC236}">
                <a16:creationId xmlns:a16="http://schemas.microsoft.com/office/drawing/2014/main" id="{F0BE57C1-114A-9A83-94FD-A94A8AAFF65A}"/>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24" name="TextBox 23">
            <a:extLst>
              <a:ext uri="{FF2B5EF4-FFF2-40B4-BE49-F238E27FC236}">
                <a16:creationId xmlns:a16="http://schemas.microsoft.com/office/drawing/2014/main" id="{F7F64831-3609-0BDF-7738-75BD96300ABA}"/>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26" name="TextBox 25">
            <a:extLst>
              <a:ext uri="{FF2B5EF4-FFF2-40B4-BE49-F238E27FC236}">
                <a16:creationId xmlns:a16="http://schemas.microsoft.com/office/drawing/2014/main" id="{B1E6EC76-EB68-8A8F-143D-039D44C258CD}"/>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28" name="TextBox 27">
            <a:extLst>
              <a:ext uri="{FF2B5EF4-FFF2-40B4-BE49-F238E27FC236}">
                <a16:creationId xmlns:a16="http://schemas.microsoft.com/office/drawing/2014/main" id="{525477AB-B8AE-00F2-F483-C6F794AB07D0}"/>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30" name="TextBox 29">
            <a:extLst>
              <a:ext uri="{FF2B5EF4-FFF2-40B4-BE49-F238E27FC236}">
                <a16:creationId xmlns:a16="http://schemas.microsoft.com/office/drawing/2014/main" id="{51888C36-F22D-88C1-CAF7-4E45EE36C39D}"/>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31" name="TextBox 30">
            <a:extLst>
              <a:ext uri="{FF2B5EF4-FFF2-40B4-BE49-F238E27FC236}">
                <a16:creationId xmlns:a16="http://schemas.microsoft.com/office/drawing/2014/main" id="{D3DF650B-82DE-203C-112D-D41FB904DFE8}"/>
              </a:ext>
            </a:extLst>
          </p:cNvPr>
          <p:cNvSpPr txBox="1"/>
          <p:nvPr/>
        </p:nvSpPr>
        <p:spPr>
          <a:xfrm>
            <a:off x="3406982" y="3166378"/>
            <a:ext cx="1293874" cy="307777"/>
          </a:xfrm>
          <a:prstGeom prst="rect">
            <a:avLst/>
          </a:prstGeom>
          <a:noFill/>
        </p:spPr>
        <p:txBody>
          <a:bodyPr wrap="square" rtlCol="0">
            <a:spAutoFit/>
          </a:bodyPr>
          <a:lstStyle/>
          <a:p>
            <a:pPr algn="ctr"/>
            <a:r>
              <a:rPr lang="es-ES" sz="1400" dirty="0"/>
              <a:t>Recursos</a:t>
            </a:r>
            <a:endParaRPr lang="es-MX" sz="1400" dirty="0"/>
          </a:p>
        </p:txBody>
      </p:sp>
      <p:sp>
        <p:nvSpPr>
          <p:cNvPr id="32" name="TextBox 31">
            <a:extLst>
              <a:ext uri="{FF2B5EF4-FFF2-40B4-BE49-F238E27FC236}">
                <a16:creationId xmlns:a16="http://schemas.microsoft.com/office/drawing/2014/main" id="{B4B494C5-428A-EE7F-D416-B1AAFAE57C3C}"/>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33" name="TextBox 32">
            <a:extLst>
              <a:ext uri="{FF2B5EF4-FFF2-40B4-BE49-F238E27FC236}">
                <a16:creationId xmlns:a16="http://schemas.microsoft.com/office/drawing/2014/main" id="{C92D2267-C5B8-D1D4-06B9-A217BA94C1CE}"/>
              </a:ext>
            </a:extLst>
          </p:cNvPr>
          <p:cNvSpPr txBox="1"/>
          <p:nvPr/>
        </p:nvSpPr>
        <p:spPr>
          <a:xfrm>
            <a:off x="3564885" y="4489865"/>
            <a:ext cx="906381" cy="307777"/>
          </a:xfrm>
          <a:prstGeom prst="rect">
            <a:avLst/>
          </a:prstGeom>
          <a:noFill/>
        </p:spPr>
        <p:txBody>
          <a:bodyPr wrap="square" rtlCol="0">
            <a:spAutoFit/>
          </a:bodyPr>
          <a:lstStyle/>
          <a:p>
            <a:pPr algn="ctr"/>
            <a:r>
              <a:rPr lang="es-ES" sz="1400" dirty="0"/>
              <a:t>Costos</a:t>
            </a:r>
            <a:endParaRPr lang="es-MX" sz="1400" dirty="0"/>
          </a:p>
        </p:txBody>
      </p:sp>
      <p:sp>
        <p:nvSpPr>
          <p:cNvPr id="34" name="TextBox 33">
            <a:extLst>
              <a:ext uri="{FF2B5EF4-FFF2-40B4-BE49-F238E27FC236}">
                <a16:creationId xmlns:a16="http://schemas.microsoft.com/office/drawing/2014/main" id="{3D44BFEE-B590-3EC4-F4AC-F7F3563617EC}"/>
              </a:ext>
            </a:extLst>
          </p:cNvPr>
          <p:cNvSpPr txBox="1"/>
          <p:nvPr/>
        </p:nvSpPr>
        <p:spPr>
          <a:xfrm>
            <a:off x="9006246" y="4482480"/>
            <a:ext cx="1105325" cy="307777"/>
          </a:xfrm>
          <a:prstGeom prst="rect">
            <a:avLst/>
          </a:prstGeom>
          <a:noFill/>
        </p:spPr>
        <p:txBody>
          <a:bodyPr wrap="square" rtlCol="0">
            <a:spAutoFit/>
          </a:bodyPr>
          <a:lstStyle/>
          <a:p>
            <a:pPr algn="ctr"/>
            <a:r>
              <a:rPr lang="es-ES" sz="1400" dirty="0"/>
              <a:t> Ingresos</a:t>
            </a:r>
            <a:endParaRPr lang="es-MX" sz="1400" dirty="0"/>
          </a:p>
        </p:txBody>
      </p:sp>
      <p:sp>
        <p:nvSpPr>
          <p:cNvPr id="35" name="TextBox 34">
            <a:extLst>
              <a:ext uri="{FF2B5EF4-FFF2-40B4-BE49-F238E27FC236}">
                <a16:creationId xmlns:a16="http://schemas.microsoft.com/office/drawing/2014/main" id="{8EDE8BC6-74D1-E42F-0B1B-DAC1CDCB1FB1}"/>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928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2" y="1244269"/>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311A2BB0-556F-34DC-707D-7DDBC7D4A287}"/>
              </a:ext>
            </a:extLst>
          </p:cNvPr>
          <p:cNvSpPr/>
          <p:nvPr/>
        </p:nvSpPr>
        <p:spPr>
          <a:xfrm>
            <a:off x="2942881" y="1882776"/>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cadena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19" name="Rectangle 18">
            <a:extLst>
              <a:ext uri="{FF2B5EF4-FFF2-40B4-BE49-F238E27FC236}">
                <a16:creationId xmlns:a16="http://schemas.microsoft.com/office/drawing/2014/main" id="{539EA4B7-A6FC-741E-227A-623E1C959DEB}"/>
              </a:ext>
            </a:extLst>
          </p:cNvPr>
          <p:cNvSpPr/>
          <p:nvPr/>
        </p:nvSpPr>
        <p:spPr>
          <a:xfrm>
            <a:off x="7336810" y="34539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20" name="Rectangle 19">
            <a:extLst>
              <a:ext uri="{FF2B5EF4-FFF2-40B4-BE49-F238E27FC236}">
                <a16:creationId xmlns:a16="http://schemas.microsoft.com/office/drawing/2014/main" id="{7DFD5140-20A4-98A9-3AB6-C572927E7B93}"/>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22" name="Rectangle 21">
            <a:extLst>
              <a:ext uri="{FF2B5EF4-FFF2-40B4-BE49-F238E27FC236}">
                <a16:creationId xmlns:a16="http://schemas.microsoft.com/office/drawing/2014/main" id="{E73CA35E-92E9-A893-5F22-D27D6E71ACB4}"/>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23" name="Rectangle 22">
            <a:extLst>
              <a:ext uri="{FF2B5EF4-FFF2-40B4-BE49-F238E27FC236}">
                <a16:creationId xmlns:a16="http://schemas.microsoft.com/office/drawing/2014/main" id="{D3DB7C1B-0895-4048-2D2C-F1A63E4F9D32}"/>
              </a:ext>
            </a:extLst>
          </p:cNvPr>
          <p:cNvSpPr/>
          <p:nvPr/>
        </p:nvSpPr>
        <p:spPr>
          <a:xfrm>
            <a:off x="5139844" y="349813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25" name="Rectangle 24">
            <a:extLst>
              <a:ext uri="{FF2B5EF4-FFF2-40B4-BE49-F238E27FC236}">
                <a16:creationId xmlns:a16="http://schemas.microsoft.com/office/drawing/2014/main" id="{D5FCDDBC-4D15-22C7-94A5-9C8154931C8F}"/>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4" name="TextBox 13">
            <a:extLst>
              <a:ext uri="{FF2B5EF4-FFF2-40B4-BE49-F238E27FC236}">
                <a16:creationId xmlns:a16="http://schemas.microsoft.com/office/drawing/2014/main" id="{80A44CB5-2FB8-B667-C697-F33BE739829A}"/>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12" name="TextBox 11">
            <a:extLst>
              <a:ext uri="{FF2B5EF4-FFF2-40B4-BE49-F238E27FC236}">
                <a16:creationId xmlns:a16="http://schemas.microsoft.com/office/drawing/2014/main" id="{26A8296E-94FB-7D5C-2EF4-920A119778BE}"/>
              </a:ext>
            </a:extLst>
          </p:cNvPr>
          <p:cNvSpPr txBox="1"/>
          <p:nvPr/>
        </p:nvSpPr>
        <p:spPr>
          <a:xfrm>
            <a:off x="2279081" y="5950255"/>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3" name="TextBox 12">
            <a:extLst>
              <a:ext uri="{FF2B5EF4-FFF2-40B4-BE49-F238E27FC236}">
                <a16:creationId xmlns:a16="http://schemas.microsoft.com/office/drawing/2014/main" id="{0444EAAF-ED69-0C4B-C8B0-0C189811412A}"/>
              </a:ext>
            </a:extLst>
          </p:cNvPr>
          <p:cNvSpPr txBox="1"/>
          <p:nvPr/>
        </p:nvSpPr>
        <p:spPr>
          <a:xfrm>
            <a:off x="7793008" y="5950254"/>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16" name="TextBox 15">
            <a:extLst>
              <a:ext uri="{FF2B5EF4-FFF2-40B4-BE49-F238E27FC236}">
                <a16:creationId xmlns:a16="http://schemas.microsoft.com/office/drawing/2014/main" id="{E14DA9D0-4C2D-438C-0A02-D80B2E1FC473}"/>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24" name="TextBox 23">
            <a:extLst>
              <a:ext uri="{FF2B5EF4-FFF2-40B4-BE49-F238E27FC236}">
                <a16:creationId xmlns:a16="http://schemas.microsoft.com/office/drawing/2014/main" id="{3849BC50-6758-CA4F-7F96-BD3471B62D9E}"/>
              </a:ext>
            </a:extLst>
          </p:cNvPr>
          <p:cNvSpPr txBox="1"/>
          <p:nvPr/>
        </p:nvSpPr>
        <p:spPr>
          <a:xfrm>
            <a:off x="3303420" y="972449"/>
            <a:ext cx="1500997" cy="307777"/>
          </a:xfrm>
          <a:prstGeom prst="rect">
            <a:avLst/>
          </a:prstGeom>
          <a:noFill/>
        </p:spPr>
        <p:txBody>
          <a:bodyPr wrap="square" rtlCol="0">
            <a:spAutoFit/>
          </a:bodyPr>
          <a:lstStyle/>
          <a:p>
            <a:r>
              <a:rPr lang="es-ES" sz="1400" dirty="0"/>
              <a:t>Actividades</a:t>
            </a:r>
            <a:endParaRPr lang="es-MX" sz="1400" dirty="0"/>
          </a:p>
        </p:txBody>
      </p:sp>
      <p:sp>
        <p:nvSpPr>
          <p:cNvPr id="28" name="TextBox 27">
            <a:extLst>
              <a:ext uri="{FF2B5EF4-FFF2-40B4-BE49-F238E27FC236}">
                <a16:creationId xmlns:a16="http://schemas.microsoft.com/office/drawing/2014/main" id="{7C4C7AAF-1DF0-83FE-E05E-05EBF0B4C238}"/>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30" name="TextBox 29">
            <a:extLst>
              <a:ext uri="{FF2B5EF4-FFF2-40B4-BE49-F238E27FC236}">
                <a16:creationId xmlns:a16="http://schemas.microsoft.com/office/drawing/2014/main" id="{A57577D8-C58E-BE09-4349-21A8A9B0CEC5}"/>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31" name="TextBox 30">
            <a:extLst>
              <a:ext uri="{FF2B5EF4-FFF2-40B4-BE49-F238E27FC236}">
                <a16:creationId xmlns:a16="http://schemas.microsoft.com/office/drawing/2014/main" id="{74337CD6-7BA0-76C5-8F88-9F3F7BB584F6}"/>
              </a:ext>
            </a:extLst>
          </p:cNvPr>
          <p:cNvSpPr txBox="1"/>
          <p:nvPr/>
        </p:nvSpPr>
        <p:spPr>
          <a:xfrm>
            <a:off x="9329292" y="1093966"/>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32" name="TextBox 31">
            <a:extLst>
              <a:ext uri="{FF2B5EF4-FFF2-40B4-BE49-F238E27FC236}">
                <a16:creationId xmlns:a16="http://schemas.microsoft.com/office/drawing/2014/main" id="{BD629D5C-E93D-C07C-BAB5-AD1A20C461FB}"/>
              </a:ext>
            </a:extLst>
          </p:cNvPr>
          <p:cNvSpPr txBox="1"/>
          <p:nvPr/>
        </p:nvSpPr>
        <p:spPr>
          <a:xfrm>
            <a:off x="3353912" y="3166378"/>
            <a:ext cx="1293874" cy="307777"/>
          </a:xfrm>
          <a:prstGeom prst="rect">
            <a:avLst/>
          </a:prstGeom>
          <a:noFill/>
        </p:spPr>
        <p:txBody>
          <a:bodyPr wrap="square" rtlCol="0">
            <a:spAutoFit/>
          </a:bodyPr>
          <a:lstStyle/>
          <a:p>
            <a:pPr algn="ctr"/>
            <a:r>
              <a:rPr lang="es-ES" sz="1400" dirty="0"/>
              <a:t>Recursos</a:t>
            </a:r>
            <a:endParaRPr lang="es-MX" sz="1400" dirty="0"/>
          </a:p>
        </p:txBody>
      </p:sp>
      <p:sp>
        <p:nvSpPr>
          <p:cNvPr id="33" name="TextBox 32">
            <a:extLst>
              <a:ext uri="{FF2B5EF4-FFF2-40B4-BE49-F238E27FC236}">
                <a16:creationId xmlns:a16="http://schemas.microsoft.com/office/drawing/2014/main" id="{9FBCF01F-2AE4-3CA2-B137-D9D685D11506}"/>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34" name="TextBox 33">
            <a:extLst>
              <a:ext uri="{FF2B5EF4-FFF2-40B4-BE49-F238E27FC236}">
                <a16:creationId xmlns:a16="http://schemas.microsoft.com/office/drawing/2014/main" id="{24AA3844-4F6E-4441-063A-929DC814E592}"/>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113084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83328" y="1255671"/>
            <a:ext cx="2217906" cy="31825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3443A44-8935-14F0-A25F-41AB52680443}"/>
              </a:ext>
            </a:extLst>
          </p:cNvPr>
          <p:cNvSpPr/>
          <p:nvPr/>
        </p:nvSpPr>
        <p:spPr>
          <a:xfrm>
            <a:off x="724975" y="1873023"/>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20" name="Rectangle 19">
            <a:extLst>
              <a:ext uri="{FF2B5EF4-FFF2-40B4-BE49-F238E27FC236}">
                <a16:creationId xmlns:a16="http://schemas.microsoft.com/office/drawing/2014/main" id="{E53C4B92-2D6D-C6D2-AF67-CD083BBC8B43}"/>
              </a:ext>
            </a:extLst>
          </p:cNvPr>
          <p:cNvSpPr/>
          <p:nvPr/>
        </p:nvSpPr>
        <p:spPr>
          <a:xfrm>
            <a:off x="2942881"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cadena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22" name="Rectangle 21">
            <a:extLst>
              <a:ext uri="{FF2B5EF4-FFF2-40B4-BE49-F238E27FC236}">
                <a16:creationId xmlns:a16="http://schemas.microsoft.com/office/drawing/2014/main" id="{AA9CC989-03F1-5E4D-E7A1-D04B231A916C}"/>
              </a:ext>
            </a:extLst>
          </p:cNvPr>
          <p:cNvSpPr/>
          <p:nvPr/>
        </p:nvSpPr>
        <p:spPr>
          <a:xfrm>
            <a:off x="7336810" y="34539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23" name="Rectangle 22">
            <a:extLst>
              <a:ext uri="{FF2B5EF4-FFF2-40B4-BE49-F238E27FC236}">
                <a16:creationId xmlns:a16="http://schemas.microsoft.com/office/drawing/2014/main" id="{6D3D47A7-DFCD-2DAB-8867-3F314384C71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25" name="Rectangle 24">
            <a:extLst>
              <a:ext uri="{FF2B5EF4-FFF2-40B4-BE49-F238E27FC236}">
                <a16:creationId xmlns:a16="http://schemas.microsoft.com/office/drawing/2014/main" id="{6D7C39B8-5915-65BC-B5FA-22802B8B72A6}"/>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26" name="Rectangle 25">
            <a:extLst>
              <a:ext uri="{FF2B5EF4-FFF2-40B4-BE49-F238E27FC236}">
                <a16:creationId xmlns:a16="http://schemas.microsoft.com/office/drawing/2014/main" id="{7A2049E8-07E1-B0A3-A277-18E5CB24BE76}"/>
              </a:ext>
            </a:extLst>
          </p:cNvPr>
          <p:cNvSpPr/>
          <p:nvPr/>
        </p:nvSpPr>
        <p:spPr>
          <a:xfrm>
            <a:off x="5139844" y="348838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30" name="Rectangle 29">
            <a:extLst>
              <a:ext uri="{FF2B5EF4-FFF2-40B4-BE49-F238E27FC236}">
                <a16:creationId xmlns:a16="http://schemas.microsoft.com/office/drawing/2014/main" id="{2DA5EB1E-6F7E-2C5A-6373-10058CCDE4CC}"/>
              </a:ext>
            </a:extLst>
          </p:cNvPr>
          <p:cNvSpPr/>
          <p:nvPr/>
        </p:nvSpPr>
        <p:spPr>
          <a:xfrm>
            <a:off x="5141206" y="18730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5" name="TextBox 14">
            <a:extLst>
              <a:ext uri="{FF2B5EF4-FFF2-40B4-BE49-F238E27FC236}">
                <a16:creationId xmlns:a16="http://schemas.microsoft.com/office/drawing/2014/main" id="{D0B0B15E-92DC-359B-2415-CC0C7ADDC5DC}"/>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2" name="TextBox 1">
            <a:extLst>
              <a:ext uri="{FF2B5EF4-FFF2-40B4-BE49-F238E27FC236}">
                <a16:creationId xmlns:a16="http://schemas.microsoft.com/office/drawing/2014/main" id="{C17D6573-C294-0F97-D3EA-EC5D76A792BB}"/>
              </a:ext>
            </a:extLst>
          </p:cNvPr>
          <p:cNvSpPr txBox="1"/>
          <p:nvPr/>
        </p:nvSpPr>
        <p:spPr>
          <a:xfrm>
            <a:off x="-2105960" y="1451113"/>
            <a:ext cx="2442628" cy="2987072"/>
          </a:xfrm>
          <a:prstGeom prst="rect">
            <a:avLst/>
          </a:prstGeom>
          <a:noFill/>
        </p:spPr>
        <p:txBody>
          <a:bodyPr wrap="square" rtlCol="0">
            <a:spAutoFit/>
          </a:bodyPr>
          <a:lstStyle/>
          <a:p>
            <a:endParaRPr lang="es-MX" dirty="0"/>
          </a:p>
        </p:txBody>
      </p:sp>
      <p:sp>
        <p:nvSpPr>
          <p:cNvPr id="12" name="TextBox 11">
            <a:extLst>
              <a:ext uri="{FF2B5EF4-FFF2-40B4-BE49-F238E27FC236}">
                <a16:creationId xmlns:a16="http://schemas.microsoft.com/office/drawing/2014/main" id="{756AA79A-874B-0278-B18C-397E7ED5D202}"/>
              </a:ext>
            </a:extLst>
          </p:cNvPr>
          <p:cNvSpPr txBox="1"/>
          <p:nvPr/>
        </p:nvSpPr>
        <p:spPr>
          <a:xfrm>
            <a:off x="2942880" y="4732555"/>
            <a:ext cx="906381" cy="307777"/>
          </a:xfrm>
          <a:prstGeom prst="rect">
            <a:avLst/>
          </a:prstGeom>
          <a:noFill/>
        </p:spPr>
        <p:txBody>
          <a:bodyPr wrap="square" rtlCol="0">
            <a:spAutoFit/>
          </a:bodyPr>
          <a:lstStyle/>
          <a:p>
            <a:pPr algn="ctr"/>
            <a:r>
              <a:rPr lang="es-ES" sz="1400" dirty="0"/>
              <a:t>Costos</a:t>
            </a:r>
            <a:endParaRPr lang="es-MX" sz="1400" dirty="0"/>
          </a:p>
        </p:txBody>
      </p:sp>
      <p:sp>
        <p:nvSpPr>
          <p:cNvPr id="13" name="TextBox 12">
            <a:extLst>
              <a:ext uri="{FF2B5EF4-FFF2-40B4-BE49-F238E27FC236}">
                <a16:creationId xmlns:a16="http://schemas.microsoft.com/office/drawing/2014/main" id="{C34E5385-F472-7AF1-1997-BF37CF90B8F1}"/>
              </a:ext>
            </a:extLst>
          </p:cNvPr>
          <p:cNvSpPr txBox="1"/>
          <p:nvPr/>
        </p:nvSpPr>
        <p:spPr>
          <a:xfrm>
            <a:off x="8292964" y="4750803"/>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4" name="TextBox 13">
            <a:extLst>
              <a:ext uri="{FF2B5EF4-FFF2-40B4-BE49-F238E27FC236}">
                <a16:creationId xmlns:a16="http://schemas.microsoft.com/office/drawing/2014/main" id="{D593DAF2-88B0-C152-1F25-55AD8157BD7F}"/>
              </a:ext>
            </a:extLst>
          </p:cNvPr>
          <p:cNvSpPr txBox="1"/>
          <p:nvPr/>
        </p:nvSpPr>
        <p:spPr>
          <a:xfrm>
            <a:off x="2268170" y="5910116"/>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6" name="TextBox 15">
            <a:extLst>
              <a:ext uri="{FF2B5EF4-FFF2-40B4-BE49-F238E27FC236}">
                <a16:creationId xmlns:a16="http://schemas.microsoft.com/office/drawing/2014/main" id="{2EFA356D-6036-1B8E-B32C-BA25202E016A}"/>
              </a:ext>
            </a:extLst>
          </p:cNvPr>
          <p:cNvSpPr txBox="1"/>
          <p:nvPr/>
        </p:nvSpPr>
        <p:spPr>
          <a:xfrm>
            <a:off x="7717725" y="5909193"/>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24" name="TextBox 23">
            <a:extLst>
              <a:ext uri="{FF2B5EF4-FFF2-40B4-BE49-F238E27FC236}">
                <a16:creationId xmlns:a16="http://schemas.microsoft.com/office/drawing/2014/main" id="{9216D4E2-D76E-DE13-97B6-B9CEC7E0FA67}"/>
              </a:ext>
            </a:extLst>
          </p:cNvPr>
          <p:cNvSpPr txBox="1"/>
          <p:nvPr/>
        </p:nvSpPr>
        <p:spPr>
          <a:xfrm>
            <a:off x="1306771" y="905254"/>
            <a:ext cx="948906" cy="307777"/>
          </a:xfrm>
          <a:prstGeom prst="rect">
            <a:avLst/>
          </a:prstGeom>
          <a:noFill/>
        </p:spPr>
        <p:txBody>
          <a:bodyPr wrap="square" rtlCol="0">
            <a:spAutoFit/>
          </a:bodyPr>
          <a:lstStyle/>
          <a:p>
            <a:r>
              <a:rPr lang="es-ES" sz="1400" dirty="0"/>
              <a:t>Socios</a:t>
            </a:r>
            <a:endParaRPr lang="es-MX" sz="1400" dirty="0"/>
          </a:p>
        </p:txBody>
      </p:sp>
      <p:sp>
        <p:nvSpPr>
          <p:cNvPr id="28" name="TextBox 27">
            <a:extLst>
              <a:ext uri="{FF2B5EF4-FFF2-40B4-BE49-F238E27FC236}">
                <a16:creationId xmlns:a16="http://schemas.microsoft.com/office/drawing/2014/main" id="{7801B487-E3A1-1183-6BEA-3CC3E0C4D0ED}"/>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31" name="TextBox 30">
            <a:extLst>
              <a:ext uri="{FF2B5EF4-FFF2-40B4-BE49-F238E27FC236}">
                <a16:creationId xmlns:a16="http://schemas.microsoft.com/office/drawing/2014/main" id="{7BFA3FD3-BD44-8FC8-1128-6BE2BDDE06EB}"/>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32" name="TextBox 31">
            <a:extLst>
              <a:ext uri="{FF2B5EF4-FFF2-40B4-BE49-F238E27FC236}">
                <a16:creationId xmlns:a16="http://schemas.microsoft.com/office/drawing/2014/main" id="{3B24D269-906F-DB68-4212-68B2DEEEB417}"/>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33" name="TextBox 32">
            <a:extLst>
              <a:ext uri="{FF2B5EF4-FFF2-40B4-BE49-F238E27FC236}">
                <a16:creationId xmlns:a16="http://schemas.microsoft.com/office/drawing/2014/main" id="{EAB6DB6C-8650-1501-5EE3-4E7898084A2C}"/>
              </a:ext>
            </a:extLst>
          </p:cNvPr>
          <p:cNvSpPr txBox="1"/>
          <p:nvPr/>
        </p:nvSpPr>
        <p:spPr>
          <a:xfrm>
            <a:off x="9355418" y="1093966"/>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34" name="TextBox 33">
            <a:extLst>
              <a:ext uri="{FF2B5EF4-FFF2-40B4-BE49-F238E27FC236}">
                <a16:creationId xmlns:a16="http://schemas.microsoft.com/office/drawing/2014/main" id="{0B9220D6-2A5B-B8D3-D44D-EB69E0D41BC1}"/>
              </a:ext>
            </a:extLst>
          </p:cNvPr>
          <p:cNvSpPr txBox="1"/>
          <p:nvPr/>
        </p:nvSpPr>
        <p:spPr>
          <a:xfrm>
            <a:off x="3406982" y="3166378"/>
            <a:ext cx="1293874" cy="307777"/>
          </a:xfrm>
          <a:prstGeom prst="rect">
            <a:avLst/>
          </a:prstGeom>
          <a:noFill/>
        </p:spPr>
        <p:txBody>
          <a:bodyPr wrap="square" rtlCol="0">
            <a:spAutoFit/>
          </a:bodyPr>
          <a:lstStyle/>
          <a:p>
            <a:pPr algn="ctr"/>
            <a:r>
              <a:rPr lang="es-ES" sz="1400" dirty="0"/>
              <a:t>Recursos</a:t>
            </a:r>
            <a:endParaRPr lang="es-MX" sz="1400" dirty="0"/>
          </a:p>
        </p:txBody>
      </p:sp>
      <p:sp>
        <p:nvSpPr>
          <p:cNvPr id="35" name="TextBox 34">
            <a:extLst>
              <a:ext uri="{FF2B5EF4-FFF2-40B4-BE49-F238E27FC236}">
                <a16:creationId xmlns:a16="http://schemas.microsoft.com/office/drawing/2014/main" id="{DC9441B0-4F92-9AF6-5AFA-26A9AFA5709D}"/>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36" name="TextBox 35">
            <a:extLst>
              <a:ext uri="{FF2B5EF4-FFF2-40B4-BE49-F238E27FC236}">
                <a16:creationId xmlns:a16="http://schemas.microsoft.com/office/drawing/2014/main" id="{B717555C-0847-D286-3636-3DE06D4F7D91}"/>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16124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2790081" y="2821251"/>
            <a:ext cx="2217906" cy="16169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61C59858-E0A3-1E63-AD18-B5724A2A9AA2}"/>
              </a:ext>
            </a:extLst>
          </p:cNvPr>
          <p:cNvSpPr/>
          <p:nvPr/>
        </p:nvSpPr>
        <p:spPr>
          <a:xfrm>
            <a:off x="2942880" y="3390406"/>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Trabajadores</a:t>
            </a:r>
            <a:r>
              <a:rPr lang="en-US" sz="1400" dirty="0">
                <a:solidFill>
                  <a:schemeClr val="tx1"/>
                </a:solidFill>
              </a:rPr>
              <a:t> de </a:t>
            </a:r>
            <a:r>
              <a:rPr lang="en-US" sz="1400" dirty="0" err="1">
                <a:solidFill>
                  <a:schemeClr val="tx1"/>
                </a:solidFill>
              </a:rPr>
              <a:t>residuos</a:t>
            </a:r>
            <a:r>
              <a:rPr lang="en-US" sz="1400" dirty="0">
                <a:solidFill>
                  <a:schemeClr val="tx1"/>
                </a:solidFill>
              </a:rPr>
              <a:t>, Plataforma de </a:t>
            </a:r>
            <a:r>
              <a:rPr lang="en-US" sz="1400" dirty="0" err="1">
                <a:solidFill>
                  <a:schemeClr val="tx1"/>
                </a:solidFill>
              </a:rPr>
              <a:t>seguimiento</a:t>
            </a:r>
            <a:r>
              <a:rPr lang="en-US" sz="1400" dirty="0">
                <a:solidFill>
                  <a:schemeClr val="tx1"/>
                </a:solidFill>
              </a:rPr>
              <a:t>, </a:t>
            </a:r>
            <a:r>
              <a:rPr lang="en-US" sz="1400" dirty="0" err="1">
                <a:solidFill>
                  <a:schemeClr val="tx1"/>
                </a:solidFill>
              </a:rPr>
              <a:t>socios</a:t>
            </a:r>
            <a:r>
              <a:rPr lang="en-US" sz="1400" dirty="0">
                <a:solidFill>
                  <a:schemeClr val="tx1"/>
                </a:solidFill>
              </a:rPr>
              <a:t> </a:t>
            </a:r>
            <a:r>
              <a:rPr lang="en-US" sz="1400" dirty="0" err="1">
                <a:solidFill>
                  <a:schemeClr val="tx1"/>
                </a:solidFill>
              </a:rPr>
              <a:t>corporativos</a:t>
            </a:r>
            <a:r>
              <a:rPr lang="en-US" sz="1400" dirty="0">
                <a:solidFill>
                  <a:schemeClr val="tx1"/>
                </a:solidFill>
              </a:rPr>
              <a:t> </a:t>
            </a:r>
          </a:p>
        </p:txBody>
      </p:sp>
      <p:sp>
        <p:nvSpPr>
          <p:cNvPr id="22" name="Rectangle 21">
            <a:extLst>
              <a:ext uri="{FF2B5EF4-FFF2-40B4-BE49-F238E27FC236}">
                <a16:creationId xmlns:a16="http://schemas.microsoft.com/office/drawing/2014/main" id="{9483A129-85E4-BE57-4D0B-E239072F8719}"/>
              </a:ext>
            </a:extLst>
          </p:cNvPr>
          <p:cNvSpPr/>
          <p:nvPr/>
        </p:nvSpPr>
        <p:spPr>
          <a:xfrm>
            <a:off x="724975" y="1882776"/>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23" name="Rectangle 22">
            <a:extLst>
              <a:ext uri="{FF2B5EF4-FFF2-40B4-BE49-F238E27FC236}">
                <a16:creationId xmlns:a16="http://schemas.microsoft.com/office/drawing/2014/main" id="{F53417BF-DF78-6D80-A013-92FD36ED7B82}"/>
              </a:ext>
            </a:extLst>
          </p:cNvPr>
          <p:cNvSpPr/>
          <p:nvPr/>
        </p:nvSpPr>
        <p:spPr>
          <a:xfrm>
            <a:off x="2942880" y="176319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r>
              <a:rPr lang="en-US" sz="1100" dirty="0" err="1">
                <a:solidFill>
                  <a:schemeClr val="tx1"/>
                </a:solidFill>
              </a:rPr>
              <a:t>Recolectar</a:t>
            </a:r>
            <a:r>
              <a:rPr lang="en-US" sz="1100" dirty="0">
                <a:solidFill>
                  <a:schemeClr val="tx1"/>
                </a:solidFill>
              </a:rPr>
              <a:t> y </a:t>
            </a:r>
            <a:r>
              <a:rPr lang="en-US" sz="1100" dirty="0" err="1">
                <a:solidFill>
                  <a:schemeClr val="tx1"/>
                </a:solidFill>
              </a:rPr>
              <a:t>Clasificar</a:t>
            </a:r>
            <a:r>
              <a:rPr lang="en-US" sz="1100" dirty="0">
                <a:solidFill>
                  <a:schemeClr val="tx1"/>
                </a:solidFill>
              </a:rPr>
              <a:t> </a:t>
            </a:r>
            <a:r>
              <a:rPr lang="en-US" sz="1100" dirty="0" err="1">
                <a:solidFill>
                  <a:schemeClr val="tx1"/>
                </a:solidFill>
              </a:rPr>
              <a:t>el</a:t>
            </a:r>
            <a:r>
              <a:rPr lang="en-US" sz="1100" dirty="0">
                <a:solidFill>
                  <a:schemeClr val="tx1"/>
                </a:solidFill>
              </a:rPr>
              <a:t> </a:t>
            </a:r>
            <a:r>
              <a:rPr lang="en-US" sz="1100" dirty="0" err="1">
                <a:solidFill>
                  <a:schemeClr val="tx1"/>
                </a:solidFill>
              </a:rPr>
              <a:t>plástico</a:t>
            </a:r>
            <a:r>
              <a:rPr lang="en-US" sz="1100" dirty="0">
                <a:solidFill>
                  <a:schemeClr val="tx1"/>
                </a:solidFill>
              </a:rPr>
              <a:t>. </a:t>
            </a:r>
            <a:r>
              <a:rPr lang="en-US" sz="1100" dirty="0" err="1">
                <a:solidFill>
                  <a:schemeClr val="tx1"/>
                </a:solidFill>
              </a:rPr>
              <a:t>Monitorear</a:t>
            </a:r>
            <a:r>
              <a:rPr lang="en-US" sz="1100" dirty="0">
                <a:solidFill>
                  <a:schemeClr val="tx1"/>
                </a:solidFill>
              </a:rPr>
              <a:t> y </a:t>
            </a:r>
            <a:r>
              <a:rPr lang="en-US" sz="1100" dirty="0" err="1">
                <a:solidFill>
                  <a:schemeClr val="tx1"/>
                </a:solidFill>
              </a:rPr>
              <a:t>rastreas</a:t>
            </a:r>
            <a:r>
              <a:rPr lang="en-US" sz="1100" dirty="0">
                <a:solidFill>
                  <a:schemeClr val="tx1"/>
                </a:solidFill>
              </a:rPr>
              <a:t> la </a:t>
            </a:r>
            <a:r>
              <a:rPr lang="en-US" sz="1100" dirty="0" err="1">
                <a:solidFill>
                  <a:schemeClr val="tx1"/>
                </a:solidFill>
              </a:rPr>
              <a:t>cadena</a:t>
            </a:r>
            <a:r>
              <a:rPr lang="en-US" sz="1100" dirty="0">
                <a:solidFill>
                  <a:schemeClr val="tx1"/>
                </a:solidFill>
              </a:rPr>
              <a:t> de valor, </a:t>
            </a:r>
            <a:r>
              <a:rPr lang="en-US" sz="1100" dirty="0" err="1">
                <a:solidFill>
                  <a:schemeClr val="tx1"/>
                </a:solidFill>
              </a:rPr>
              <a:t>luego</a:t>
            </a:r>
            <a:r>
              <a:rPr lang="en-US" sz="1100" dirty="0">
                <a:solidFill>
                  <a:schemeClr val="tx1"/>
                </a:solidFill>
              </a:rPr>
              <a:t> vender </a:t>
            </a:r>
            <a:r>
              <a:rPr lang="en-US" sz="1100" dirty="0" err="1">
                <a:solidFill>
                  <a:schemeClr val="tx1"/>
                </a:solidFill>
              </a:rPr>
              <a:t>el</a:t>
            </a:r>
            <a:r>
              <a:rPr lang="en-US" sz="1100" dirty="0">
                <a:solidFill>
                  <a:schemeClr val="tx1"/>
                </a:solidFill>
              </a:rPr>
              <a:t> </a:t>
            </a:r>
            <a:r>
              <a:rPr lang="en-US" sz="1100" dirty="0" err="1">
                <a:solidFill>
                  <a:schemeClr val="tx1"/>
                </a:solidFill>
              </a:rPr>
              <a:t>plástico</a:t>
            </a:r>
            <a:r>
              <a:rPr lang="en-US" sz="1100" dirty="0">
                <a:solidFill>
                  <a:schemeClr val="tx1"/>
                </a:solidFill>
              </a:rPr>
              <a:t> </a:t>
            </a:r>
          </a:p>
          <a:p>
            <a:pPr algn="ctr"/>
            <a:endParaRPr lang="en-US" sz="1400" dirty="0">
              <a:solidFill>
                <a:schemeClr val="tx1"/>
              </a:solidFill>
            </a:endParaRPr>
          </a:p>
        </p:txBody>
      </p:sp>
      <p:sp>
        <p:nvSpPr>
          <p:cNvPr id="25" name="Rectangle 24">
            <a:extLst>
              <a:ext uri="{FF2B5EF4-FFF2-40B4-BE49-F238E27FC236}">
                <a16:creationId xmlns:a16="http://schemas.microsoft.com/office/drawing/2014/main" id="{E4859924-DE3F-2836-46FA-B5EDD63EE8BE}"/>
              </a:ext>
            </a:extLst>
          </p:cNvPr>
          <p:cNvSpPr/>
          <p:nvPr/>
        </p:nvSpPr>
        <p:spPr>
          <a:xfrm>
            <a:off x="7336810" y="345392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26" name="Rectangle 25">
            <a:extLst>
              <a:ext uri="{FF2B5EF4-FFF2-40B4-BE49-F238E27FC236}">
                <a16:creationId xmlns:a16="http://schemas.microsoft.com/office/drawing/2014/main" id="{58D262BA-6F15-B6BD-AB2E-368A09D1C3C2}"/>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30" name="Rectangle 29">
            <a:extLst>
              <a:ext uri="{FF2B5EF4-FFF2-40B4-BE49-F238E27FC236}">
                <a16:creationId xmlns:a16="http://schemas.microsoft.com/office/drawing/2014/main" id="{8C4A3F84-9B6D-6A95-A9F0-3F1F4257E0C3}"/>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31" name="Rectangle 30">
            <a:extLst>
              <a:ext uri="{FF2B5EF4-FFF2-40B4-BE49-F238E27FC236}">
                <a16:creationId xmlns:a16="http://schemas.microsoft.com/office/drawing/2014/main" id="{8BF9DE5F-E7A5-3699-2D84-FF42A383A5B9}"/>
              </a:ext>
            </a:extLst>
          </p:cNvPr>
          <p:cNvSpPr/>
          <p:nvPr/>
        </p:nvSpPr>
        <p:spPr>
          <a:xfrm>
            <a:off x="5139844" y="349813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32" name="Rectangle 31">
            <a:extLst>
              <a:ext uri="{FF2B5EF4-FFF2-40B4-BE49-F238E27FC236}">
                <a16:creationId xmlns:a16="http://schemas.microsoft.com/office/drawing/2014/main" id="{577EFFA5-14F2-71B5-9DCF-777C0199FAE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6" name="TextBox 15">
            <a:extLst>
              <a:ext uri="{FF2B5EF4-FFF2-40B4-BE49-F238E27FC236}">
                <a16:creationId xmlns:a16="http://schemas.microsoft.com/office/drawing/2014/main" id="{094D672E-88EC-E6EF-A527-21CDAB372019}"/>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3" name="TextBox 2">
            <a:extLst>
              <a:ext uri="{FF2B5EF4-FFF2-40B4-BE49-F238E27FC236}">
                <a16:creationId xmlns:a16="http://schemas.microsoft.com/office/drawing/2014/main" id="{24D58EC9-C2A5-FB23-6E85-60ECCEF74231}"/>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5" name="TextBox 4">
            <a:extLst>
              <a:ext uri="{FF2B5EF4-FFF2-40B4-BE49-F238E27FC236}">
                <a16:creationId xmlns:a16="http://schemas.microsoft.com/office/drawing/2014/main" id="{2EF0474B-EFAB-615E-28CD-7FA8FE99FAAB}"/>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6" name="TextBox 5">
            <a:extLst>
              <a:ext uri="{FF2B5EF4-FFF2-40B4-BE49-F238E27FC236}">
                <a16:creationId xmlns:a16="http://schemas.microsoft.com/office/drawing/2014/main" id="{D21D78AA-DD5D-7606-0366-0E46D28F1EE0}"/>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7" name="TextBox 6">
            <a:extLst>
              <a:ext uri="{FF2B5EF4-FFF2-40B4-BE49-F238E27FC236}">
                <a16:creationId xmlns:a16="http://schemas.microsoft.com/office/drawing/2014/main" id="{A712B3DB-9BF3-033D-6671-9C522B3AF63E}"/>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8" name="TextBox 7">
            <a:extLst>
              <a:ext uri="{FF2B5EF4-FFF2-40B4-BE49-F238E27FC236}">
                <a16:creationId xmlns:a16="http://schemas.microsoft.com/office/drawing/2014/main" id="{64416D50-AF56-6DA2-781B-78CFE7A8DBBE}"/>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9" name="TextBox 8">
            <a:extLst>
              <a:ext uri="{FF2B5EF4-FFF2-40B4-BE49-F238E27FC236}">
                <a16:creationId xmlns:a16="http://schemas.microsoft.com/office/drawing/2014/main" id="{B149E0C4-83B9-CB5A-B967-F53CD0656369}"/>
              </a:ext>
            </a:extLst>
          </p:cNvPr>
          <p:cNvSpPr txBox="1"/>
          <p:nvPr/>
        </p:nvSpPr>
        <p:spPr>
          <a:xfrm>
            <a:off x="3252185" y="3147029"/>
            <a:ext cx="1293874" cy="307777"/>
          </a:xfrm>
          <a:prstGeom prst="rect">
            <a:avLst/>
          </a:prstGeom>
          <a:noFill/>
        </p:spPr>
        <p:txBody>
          <a:bodyPr wrap="square" rtlCol="0">
            <a:spAutoFit/>
          </a:bodyPr>
          <a:lstStyle/>
          <a:p>
            <a:pPr algn="ctr"/>
            <a:r>
              <a:rPr lang="es-ES" sz="1400" dirty="0"/>
              <a:t>Recursos</a:t>
            </a:r>
            <a:endParaRPr lang="es-MX" sz="1400" dirty="0"/>
          </a:p>
        </p:txBody>
      </p:sp>
      <p:sp>
        <p:nvSpPr>
          <p:cNvPr id="10" name="TextBox 9">
            <a:extLst>
              <a:ext uri="{FF2B5EF4-FFF2-40B4-BE49-F238E27FC236}">
                <a16:creationId xmlns:a16="http://schemas.microsoft.com/office/drawing/2014/main" id="{27C97FE3-5355-7E6A-6FD5-8A31F795F83F}"/>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11" name="TextBox 10">
            <a:extLst>
              <a:ext uri="{FF2B5EF4-FFF2-40B4-BE49-F238E27FC236}">
                <a16:creationId xmlns:a16="http://schemas.microsoft.com/office/drawing/2014/main" id="{F3431850-596D-1876-3962-1BCE51415E7A}"/>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
        <p:nvSpPr>
          <p:cNvPr id="12" name="TextBox 11">
            <a:extLst>
              <a:ext uri="{FF2B5EF4-FFF2-40B4-BE49-F238E27FC236}">
                <a16:creationId xmlns:a16="http://schemas.microsoft.com/office/drawing/2014/main" id="{35D1255A-D3BB-AB6A-F5D5-DA38CAF927FF}"/>
              </a:ext>
            </a:extLst>
          </p:cNvPr>
          <p:cNvSpPr txBox="1"/>
          <p:nvPr/>
        </p:nvSpPr>
        <p:spPr>
          <a:xfrm>
            <a:off x="2942880" y="4732555"/>
            <a:ext cx="906381" cy="307777"/>
          </a:xfrm>
          <a:prstGeom prst="rect">
            <a:avLst/>
          </a:prstGeom>
          <a:noFill/>
        </p:spPr>
        <p:txBody>
          <a:bodyPr wrap="square" rtlCol="0">
            <a:spAutoFit/>
          </a:bodyPr>
          <a:lstStyle/>
          <a:p>
            <a:pPr algn="ctr"/>
            <a:r>
              <a:rPr lang="es-ES" sz="1400" dirty="0"/>
              <a:t>Costos</a:t>
            </a:r>
            <a:endParaRPr lang="es-MX" sz="1400" dirty="0"/>
          </a:p>
        </p:txBody>
      </p:sp>
      <p:sp>
        <p:nvSpPr>
          <p:cNvPr id="13" name="TextBox 12">
            <a:extLst>
              <a:ext uri="{FF2B5EF4-FFF2-40B4-BE49-F238E27FC236}">
                <a16:creationId xmlns:a16="http://schemas.microsoft.com/office/drawing/2014/main" id="{242BFCE3-EA1D-BCD7-C10A-D7B9965B719B}"/>
              </a:ext>
            </a:extLst>
          </p:cNvPr>
          <p:cNvSpPr txBox="1"/>
          <p:nvPr/>
        </p:nvSpPr>
        <p:spPr>
          <a:xfrm>
            <a:off x="8292964" y="4750803"/>
            <a:ext cx="1105325" cy="307777"/>
          </a:xfrm>
          <a:prstGeom prst="rect">
            <a:avLst/>
          </a:prstGeom>
          <a:noFill/>
        </p:spPr>
        <p:txBody>
          <a:bodyPr wrap="square" rtlCol="0">
            <a:spAutoFit/>
          </a:bodyPr>
          <a:lstStyle/>
          <a:p>
            <a:pPr algn="ctr"/>
            <a:r>
              <a:rPr lang="es-ES" sz="1400" dirty="0"/>
              <a:t>Ingresos</a:t>
            </a:r>
            <a:endParaRPr lang="es-MX" sz="1400" dirty="0"/>
          </a:p>
        </p:txBody>
      </p:sp>
      <p:sp>
        <p:nvSpPr>
          <p:cNvPr id="14" name="TextBox 13">
            <a:extLst>
              <a:ext uri="{FF2B5EF4-FFF2-40B4-BE49-F238E27FC236}">
                <a16:creationId xmlns:a16="http://schemas.microsoft.com/office/drawing/2014/main" id="{B34CD55F-C7C4-C9B1-360C-F43FE6C63448}"/>
              </a:ext>
            </a:extLst>
          </p:cNvPr>
          <p:cNvSpPr txBox="1"/>
          <p:nvPr/>
        </p:nvSpPr>
        <p:spPr>
          <a:xfrm>
            <a:off x="2268170" y="5910116"/>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5" name="TextBox 14">
            <a:extLst>
              <a:ext uri="{FF2B5EF4-FFF2-40B4-BE49-F238E27FC236}">
                <a16:creationId xmlns:a16="http://schemas.microsoft.com/office/drawing/2014/main" id="{1B1C8134-441C-2820-AC39-426AF423935A}"/>
              </a:ext>
            </a:extLst>
          </p:cNvPr>
          <p:cNvSpPr txBox="1"/>
          <p:nvPr/>
        </p:nvSpPr>
        <p:spPr>
          <a:xfrm>
            <a:off x="7717725" y="5909193"/>
            <a:ext cx="2255802" cy="307777"/>
          </a:xfrm>
          <a:prstGeom prst="rect">
            <a:avLst/>
          </a:prstGeom>
          <a:noFill/>
        </p:spPr>
        <p:txBody>
          <a:bodyPr wrap="square" rtlCol="0">
            <a:spAutoFit/>
          </a:bodyPr>
          <a:lstStyle/>
          <a:p>
            <a:pPr algn="ctr"/>
            <a:r>
              <a:rPr lang="es-ES" sz="1400" dirty="0"/>
              <a:t>Fin de Vida</a:t>
            </a:r>
            <a:endParaRPr lang="es-MX" sz="1400" dirty="0"/>
          </a:p>
        </p:txBody>
      </p:sp>
    </p:spTree>
    <p:extLst>
      <p:ext uri="{BB962C8B-B14F-4D97-AF65-F5344CB8AC3E}">
        <p14:creationId xmlns:p14="http://schemas.microsoft.com/office/powerpoint/2010/main" val="397633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595776"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0" name="Rectangle 19">
            <a:extLst>
              <a:ext uri="{FF2B5EF4-FFF2-40B4-BE49-F238E27FC236}">
                <a16:creationId xmlns:a16="http://schemas.microsoft.com/office/drawing/2014/main" id="{B41F30B8-5953-6DF8-B0A9-ADCD2F5C2DDE}"/>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Salarios</a:t>
            </a:r>
            <a:r>
              <a:rPr lang="en-US" sz="1400" dirty="0">
                <a:solidFill>
                  <a:schemeClr val="tx1"/>
                </a:solidFill>
              </a:rPr>
              <a:t> de </a:t>
            </a:r>
            <a:r>
              <a:rPr lang="en-US" sz="1400" dirty="0" err="1">
                <a:solidFill>
                  <a:schemeClr val="tx1"/>
                </a:solidFill>
              </a:rPr>
              <a:t>los</a:t>
            </a:r>
            <a:r>
              <a:rPr lang="en-US" sz="1400" dirty="0">
                <a:solidFill>
                  <a:schemeClr val="tx1"/>
                </a:solidFill>
              </a:rPr>
              <a:t> </a:t>
            </a:r>
            <a:r>
              <a:rPr lang="en-US" sz="1400" dirty="0" err="1">
                <a:solidFill>
                  <a:schemeClr val="tx1"/>
                </a:solidFill>
              </a:rPr>
              <a:t>recolectores</a:t>
            </a:r>
            <a:r>
              <a:rPr lang="en-US" sz="1400" dirty="0">
                <a:solidFill>
                  <a:schemeClr val="tx1"/>
                </a:solidFill>
              </a:rPr>
              <a:t> de </a:t>
            </a:r>
            <a:r>
              <a:rPr lang="en-US" sz="1400" dirty="0" err="1">
                <a:solidFill>
                  <a:schemeClr val="tx1"/>
                </a:solidFill>
              </a:rPr>
              <a:t>residuos</a:t>
            </a:r>
            <a:r>
              <a:rPr lang="en-US" sz="1400" dirty="0">
                <a:solidFill>
                  <a:schemeClr val="tx1"/>
                </a:solidFill>
              </a:rPr>
              <a:t> y </a:t>
            </a:r>
            <a:r>
              <a:rPr lang="en-US" sz="1400" dirty="0" err="1">
                <a:solidFill>
                  <a:schemeClr val="tx1"/>
                </a:solidFill>
              </a:rPr>
              <a:t>costos</a:t>
            </a:r>
            <a:r>
              <a:rPr lang="en-US" sz="1400" dirty="0">
                <a:solidFill>
                  <a:schemeClr val="tx1"/>
                </a:solidFill>
              </a:rPr>
              <a:t> de </a:t>
            </a:r>
            <a:r>
              <a:rPr lang="en-US" sz="1400" dirty="0" err="1">
                <a:solidFill>
                  <a:schemeClr val="tx1"/>
                </a:solidFill>
              </a:rPr>
              <a:t>logística</a:t>
            </a:r>
            <a:endParaRPr lang="en-US" sz="1400" dirty="0">
              <a:solidFill>
                <a:schemeClr val="tx1"/>
              </a:solidFill>
            </a:endParaRPr>
          </a:p>
        </p:txBody>
      </p:sp>
      <p:sp>
        <p:nvSpPr>
          <p:cNvPr id="26" name="Rectangle 25">
            <a:extLst>
              <a:ext uri="{FF2B5EF4-FFF2-40B4-BE49-F238E27FC236}">
                <a16:creationId xmlns:a16="http://schemas.microsoft.com/office/drawing/2014/main" id="{F462F984-3FE1-E830-EEC6-87EA50211993}"/>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Plataforma Blockchain y servicios de auditoria</a:t>
            </a:r>
          </a:p>
        </p:txBody>
      </p:sp>
      <p:sp>
        <p:nvSpPr>
          <p:cNvPr id="30" name="Rectangle 29">
            <a:extLst>
              <a:ext uri="{FF2B5EF4-FFF2-40B4-BE49-F238E27FC236}">
                <a16:creationId xmlns:a16="http://schemas.microsoft.com/office/drawing/2014/main" id="{6C35F515-197D-6B02-8A4C-F0ADBDDDFDF2}"/>
              </a:ext>
            </a:extLst>
          </p:cNvPr>
          <p:cNvSpPr/>
          <p:nvPr/>
        </p:nvSpPr>
        <p:spPr>
          <a:xfrm>
            <a:off x="7347961" y="3482676"/>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31" name="Rectangle 30">
            <a:extLst>
              <a:ext uri="{FF2B5EF4-FFF2-40B4-BE49-F238E27FC236}">
                <a16:creationId xmlns:a16="http://schemas.microsoft.com/office/drawing/2014/main" id="{2479EFAD-9F56-26E8-2EB9-D18C01B9F57B}"/>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32" name="Rectangle 31">
            <a:extLst>
              <a:ext uri="{FF2B5EF4-FFF2-40B4-BE49-F238E27FC236}">
                <a16:creationId xmlns:a16="http://schemas.microsoft.com/office/drawing/2014/main" id="{5F34E7E5-AA72-5E6A-976F-B7F3AAE54538}"/>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33" name="Rectangle 32">
            <a:extLst>
              <a:ext uri="{FF2B5EF4-FFF2-40B4-BE49-F238E27FC236}">
                <a16:creationId xmlns:a16="http://schemas.microsoft.com/office/drawing/2014/main" id="{F7333667-CC51-8975-9BB9-1E6DA9662CFC}"/>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34" name="Rectangle 33">
            <a:extLst>
              <a:ext uri="{FF2B5EF4-FFF2-40B4-BE49-F238E27FC236}">
                <a16:creationId xmlns:a16="http://schemas.microsoft.com/office/drawing/2014/main" id="{64CD4B7E-D9A3-C43B-BF74-073399A5AD9A}"/>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cadena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35" name="Rectangle 34">
            <a:extLst>
              <a:ext uri="{FF2B5EF4-FFF2-40B4-BE49-F238E27FC236}">
                <a16:creationId xmlns:a16="http://schemas.microsoft.com/office/drawing/2014/main" id="{287B601B-E007-A1C8-4F7D-ACDB10FCCB7F}"/>
              </a:ext>
            </a:extLst>
          </p:cNvPr>
          <p:cNvSpPr/>
          <p:nvPr/>
        </p:nvSpPr>
        <p:spPr>
          <a:xfrm>
            <a:off x="2994945" y="3418102"/>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Trabajadores</a:t>
            </a:r>
            <a:r>
              <a:rPr lang="en-US" sz="1400" dirty="0">
                <a:solidFill>
                  <a:schemeClr val="tx1"/>
                </a:solidFill>
              </a:rPr>
              <a:t> de </a:t>
            </a:r>
            <a:r>
              <a:rPr lang="en-US" sz="1400" dirty="0" err="1">
                <a:solidFill>
                  <a:schemeClr val="tx1"/>
                </a:solidFill>
              </a:rPr>
              <a:t>residuos</a:t>
            </a:r>
            <a:r>
              <a:rPr lang="en-US" sz="1400" dirty="0">
                <a:solidFill>
                  <a:schemeClr val="tx1"/>
                </a:solidFill>
              </a:rPr>
              <a:t>, Plataforma de </a:t>
            </a:r>
            <a:r>
              <a:rPr lang="en-US" sz="1400" dirty="0" err="1">
                <a:solidFill>
                  <a:schemeClr val="tx1"/>
                </a:solidFill>
              </a:rPr>
              <a:t>seguimiento</a:t>
            </a:r>
            <a:r>
              <a:rPr lang="en-US" sz="1400" dirty="0">
                <a:solidFill>
                  <a:schemeClr val="tx1"/>
                </a:solidFill>
              </a:rPr>
              <a:t>, </a:t>
            </a:r>
            <a:r>
              <a:rPr lang="en-US" sz="1400" dirty="0" err="1">
                <a:solidFill>
                  <a:schemeClr val="tx1"/>
                </a:solidFill>
              </a:rPr>
              <a:t>socios</a:t>
            </a:r>
            <a:r>
              <a:rPr lang="en-US" sz="1400" dirty="0">
                <a:solidFill>
                  <a:schemeClr val="tx1"/>
                </a:solidFill>
              </a:rPr>
              <a:t> </a:t>
            </a:r>
            <a:r>
              <a:rPr lang="en-US" sz="1400" dirty="0" err="1">
                <a:solidFill>
                  <a:schemeClr val="tx1"/>
                </a:solidFill>
              </a:rPr>
              <a:t>corporativos</a:t>
            </a:r>
            <a:r>
              <a:rPr lang="en-US" sz="1400" dirty="0">
                <a:solidFill>
                  <a:schemeClr val="tx1"/>
                </a:solidFill>
              </a:rPr>
              <a:t> </a:t>
            </a:r>
          </a:p>
        </p:txBody>
      </p:sp>
      <p:sp>
        <p:nvSpPr>
          <p:cNvPr id="36" name="Rectangle 35">
            <a:extLst>
              <a:ext uri="{FF2B5EF4-FFF2-40B4-BE49-F238E27FC236}">
                <a16:creationId xmlns:a16="http://schemas.microsoft.com/office/drawing/2014/main" id="{8D6AD413-A425-85A9-1C70-0F5BD0910420}"/>
              </a:ext>
            </a:extLst>
          </p:cNvPr>
          <p:cNvSpPr/>
          <p:nvPr/>
        </p:nvSpPr>
        <p:spPr>
          <a:xfrm>
            <a:off x="5191909" y="349970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37" name="Rectangle 36">
            <a:extLst>
              <a:ext uri="{FF2B5EF4-FFF2-40B4-BE49-F238E27FC236}">
                <a16:creationId xmlns:a16="http://schemas.microsoft.com/office/drawing/2014/main" id="{620CDED0-25C4-A47D-FF81-45E7170C9DED}"/>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19" name="TextBox 18">
            <a:extLst>
              <a:ext uri="{FF2B5EF4-FFF2-40B4-BE49-F238E27FC236}">
                <a16:creationId xmlns:a16="http://schemas.microsoft.com/office/drawing/2014/main" id="{CADB6153-897E-710F-2E11-E8B7961EA0CF}"/>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
        <p:nvSpPr>
          <p:cNvPr id="5" name="TextBox 4">
            <a:extLst>
              <a:ext uri="{FF2B5EF4-FFF2-40B4-BE49-F238E27FC236}">
                <a16:creationId xmlns:a16="http://schemas.microsoft.com/office/drawing/2014/main" id="{C862779C-96A3-8147-5750-6CF8054A1009}"/>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6" name="TextBox 5">
            <a:extLst>
              <a:ext uri="{FF2B5EF4-FFF2-40B4-BE49-F238E27FC236}">
                <a16:creationId xmlns:a16="http://schemas.microsoft.com/office/drawing/2014/main" id="{9E9A61A2-D6D3-C894-B726-0F1B4EB2FD89}"/>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7" name="TextBox 6">
            <a:extLst>
              <a:ext uri="{FF2B5EF4-FFF2-40B4-BE49-F238E27FC236}">
                <a16:creationId xmlns:a16="http://schemas.microsoft.com/office/drawing/2014/main" id="{2C7D2CAC-F458-E531-3A1A-BA66BA4CD1AB}"/>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8" name="TextBox 7">
            <a:extLst>
              <a:ext uri="{FF2B5EF4-FFF2-40B4-BE49-F238E27FC236}">
                <a16:creationId xmlns:a16="http://schemas.microsoft.com/office/drawing/2014/main" id="{879546FD-0B4E-8771-8785-B3C99EAC74B1}"/>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9" name="TextBox 8">
            <a:extLst>
              <a:ext uri="{FF2B5EF4-FFF2-40B4-BE49-F238E27FC236}">
                <a16:creationId xmlns:a16="http://schemas.microsoft.com/office/drawing/2014/main" id="{0B8AA9C9-7C6B-A025-3883-6366331BAA1A}"/>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10" name="TextBox 9">
            <a:extLst>
              <a:ext uri="{FF2B5EF4-FFF2-40B4-BE49-F238E27FC236}">
                <a16:creationId xmlns:a16="http://schemas.microsoft.com/office/drawing/2014/main" id="{D4E32CB7-6899-E3FD-FBFC-6021F2E2902A}"/>
              </a:ext>
            </a:extLst>
          </p:cNvPr>
          <p:cNvSpPr txBox="1"/>
          <p:nvPr/>
        </p:nvSpPr>
        <p:spPr>
          <a:xfrm>
            <a:off x="3406982" y="3166378"/>
            <a:ext cx="1293874" cy="307777"/>
          </a:xfrm>
          <a:prstGeom prst="rect">
            <a:avLst/>
          </a:prstGeom>
          <a:noFill/>
        </p:spPr>
        <p:txBody>
          <a:bodyPr wrap="square" rtlCol="0">
            <a:spAutoFit/>
          </a:bodyPr>
          <a:lstStyle/>
          <a:p>
            <a:pPr algn="ctr"/>
            <a:r>
              <a:rPr lang="es-ES" sz="1400" dirty="0"/>
              <a:t>Recursos</a:t>
            </a:r>
            <a:endParaRPr lang="es-MX" sz="1400" dirty="0"/>
          </a:p>
        </p:txBody>
      </p:sp>
      <p:sp>
        <p:nvSpPr>
          <p:cNvPr id="11" name="TextBox 10">
            <a:extLst>
              <a:ext uri="{FF2B5EF4-FFF2-40B4-BE49-F238E27FC236}">
                <a16:creationId xmlns:a16="http://schemas.microsoft.com/office/drawing/2014/main" id="{3EECCB1D-5ACC-C6A8-CA42-2BE4D297FB13}"/>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12" name="TextBox 11">
            <a:extLst>
              <a:ext uri="{FF2B5EF4-FFF2-40B4-BE49-F238E27FC236}">
                <a16:creationId xmlns:a16="http://schemas.microsoft.com/office/drawing/2014/main" id="{E1F01040-70F4-E233-2B53-32BD7ABD385C}"/>
              </a:ext>
            </a:extLst>
          </p:cNvPr>
          <p:cNvSpPr txBox="1"/>
          <p:nvPr/>
        </p:nvSpPr>
        <p:spPr>
          <a:xfrm>
            <a:off x="5338861" y="3166378"/>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165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9" name="Rectangle 28">
            <a:extLst>
              <a:ext uri="{FF2B5EF4-FFF2-40B4-BE49-F238E27FC236}">
                <a16:creationId xmlns:a16="http://schemas.microsoft.com/office/drawing/2014/main" id="{ADA020CE-3547-564A-808B-6A66780D770D}"/>
              </a:ext>
            </a:extLst>
          </p:cNvPr>
          <p:cNvSpPr/>
          <p:nvPr/>
        </p:nvSpPr>
        <p:spPr>
          <a:xfrm>
            <a:off x="6088214" y="4401099"/>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3" name="Rectangle 22">
            <a:extLst>
              <a:ext uri="{FF2B5EF4-FFF2-40B4-BE49-F238E27FC236}">
                <a16:creationId xmlns:a16="http://schemas.microsoft.com/office/drawing/2014/main" id="{326D1229-6FB0-0051-B539-166ACE8664CD}"/>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Fabricantes</a:t>
            </a:r>
            <a:r>
              <a:rPr lang="en-US" sz="1400" dirty="0">
                <a:solidFill>
                  <a:schemeClr val="tx1"/>
                </a:solidFill>
              </a:rPr>
              <a:t> </a:t>
            </a:r>
            <a:r>
              <a:rPr lang="en-US" sz="1400" dirty="0" err="1">
                <a:solidFill>
                  <a:schemeClr val="tx1"/>
                </a:solidFill>
              </a:rPr>
              <a:t>compran</a:t>
            </a:r>
            <a:r>
              <a:rPr lang="en-US" sz="1400" dirty="0">
                <a:solidFill>
                  <a:schemeClr val="tx1"/>
                </a:solidFill>
              </a:rPr>
              <a:t> </a:t>
            </a:r>
            <a:r>
              <a:rPr lang="en-US" sz="1400" dirty="0" err="1">
                <a:solidFill>
                  <a:schemeClr val="tx1"/>
                </a:solidFill>
              </a:rPr>
              <a:t>plástico</a:t>
            </a:r>
            <a:r>
              <a:rPr lang="en-US" sz="1400" dirty="0">
                <a:solidFill>
                  <a:schemeClr val="tx1"/>
                </a:solidFill>
              </a:rPr>
              <a:t> </a:t>
            </a:r>
          </a:p>
        </p:txBody>
      </p:sp>
      <p:sp>
        <p:nvSpPr>
          <p:cNvPr id="31" name="Rectangle 30">
            <a:extLst>
              <a:ext uri="{FF2B5EF4-FFF2-40B4-BE49-F238E27FC236}">
                <a16:creationId xmlns:a16="http://schemas.microsoft.com/office/drawing/2014/main" id="{C01EADE2-2498-47F8-CF1F-1D3779BF6C7E}"/>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Las </a:t>
            </a:r>
            <a:r>
              <a:rPr lang="en-US" sz="1400" dirty="0" err="1">
                <a:solidFill>
                  <a:schemeClr val="tx1"/>
                </a:solidFill>
              </a:rPr>
              <a:t>corporaciones</a:t>
            </a:r>
            <a:r>
              <a:rPr lang="en-US" sz="1400" dirty="0">
                <a:solidFill>
                  <a:schemeClr val="tx1"/>
                </a:solidFill>
              </a:rPr>
              <a:t> pagan por </a:t>
            </a:r>
            <a:r>
              <a:rPr lang="en-US" sz="1400" dirty="0" err="1">
                <a:solidFill>
                  <a:schemeClr val="tx1"/>
                </a:solidFill>
              </a:rPr>
              <a:t>los</a:t>
            </a:r>
            <a:r>
              <a:rPr lang="en-US" sz="1400" dirty="0">
                <a:solidFill>
                  <a:schemeClr val="tx1"/>
                </a:solidFill>
              </a:rPr>
              <a:t> Proyectos de </a:t>
            </a:r>
            <a:r>
              <a:rPr lang="en-US" sz="1400" dirty="0" err="1">
                <a:solidFill>
                  <a:schemeClr val="tx1"/>
                </a:solidFill>
              </a:rPr>
              <a:t>limpieza</a:t>
            </a:r>
            <a:endParaRPr lang="en-US" sz="1400" dirty="0">
              <a:solidFill>
                <a:schemeClr val="tx1"/>
              </a:solidFill>
            </a:endParaRPr>
          </a:p>
        </p:txBody>
      </p:sp>
      <p:sp>
        <p:nvSpPr>
          <p:cNvPr id="32" name="Rectangle 31">
            <a:extLst>
              <a:ext uri="{FF2B5EF4-FFF2-40B4-BE49-F238E27FC236}">
                <a16:creationId xmlns:a16="http://schemas.microsoft.com/office/drawing/2014/main" id="{6B449514-7B4B-DBB0-33BB-CCEB44EAE92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Salarios</a:t>
            </a:r>
            <a:r>
              <a:rPr lang="en-US" sz="1400" dirty="0">
                <a:solidFill>
                  <a:schemeClr val="tx1"/>
                </a:solidFill>
              </a:rPr>
              <a:t> de </a:t>
            </a:r>
            <a:r>
              <a:rPr lang="en-US" sz="1400" dirty="0" err="1">
                <a:solidFill>
                  <a:schemeClr val="tx1"/>
                </a:solidFill>
              </a:rPr>
              <a:t>los</a:t>
            </a:r>
            <a:r>
              <a:rPr lang="en-US" sz="1400" dirty="0">
                <a:solidFill>
                  <a:schemeClr val="tx1"/>
                </a:solidFill>
              </a:rPr>
              <a:t> </a:t>
            </a:r>
            <a:r>
              <a:rPr lang="en-US" sz="1400" dirty="0" err="1">
                <a:solidFill>
                  <a:schemeClr val="tx1"/>
                </a:solidFill>
              </a:rPr>
              <a:t>recolectores</a:t>
            </a:r>
            <a:r>
              <a:rPr lang="en-US" sz="1400" dirty="0">
                <a:solidFill>
                  <a:schemeClr val="tx1"/>
                </a:solidFill>
              </a:rPr>
              <a:t> de </a:t>
            </a:r>
            <a:r>
              <a:rPr lang="en-US" sz="1400" dirty="0" err="1">
                <a:solidFill>
                  <a:schemeClr val="tx1"/>
                </a:solidFill>
              </a:rPr>
              <a:t>residuos</a:t>
            </a:r>
            <a:r>
              <a:rPr lang="en-US" sz="1400" dirty="0">
                <a:solidFill>
                  <a:schemeClr val="tx1"/>
                </a:solidFill>
              </a:rPr>
              <a:t> y </a:t>
            </a:r>
            <a:r>
              <a:rPr lang="en-US" sz="1400" dirty="0" err="1">
                <a:solidFill>
                  <a:schemeClr val="tx1"/>
                </a:solidFill>
              </a:rPr>
              <a:t>costos</a:t>
            </a:r>
            <a:r>
              <a:rPr lang="en-US" sz="1400" dirty="0">
                <a:solidFill>
                  <a:schemeClr val="tx1"/>
                </a:solidFill>
              </a:rPr>
              <a:t> de </a:t>
            </a:r>
            <a:r>
              <a:rPr lang="en-US" sz="1400" dirty="0" err="1">
                <a:solidFill>
                  <a:schemeClr val="tx1"/>
                </a:solidFill>
              </a:rPr>
              <a:t>logística</a:t>
            </a:r>
            <a:endParaRPr lang="en-US" sz="1400" dirty="0">
              <a:solidFill>
                <a:schemeClr val="tx1"/>
              </a:solidFill>
            </a:endParaRPr>
          </a:p>
        </p:txBody>
      </p:sp>
      <p:sp>
        <p:nvSpPr>
          <p:cNvPr id="33" name="Rectangle 32">
            <a:extLst>
              <a:ext uri="{FF2B5EF4-FFF2-40B4-BE49-F238E27FC236}">
                <a16:creationId xmlns:a16="http://schemas.microsoft.com/office/drawing/2014/main" id="{C45EF3BE-C290-F915-0C74-87BBA28FFCAB}"/>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Plataforma Blockchain y servicios de auditoria</a:t>
            </a:r>
          </a:p>
        </p:txBody>
      </p:sp>
      <p:sp>
        <p:nvSpPr>
          <p:cNvPr id="34" name="Rectangle 33">
            <a:extLst>
              <a:ext uri="{FF2B5EF4-FFF2-40B4-BE49-F238E27FC236}">
                <a16:creationId xmlns:a16="http://schemas.microsoft.com/office/drawing/2014/main" id="{D960501F-A9E1-69F0-6D9F-44AD19714137}"/>
              </a:ext>
            </a:extLst>
          </p:cNvPr>
          <p:cNvSpPr/>
          <p:nvPr/>
        </p:nvSpPr>
        <p:spPr>
          <a:xfrm>
            <a:off x="7336810" y="3414732"/>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35" name="Rectangle 34">
            <a:extLst>
              <a:ext uri="{FF2B5EF4-FFF2-40B4-BE49-F238E27FC236}">
                <a16:creationId xmlns:a16="http://schemas.microsoft.com/office/drawing/2014/main" id="{05F004C0-BCA7-751B-7F43-FFB85067FB7A}"/>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36" name="Rectangle 35">
            <a:extLst>
              <a:ext uri="{FF2B5EF4-FFF2-40B4-BE49-F238E27FC236}">
                <a16:creationId xmlns:a16="http://schemas.microsoft.com/office/drawing/2014/main" id="{A49F53B0-FF56-19C4-D9EF-4467FE769FDB}"/>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37" name="Rectangle 36">
            <a:extLst>
              <a:ext uri="{FF2B5EF4-FFF2-40B4-BE49-F238E27FC236}">
                <a16:creationId xmlns:a16="http://schemas.microsoft.com/office/drawing/2014/main" id="{F9E9AEB4-6603-0D00-3A56-53EAC6060460}"/>
              </a:ext>
            </a:extLst>
          </p:cNvPr>
          <p:cNvSpPr/>
          <p:nvPr/>
        </p:nvSpPr>
        <p:spPr>
          <a:xfrm>
            <a:off x="724974" y="195036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38" name="Rectangle 37">
            <a:extLst>
              <a:ext uri="{FF2B5EF4-FFF2-40B4-BE49-F238E27FC236}">
                <a16:creationId xmlns:a16="http://schemas.microsoft.com/office/drawing/2014/main" id="{1A3A9A7B-686E-3596-F403-4BA5F7429A34}"/>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cadena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39" name="Rectangle 38">
            <a:extLst>
              <a:ext uri="{FF2B5EF4-FFF2-40B4-BE49-F238E27FC236}">
                <a16:creationId xmlns:a16="http://schemas.microsoft.com/office/drawing/2014/main" id="{E290ACA1-15FE-499F-67D6-DE4299FBE1D9}"/>
              </a:ext>
            </a:extLst>
          </p:cNvPr>
          <p:cNvSpPr/>
          <p:nvPr/>
        </p:nvSpPr>
        <p:spPr>
          <a:xfrm>
            <a:off x="2942880" y="3428213"/>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Trabajadores</a:t>
            </a:r>
            <a:r>
              <a:rPr lang="en-US" sz="1400" dirty="0">
                <a:solidFill>
                  <a:schemeClr val="tx1"/>
                </a:solidFill>
              </a:rPr>
              <a:t> de </a:t>
            </a:r>
            <a:r>
              <a:rPr lang="en-US" sz="1400" dirty="0" err="1">
                <a:solidFill>
                  <a:schemeClr val="tx1"/>
                </a:solidFill>
              </a:rPr>
              <a:t>residuos</a:t>
            </a:r>
            <a:r>
              <a:rPr lang="en-US" sz="1400" dirty="0">
                <a:solidFill>
                  <a:schemeClr val="tx1"/>
                </a:solidFill>
              </a:rPr>
              <a:t>, Plataforma de </a:t>
            </a:r>
            <a:r>
              <a:rPr lang="en-US" sz="1400" dirty="0" err="1">
                <a:solidFill>
                  <a:schemeClr val="tx1"/>
                </a:solidFill>
              </a:rPr>
              <a:t>seguimiento</a:t>
            </a:r>
            <a:r>
              <a:rPr lang="en-US" sz="1400" dirty="0">
                <a:solidFill>
                  <a:schemeClr val="tx1"/>
                </a:solidFill>
              </a:rPr>
              <a:t>, </a:t>
            </a:r>
            <a:r>
              <a:rPr lang="en-US" sz="1400" dirty="0" err="1">
                <a:solidFill>
                  <a:schemeClr val="tx1"/>
                </a:solidFill>
              </a:rPr>
              <a:t>socios</a:t>
            </a:r>
            <a:r>
              <a:rPr lang="en-US" sz="1400" dirty="0">
                <a:solidFill>
                  <a:schemeClr val="tx1"/>
                </a:solidFill>
              </a:rPr>
              <a:t> </a:t>
            </a:r>
            <a:r>
              <a:rPr lang="en-US" sz="1400" dirty="0" err="1">
                <a:solidFill>
                  <a:schemeClr val="tx1"/>
                </a:solidFill>
              </a:rPr>
              <a:t>corporativos</a:t>
            </a:r>
            <a:r>
              <a:rPr lang="en-US" sz="1400" dirty="0">
                <a:solidFill>
                  <a:schemeClr val="tx1"/>
                </a:solidFill>
              </a:rPr>
              <a:t> </a:t>
            </a:r>
          </a:p>
        </p:txBody>
      </p:sp>
      <p:sp>
        <p:nvSpPr>
          <p:cNvPr id="40" name="Rectangle 39">
            <a:extLst>
              <a:ext uri="{FF2B5EF4-FFF2-40B4-BE49-F238E27FC236}">
                <a16:creationId xmlns:a16="http://schemas.microsoft.com/office/drawing/2014/main" id="{D126A373-FCA3-6A5D-1E21-33F121F1D604}"/>
              </a:ext>
            </a:extLst>
          </p:cNvPr>
          <p:cNvSpPr/>
          <p:nvPr/>
        </p:nvSpPr>
        <p:spPr>
          <a:xfrm>
            <a:off x="5139844" y="345894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a:p>
            <a:pPr algn="ctr"/>
            <a:r>
              <a:rPr lang="en-US" sz="1400" dirty="0">
                <a:solidFill>
                  <a:schemeClr val="tx1"/>
                </a:solidFill>
              </a:rPr>
              <a:t> </a:t>
            </a:r>
          </a:p>
        </p:txBody>
      </p:sp>
      <p:sp>
        <p:nvSpPr>
          <p:cNvPr id="41" name="Rectangle 40">
            <a:extLst>
              <a:ext uri="{FF2B5EF4-FFF2-40B4-BE49-F238E27FC236}">
                <a16:creationId xmlns:a16="http://schemas.microsoft.com/office/drawing/2014/main" id="{B59F9156-46BE-C500-A0D9-88FE73E4F115}"/>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20" name="TextBox 19">
            <a:extLst>
              <a:ext uri="{FF2B5EF4-FFF2-40B4-BE49-F238E27FC236}">
                <a16:creationId xmlns:a16="http://schemas.microsoft.com/office/drawing/2014/main" id="{E2B5E458-D1AA-0CFB-BC9B-CE4F7EAEC210}"/>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 </a:t>
            </a:r>
          </a:p>
        </p:txBody>
      </p:sp>
      <p:sp>
        <p:nvSpPr>
          <p:cNvPr id="11" name="TextBox 10">
            <a:extLst>
              <a:ext uri="{FF2B5EF4-FFF2-40B4-BE49-F238E27FC236}">
                <a16:creationId xmlns:a16="http://schemas.microsoft.com/office/drawing/2014/main" id="{8D5ED79E-5419-01D2-9FE9-4F67508AA23E}"/>
              </a:ext>
            </a:extLst>
          </p:cNvPr>
          <p:cNvSpPr txBox="1"/>
          <p:nvPr/>
        </p:nvSpPr>
        <p:spPr>
          <a:xfrm>
            <a:off x="3552165" y="4455960"/>
            <a:ext cx="906381" cy="307777"/>
          </a:xfrm>
          <a:prstGeom prst="rect">
            <a:avLst/>
          </a:prstGeom>
          <a:noFill/>
        </p:spPr>
        <p:txBody>
          <a:bodyPr wrap="square" rtlCol="0">
            <a:spAutoFit/>
          </a:bodyPr>
          <a:lstStyle/>
          <a:p>
            <a:r>
              <a:rPr lang="es-ES" sz="1400" dirty="0"/>
              <a:t>Costos</a:t>
            </a:r>
            <a:endParaRPr lang="es-MX" sz="1400" dirty="0"/>
          </a:p>
        </p:txBody>
      </p:sp>
      <p:sp>
        <p:nvSpPr>
          <p:cNvPr id="12" name="TextBox 11">
            <a:extLst>
              <a:ext uri="{FF2B5EF4-FFF2-40B4-BE49-F238E27FC236}">
                <a16:creationId xmlns:a16="http://schemas.microsoft.com/office/drawing/2014/main" id="{3977919B-0C1B-CF9A-F52A-D0042A888A48}"/>
              </a:ext>
            </a:extLst>
          </p:cNvPr>
          <p:cNvSpPr txBox="1"/>
          <p:nvPr/>
        </p:nvSpPr>
        <p:spPr>
          <a:xfrm>
            <a:off x="9201051" y="4480596"/>
            <a:ext cx="1105325" cy="307777"/>
          </a:xfrm>
          <a:prstGeom prst="rect">
            <a:avLst/>
          </a:prstGeom>
          <a:noFill/>
        </p:spPr>
        <p:txBody>
          <a:bodyPr wrap="square" rtlCol="0">
            <a:spAutoFit/>
          </a:bodyPr>
          <a:lstStyle/>
          <a:p>
            <a:r>
              <a:rPr lang="es-ES" sz="1400" dirty="0"/>
              <a:t>Ingresos</a:t>
            </a:r>
            <a:endParaRPr lang="es-MX" sz="1400" dirty="0"/>
          </a:p>
        </p:txBody>
      </p:sp>
      <p:sp>
        <p:nvSpPr>
          <p:cNvPr id="13" name="TextBox 12">
            <a:extLst>
              <a:ext uri="{FF2B5EF4-FFF2-40B4-BE49-F238E27FC236}">
                <a16:creationId xmlns:a16="http://schemas.microsoft.com/office/drawing/2014/main" id="{FEF3AD4F-A897-4FBB-212A-DB6328E815C5}"/>
              </a:ext>
            </a:extLst>
          </p:cNvPr>
          <p:cNvSpPr txBox="1"/>
          <p:nvPr/>
        </p:nvSpPr>
        <p:spPr>
          <a:xfrm>
            <a:off x="2202744" y="5924041"/>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14" name="TextBox 13">
            <a:extLst>
              <a:ext uri="{FF2B5EF4-FFF2-40B4-BE49-F238E27FC236}">
                <a16:creationId xmlns:a16="http://schemas.microsoft.com/office/drawing/2014/main" id="{E6F06E37-594B-686B-0263-D81A5D954366}"/>
              </a:ext>
            </a:extLst>
          </p:cNvPr>
          <p:cNvSpPr txBox="1"/>
          <p:nvPr/>
        </p:nvSpPr>
        <p:spPr>
          <a:xfrm>
            <a:off x="7799406" y="5953886"/>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16" name="TextBox 15">
            <a:extLst>
              <a:ext uri="{FF2B5EF4-FFF2-40B4-BE49-F238E27FC236}">
                <a16:creationId xmlns:a16="http://schemas.microsoft.com/office/drawing/2014/main" id="{5FF1FADA-99CD-EB59-B780-0F1D201152B5}"/>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17" name="TextBox 16">
            <a:extLst>
              <a:ext uri="{FF2B5EF4-FFF2-40B4-BE49-F238E27FC236}">
                <a16:creationId xmlns:a16="http://schemas.microsoft.com/office/drawing/2014/main" id="{E7487B6C-C4D8-4106-4E52-1E844FF213B6}"/>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19" name="TextBox 18">
            <a:extLst>
              <a:ext uri="{FF2B5EF4-FFF2-40B4-BE49-F238E27FC236}">
                <a16:creationId xmlns:a16="http://schemas.microsoft.com/office/drawing/2014/main" id="{E4CC5264-1176-4973-FC49-98788A3379E6}"/>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24" name="TextBox 23">
            <a:extLst>
              <a:ext uri="{FF2B5EF4-FFF2-40B4-BE49-F238E27FC236}">
                <a16:creationId xmlns:a16="http://schemas.microsoft.com/office/drawing/2014/main" id="{23930473-7071-FBC9-A9FD-63EDA9EDE181}"/>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25" name="TextBox 24">
            <a:extLst>
              <a:ext uri="{FF2B5EF4-FFF2-40B4-BE49-F238E27FC236}">
                <a16:creationId xmlns:a16="http://schemas.microsoft.com/office/drawing/2014/main" id="{246D9F97-99F3-B0D7-8651-F36E875E1A41}"/>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26" name="TextBox 25">
            <a:extLst>
              <a:ext uri="{FF2B5EF4-FFF2-40B4-BE49-F238E27FC236}">
                <a16:creationId xmlns:a16="http://schemas.microsoft.com/office/drawing/2014/main" id="{2D652F21-A53E-D10B-F065-8009E5B69DD7}"/>
              </a:ext>
            </a:extLst>
          </p:cNvPr>
          <p:cNvSpPr txBox="1"/>
          <p:nvPr/>
        </p:nvSpPr>
        <p:spPr>
          <a:xfrm>
            <a:off x="3271665" y="3140440"/>
            <a:ext cx="1293874" cy="307777"/>
          </a:xfrm>
          <a:prstGeom prst="rect">
            <a:avLst/>
          </a:prstGeom>
          <a:noFill/>
        </p:spPr>
        <p:txBody>
          <a:bodyPr wrap="square" rtlCol="0">
            <a:spAutoFit/>
          </a:bodyPr>
          <a:lstStyle/>
          <a:p>
            <a:pPr algn="ctr"/>
            <a:r>
              <a:rPr lang="es-ES" sz="1400" dirty="0"/>
              <a:t>Recursos</a:t>
            </a:r>
            <a:endParaRPr lang="es-MX" sz="1400" dirty="0"/>
          </a:p>
        </p:txBody>
      </p:sp>
      <p:sp>
        <p:nvSpPr>
          <p:cNvPr id="28" name="TextBox 27">
            <a:extLst>
              <a:ext uri="{FF2B5EF4-FFF2-40B4-BE49-F238E27FC236}">
                <a16:creationId xmlns:a16="http://schemas.microsoft.com/office/drawing/2014/main" id="{8FD3D589-97AE-8D58-28D4-2B27D307E716}"/>
              </a:ext>
            </a:extLst>
          </p:cNvPr>
          <p:cNvSpPr txBox="1"/>
          <p:nvPr/>
        </p:nvSpPr>
        <p:spPr>
          <a:xfrm>
            <a:off x="7799406" y="3139370"/>
            <a:ext cx="1126739" cy="307777"/>
          </a:xfrm>
          <a:prstGeom prst="rect">
            <a:avLst/>
          </a:prstGeom>
          <a:noFill/>
        </p:spPr>
        <p:txBody>
          <a:bodyPr wrap="square" rtlCol="0">
            <a:spAutoFit/>
          </a:bodyPr>
          <a:lstStyle/>
          <a:p>
            <a:pPr algn="ctr"/>
            <a:r>
              <a:rPr lang="es-ES" sz="1400" dirty="0"/>
              <a:t>Canales</a:t>
            </a:r>
            <a:endParaRPr lang="es-MX" sz="1400" dirty="0"/>
          </a:p>
        </p:txBody>
      </p:sp>
      <p:sp>
        <p:nvSpPr>
          <p:cNvPr id="30" name="TextBox 29">
            <a:extLst>
              <a:ext uri="{FF2B5EF4-FFF2-40B4-BE49-F238E27FC236}">
                <a16:creationId xmlns:a16="http://schemas.microsoft.com/office/drawing/2014/main" id="{F67B38B9-69CD-AD4C-7981-83CACD363958}"/>
              </a:ext>
            </a:extLst>
          </p:cNvPr>
          <p:cNvSpPr txBox="1"/>
          <p:nvPr/>
        </p:nvSpPr>
        <p:spPr>
          <a:xfrm>
            <a:off x="5405742" y="3156454"/>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6555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506503" y="1598025"/>
            <a:ext cx="10907167" cy="1254446"/>
          </a:xfrm>
          <a:prstGeom prst="rect">
            <a:avLst/>
          </a:prstGeom>
        </p:spPr>
        <p:txBody>
          <a:bodyPr wrap="square">
            <a:spAutoFit/>
          </a:bodyPr>
          <a:lstStyle/>
          <a:p>
            <a:pPr algn="thaiDist">
              <a:lnSpc>
                <a:spcPct val="120000"/>
              </a:lnSpc>
            </a:pPr>
            <a:r>
              <a:rPr lang="es-ES" sz="1600" b="1" dirty="0">
                <a:solidFill>
                  <a:srgbClr val="262626"/>
                </a:solidFill>
              </a:rPr>
              <a:t>Los estudiantes aplicarán una estrategia de diseño circular para resolver un problema de modelo de negocio lineal. Aprenderán qué es la herramienta de Lienzo de Modelo de Negocio Circular y cómo usarla para crear su propio modelo de negocio circular. Trabajarán en equipos para resolver un problema de residuos existente utilizando el lienzo del modelo de negocio circular. Esbozarán su modelo de negocio final y la compartirán con el resto del taller.</a:t>
            </a:r>
            <a:r>
              <a:rPr lang="en-US" sz="1600" b="1" dirty="0">
                <a:solidFill>
                  <a:srgbClr val="262626"/>
                </a:solidFill>
              </a:rPr>
              <a:t>. </a:t>
            </a:r>
            <a:endParaRPr lang="en-US" sz="1600" b="1" dirty="0">
              <a:solidFill>
                <a:srgbClr val="262626"/>
              </a:solidFill>
              <a:highlight>
                <a:srgbClr val="FFE300"/>
              </a:highlight>
            </a:endParaRP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1480103"/>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796969" y="185126"/>
            <a:ext cx="10209182"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Tiempo</a:t>
            </a:r>
            <a:r>
              <a:rPr lang="en-US" sz="1400" b="1" dirty="0">
                <a:solidFill>
                  <a:schemeClr val="bg1"/>
                </a:solidFill>
              </a:rPr>
              <a:t> de </a:t>
            </a:r>
            <a:r>
              <a:rPr lang="en-US" sz="1400" b="1" dirty="0" err="1">
                <a:solidFill>
                  <a:schemeClr val="bg1"/>
                </a:solidFill>
              </a:rPr>
              <a:t>preparación</a:t>
            </a:r>
            <a:r>
              <a:rPr lang="en-US" sz="1400" b="1" dirty="0">
                <a:solidFill>
                  <a:schemeClr val="bg1"/>
                </a:solidFill>
              </a:rPr>
              <a:t>: 10 – 15 </a:t>
            </a:r>
            <a:r>
              <a:rPr lang="en-US" sz="1400" b="1" dirty="0" err="1">
                <a:solidFill>
                  <a:schemeClr val="bg1"/>
                </a:solidFill>
              </a:rPr>
              <a:t>minutos</a:t>
            </a:r>
            <a:endParaRPr lang="en-US" sz="1400" b="1" dirty="0">
              <a:solidFill>
                <a:schemeClr val="bg1"/>
              </a:solidFill>
            </a:endParaRPr>
          </a:p>
        </p:txBody>
      </p:sp>
      <p:grpSp>
        <p:nvGrpSpPr>
          <p:cNvPr id="9" name="Group 8">
            <a:extLst>
              <a:ext uri="{FF2B5EF4-FFF2-40B4-BE49-F238E27FC236}">
                <a16:creationId xmlns:a16="http://schemas.microsoft.com/office/drawing/2014/main" id="{5E5CEC13-4F72-87BC-D9DF-A33EC9698C48}"/>
              </a:ext>
            </a:extLst>
          </p:cNvPr>
          <p:cNvGrpSpPr/>
          <p:nvPr/>
        </p:nvGrpSpPr>
        <p:grpSpPr>
          <a:xfrm>
            <a:off x="712180" y="4586227"/>
            <a:ext cx="443210" cy="427913"/>
            <a:chOff x="663222" y="3355931"/>
            <a:chExt cx="443210" cy="427913"/>
          </a:xfrm>
        </p:grpSpPr>
        <p:sp>
          <p:nvSpPr>
            <p:cNvPr id="10" name="Oval 9">
              <a:extLst>
                <a:ext uri="{FF2B5EF4-FFF2-40B4-BE49-F238E27FC236}">
                  <a16:creationId xmlns:a16="http://schemas.microsoft.com/office/drawing/2014/main" id="{FDB79BEE-9F05-5AC4-0CCB-553BB49724AA}"/>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3067E27E-E84A-4317-DBE0-EC212FEE34E1}"/>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FBD07FB5-B631-3CE0-43D3-39B896FA2D3B}"/>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14" name="Rectangle 13">
            <a:extLst>
              <a:ext uri="{FF2B5EF4-FFF2-40B4-BE49-F238E27FC236}">
                <a16:creationId xmlns:a16="http://schemas.microsoft.com/office/drawing/2014/main" id="{72AC7058-8F80-94D7-3F28-D74F03195D33}"/>
              </a:ext>
            </a:extLst>
          </p:cNvPr>
          <p:cNvSpPr/>
          <p:nvPr/>
        </p:nvSpPr>
        <p:spPr>
          <a:xfrm>
            <a:off x="1228656" y="3287271"/>
            <a:ext cx="9734687" cy="1067343"/>
          </a:xfrm>
          <a:prstGeom prst="rect">
            <a:avLst/>
          </a:prstGeom>
        </p:spPr>
        <p:txBody>
          <a:bodyPr wrap="square">
            <a:spAutoFit/>
          </a:bodyPr>
          <a:lstStyle/>
          <a:p>
            <a:pPr algn="thaiDist">
              <a:lnSpc>
                <a:spcPct val="120000"/>
              </a:lnSpc>
            </a:pPr>
            <a:r>
              <a:rPr lang="es-ES" b="1" dirty="0">
                <a:solidFill>
                  <a:srgbClr val="262626"/>
                </a:solidFill>
              </a:rPr>
              <a:t>Proyecte las diapositivas a la clase y genere una discusión sobre lo que ya saben acerca de los modelos de negocio circulares y presénteles la herramienta. </a:t>
            </a:r>
            <a:r>
              <a:rPr lang="es-ES" dirty="0">
                <a:solidFill>
                  <a:srgbClr val="262626"/>
                </a:solidFill>
              </a:rPr>
              <a:t>Haga a los estudiantes las preguntas que se encuentran en la guía de notas de las diapositivas de PowerPoint.</a:t>
            </a:r>
            <a:endParaRPr lang="en-US" dirty="0">
              <a:solidFill>
                <a:srgbClr val="262626"/>
              </a:solidFill>
            </a:endParaRPr>
          </a:p>
        </p:txBody>
      </p:sp>
      <p:grpSp>
        <p:nvGrpSpPr>
          <p:cNvPr id="15" name="Group 14">
            <a:extLst>
              <a:ext uri="{FF2B5EF4-FFF2-40B4-BE49-F238E27FC236}">
                <a16:creationId xmlns:a16="http://schemas.microsoft.com/office/drawing/2014/main" id="{4478D716-B85F-88A3-AFD7-D0568C12D351}"/>
              </a:ext>
            </a:extLst>
          </p:cNvPr>
          <p:cNvGrpSpPr/>
          <p:nvPr/>
        </p:nvGrpSpPr>
        <p:grpSpPr>
          <a:xfrm>
            <a:off x="712256" y="3300532"/>
            <a:ext cx="443210" cy="427913"/>
            <a:chOff x="663222" y="3355931"/>
            <a:chExt cx="443210" cy="427913"/>
          </a:xfrm>
        </p:grpSpPr>
        <p:sp>
          <p:nvSpPr>
            <p:cNvPr id="16" name="Oval 15">
              <a:extLst>
                <a:ext uri="{FF2B5EF4-FFF2-40B4-BE49-F238E27FC236}">
                  <a16:creationId xmlns:a16="http://schemas.microsoft.com/office/drawing/2014/main" id="{7B16B6D5-D78A-B0D5-46F5-CD4C5F9F9D8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Oval 16">
              <a:extLst>
                <a:ext uri="{FF2B5EF4-FFF2-40B4-BE49-F238E27FC236}">
                  <a16:creationId xmlns:a16="http://schemas.microsoft.com/office/drawing/2014/main" id="{5A480FFF-4780-B5F0-2AC2-E21D80F756F7}"/>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ectangle 17">
              <a:extLst>
                <a:ext uri="{FF2B5EF4-FFF2-40B4-BE49-F238E27FC236}">
                  <a16:creationId xmlns:a16="http://schemas.microsoft.com/office/drawing/2014/main" id="{E80940E8-22E6-C80E-6992-707F8FFD6958}"/>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grpSp>
      <p:sp>
        <p:nvSpPr>
          <p:cNvPr id="19" name="Rectangle 18">
            <a:extLst>
              <a:ext uri="{FF2B5EF4-FFF2-40B4-BE49-F238E27FC236}">
                <a16:creationId xmlns:a16="http://schemas.microsoft.com/office/drawing/2014/main" id="{9257F564-7545-F606-351E-54D5A87E1445}"/>
              </a:ext>
            </a:extLst>
          </p:cNvPr>
          <p:cNvSpPr/>
          <p:nvPr/>
        </p:nvSpPr>
        <p:spPr>
          <a:xfrm>
            <a:off x="1271464" y="4519856"/>
            <a:ext cx="9734687" cy="734945"/>
          </a:xfrm>
          <a:prstGeom prst="rect">
            <a:avLst/>
          </a:prstGeom>
        </p:spPr>
        <p:txBody>
          <a:bodyPr wrap="square">
            <a:spAutoFit/>
          </a:bodyPr>
          <a:lstStyle/>
          <a:p>
            <a:pPr algn="thaiDist">
              <a:lnSpc>
                <a:spcPct val="120000"/>
              </a:lnSpc>
            </a:pPr>
            <a:r>
              <a:rPr lang="en-US" b="1" dirty="0" err="1"/>
              <a:t>Imprima</a:t>
            </a:r>
            <a:r>
              <a:rPr lang="en-US" b="1" dirty="0"/>
              <a:t> </a:t>
            </a:r>
            <a:r>
              <a:rPr lang="en-US" b="1" dirty="0" err="1"/>
              <a:t>los</a:t>
            </a:r>
            <a:r>
              <a:rPr lang="en-US" b="1" dirty="0"/>
              <a:t> </a:t>
            </a:r>
            <a:r>
              <a:rPr lang="en-US" b="1" dirty="0" err="1"/>
              <a:t>siguientes</a:t>
            </a:r>
            <a:r>
              <a:rPr lang="en-US" b="1" dirty="0"/>
              <a:t> </a:t>
            </a:r>
            <a:r>
              <a:rPr lang="en-US" b="1" dirty="0" err="1"/>
              <a:t>folletos</a:t>
            </a:r>
            <a:r>
              <a:rPr lang="en-US" b="1" dirty="0"/>
              <a:t>: </a:t>
            </a:r>
            <a:r>
              <a:rPr lang="en-US" dirty="0"/>
              <a:t>1) </a:t>
            </a:r>
            <a:r>
              <a:rPr lang="en-US" dirty="0" err="1"/>
              <a:t>Lienzo</a:t>
            </a:r>
            <a:r>
              <a:rPr lang="en-US" dirty="0"/>
              <a:t> de </a:t>
            </a:r>
            <a:r>
              <a:rPr lang="en-US" dirty="0" err="1"/>
              <a:t>Modelo</a:t>
            </a:r>
            <a:r>
              <a:rPr lang="en-US" dirty="0"/>
              <a:t> de </a:t>
            </a:r>
            <a:r>
              <a:rPr lang="en-US" dirty="0" err="1"/>
              <a:t>Negocio</a:t>
            </a:r>
            <a:r>
              <a:rPr lang="en-US" dirty="0"/>
              <a:t> Circular; 2) 5 </a:t>
            </a:r>
            <a:r>
              <a:rPr lang="en-US" dirty="0" err="1"/>
              <a:t>Modelos</a:t>
            </a:r>
            <a:r>
              <a:rPr lang="en-US" dirty="0"/>
              <a:t> de </a:t>
            </a:r>
            <a:r>
              <a:rPr lang="en-US" dirty="0" err="1"/>
              <a:t>Negocio</a:t>
            </a:r>
            <a:r>
              <a:rPr lang="en-US" dirty="0"/>
              <a:t> de </a:t>
            </a:r>
            <a:r>
              <a:rPr lang="en-US" dirty="0" err="1"/>
              <a:t>Circularidad</a:t>
            </a:r>
            <a:r>
              <a:rPr lang="en-US" dirty="0"/>
              <a:t>; 3) </a:t>
            </a:r>
            <a:r>
              <a:rPr lang="en-US" dirty="0" err="1"/>
              <a:t>Mapa</a:t>
            </a:r>
            <a:r>
              <a:rPr lang="en-US" dirty="0"/>
              <a:t> Circular del </a:t>
            </a:r>
            <a:r>
              <a:rPr lang="en-US" dirty="0" err="1"/>
              <a:t>Ciclo</a:t>
            </a:r>
            <a:r>
              <a:rPr lang="en-US" dirty="0"/>
              <a:t> de Vida; 4) </a:t>
            </a:r>
            <a:r>
              <a:rPr lang="en-US" dirty="0" err="1"/>
              <a:t>Áreas</a:t>
            </a:r>
            <a:r>
              <a:rPr lang="en-US" dirty="0"/>
              <a:t> de </a:t>
            </a:r>
            <a:r>
              <a:rPr lang="en-US" dirty="0" err="1"/>
              <a:t>Circularidad</a:t>
            </a:r>
            <a:r>
              <a:rPr lang="en-US" dirty="0"/>
              <a:t>; y 5) </a:t>
            </a:r>
            <a:r>
              <a:rPr lang="en-US" dirty="0" err="1"/>
              <a:t>Desafío</a:t>
            </a:r>
            <a:r>
              <a:rPr lang="en-US" dirty="0"/>
              <a:t> de </a:t>
            </a:r>
            <a:r>
              <a:rPr lang="en-US" dirty="0" err="1"/>
              <a:t>Residuos</a:t>
            </a:r>
            <a:r>
              <a:rPr lang="en-US" dirty="0"/>
              <a:t>.</a:t>
            </a:r>
            <a:endParaRPr lang="en-US" dirty="0">
              <a:solidFill>
                <a:srgbClr val="262626"/>
              </a:solidFill>
            </a:endParaRPr>
          </a:p>
        </p:txBody>
      </p:sp>
      <p:sp>
        <p:nvSpPr>
          <p:cNvPr id="20" name="TextBox 19">
            <a:extLst>
              <a:ext uri="{FF2B5EF4-FFF2-40B4-BE49-F238E27FC236}">
                <a16:creationId xmlns:a16="http://schemas.microsoft.com/office/drawing/2014/main" id="{870443D5-F53C-B910-E5A0-AB1541127325}"/>
              </a:ext>
            </a:extLst>
          </p:cNvPr>
          <p:cNvSpPr txBox="1"/>
          <p:nvPr/>
        </p:nvSpPr>
        <p:spPr>
          <a:xfrm>
            <a:off x="1217827" y="5414512"/>
            <a:ext cx="9563605" cy="1067343"/>
          </a:xfrm>
          <a:prstGeom prst="rect">
            <a:avLst/>
          </a:prstGeom>
          <a:noFill/>
        </p:spPr>
        <p:txBody>
          <a:bodyPr wrap="square" rtlCol="0">
            <a:spAutoFit/>
          </a:bodyPr>
          <a:lstStyle/>
          <a:p>
            <a:pPr algn="thaiDist">
              <a:lnSpc>
                <a:spcPct val="120000"/>
              </a:lnSpc>
            </a:pPr>
            <a:r>
              <a:rPr lang="es-ES" b="1" dirty="0">
                <a:solidFill>
                  <a:srgbClr val="262626"/>
                </a:solidFill>
              </a:rPr>
              <a:t>Siga las instrucciones de las diapositivas del taller acerca de cómo completar cada sección del lienzo del modelo de negocio circular</a:t>
            </a:r>
            <a:r>
              <a:rPr lang="es-ES" dirty="0">
                <a:solidFill>
                  <a:srgbClr val="262626"/>
                </a:solidFill>
              </a:rPr>
              <a:t>. Las notas de la diapositiva en la parte inferior presentan instrucciones acerca de cómo completar cada sección.</a:t>
            </a:r>
            <a:endParaRPr lang="en-US" dirty="0">
              <a:solidFill>
                <a:srgbClr val="262626"/>
              </a:solidFill>
            </a:endParaRPr>
          </a:p>
        </p:txBody>
      </p:sp>
      <p:grpSp>
        <p:nvGrpSpPr>
          <p:cNvPr id="22" name="Group 21">
            <a:extLst>
              <a:ext uri="{FF2B5EF4-FFF2-40B4-BE49-F238E27FC236}">
                <a16:creationId xmlns:a16="http://schemas.microsoft.com/office/drawing/2014/main" id="{92FDCB1C-543A-F655-612D-629CAC1391BE}"/>
              </a:ext>
            </a:extLst>
          </p:cNvPr>
          <p:cNvGrpSpPr/>
          <p:nvPr/>
        </p:nvGrpSpPr>
        <p:grpSpPr>
          <a:xfrm>
            <a:off x="728635" y="5548861"/>
            <a:ext cx="443210" cy="427913"/>
            <a:chOff x="663222" y="3355931"/>
            <a:chExt cx="443210" cy="427913"/>
          </a:xfrm>
        </p:grpSpPr>
        <p:sp>
          <p:nvSpPr>
            <p:cNvPr id="23" name="Oval 22">
              <a:extLst>
                <a:ext uri="{FF2B5EF4-FFF2-40B4-BE49-F238E27FC236}">
                  <a16:creationId xmlns:a16="http://schemas.microsoft.com/office/drawing/2014/main" id="{82F847A7-5433-42DF-46B4-738F72A780AF}"/>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Oval 23">
              <a:extLst>
                <a:ext uri="{FF2B5EF4-FFF2-40B4-BE49-F238E27FC236}">
                  <a16:creationId xmlns:a16="http://schemas.microsoft.com/office/drawing/2014/main" id="{2F9A8BA4-D78C-4E92-F638-58983B0C788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5" name="Rectangle 24">
              <a:extLst>
                <a:ext uri="{FF2B5EF4-FFF2-40B4-BE49-F238E27FC236}">
                  <a16:creationId xmlns:a16="http://schemas.microsoft.com/office/drawing/2014/main" id="{25CDE0F3-B01F-16AF-82C3-7056D7C2C88F}"/>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2" name="Slide Number Placeholder 1">
            <a:extLst>
              <a:ext uri="{FF2B5EF4-FFF2-40B4-BE49-F238E27FC236}">
                <a16:creationId xmlns:a16="http://schemas.microsoft.com/office/drawing/2014/main" id="{A7C4F323-D626-596C-1F3D-099BA2EC654A}"/>
              </a:ext>
            </a:extLst>
          </p:cNvPr>
          <p:cNvSpPr>
            <a:spLocks noGrp="1"/>
          </p:cNvSpPr>
          <p:nvPr>
            <p:ph type="sldNum" sz="quarter" idx="12"/>
          </p:nvPr>
        </p:nvSpPr>
        <p:spPr/>
        <p:txBody>
          <a:bodyPr/>
          <a:lstStyle/>
          <a:p>
            <a:fld id="{9D5684D6-735E-A247-AB2A-697F19D02639}" type="slidenum">
              <a:rPr lang="en-US" smtClean="0"/>
              <a:t>2</a:t>
            </a:fld>
            <a:endParaRPr lang="en-US"/>
          </a:p>
        </p:txBody>
      </p:sp>
      <p:sp>
        <p:nvSpPr>
          <p:cNvPr id="26" name="Google Shape;107;p2">
            <a:extLst>
              <a:ext uri="{FF2B5EF4-FFF2-40B4-BE49-F238E27FC236}">
                <a16:creationId xmlns:a16="http://schemas.microsoft.com/office/drawing/2014/main" id="{5124CC28-4CE9-E008-F25D-2EA995F4C9EA}"/>
              </a:ext>
            </a:extLst>
          </p:cNvPr>
          <p:cNvSpPr txBox="1"/>
          <p:nvPr/>
        </p:nvSpPr>
        <p:spPr>
          <a:xfrm>
            <a:off x="1303075" y="161033"/>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2" name="Rectangle 21">
            <a:extLst>
              <a:ext uri="{FF2B5EF4-FFF2-40B4-BE49-F238E27FC236}">
                <a16:creationId xmlns:a16="http://schemas.microsoft.com/office/drawing/2014/main" id="{C7BD2217-4E07-9045-9074-1280A6829656}"/>
              </a:ext>
            </a:extLst>
          </p:cNvPr>
          <p:cNvSpPr/>
          <p:nvPr/>
        </p:nvSpPr>
        <p:spPr>
          <a:xfrm>
            <a:off x="2099984"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Recursos</a:t>
            </a:r>
            <a:r>
              <a:rPr lang="en-US" sz="1400" dirty="0">
                <a:solidFill>
                  <a:schemeClr val="tx1"/>
                </a:solidFill>
              </a:rPr>
              <a:t> </a:t>
            </a:r>
            <a:r>
              <a:rPr lang="en-US" sz="1400" dirty="0" err="1">
                <a:solidFill>
                  <a:schemeClr val="tx1"/>
                </a:solidFill>
              </a:rPr>
              <a:t>Recuperados</a:t>
            </a:r>
            <a:endParaRPr lang="en-US" sz="1400" dirty="0">
              <a:solidFill>
                <a:schemeClr val="tx1"/>
              </a:solidFill>
            </a:endParaRPr>
          </a:p>
        </p:txBody>
      </p:sp>
      <p:sp>
        <p:nvSpPr>
          <p:cNvPr id="25" name="Rectangle 24">
            <a:extLst>
              <a:ext uri="{FF2B5EF4-FFF2-40B4-BE49-F238E27FC236}">
                <a16:creationId xmlns:a16="http://schemas.microsoft.com/office/drawing/2014/main" id="{32E17476-26B2-1D46-9BB4-06652ADEF468}"/>
              </a:ext>
            </a:extLst>
          </p:cNvPr>
          <p:cNvSpPr/>
          <p:nvPr/>
        </p:nvSpPr>
        <p:spPr>
          <a:xfrm>
            <a:off x="595776"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6" name="Rectangle 25">
            <a:extLst>
              <a:ext uri="{FF2B5EF4-FFF2-40B4-BE49-F238E27FC236}">
                <a16:creationId xmlns:a16="http://schemas.microsoft.com/office/drawing/2014/main" id="{5DA9D693-8DF0-96BE-6965-031DCF7371C1}"/>
              </a:ext>
            </a:extLst>
          </p:cNvPr>
          <p:cNvSpPr/>
          <p:nvPr/>
        </p:nvSpPr>
        <p:spPr>
          <a:xfrm>
            <a:off x="5139844" y="3472012"/>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29" name="Rectangle 28">
            <a:extLst>
              <a:ext uri="{FF2B5EF4-FFF2-40B4-BE49-F238E27FC236}">
                <a16:creationId xmlns:a16="http://schemas.microsoft.com/office/drawing/2014/main" id="{555052E2-F1E4-AA08-6C55-8ADA2851E33C}"/>
              </a:ext>
            </a:extLst>
          </p:cNvPr>
          <p:cNvSpPr/>
          <p:nvPr/>
        </p:nvSpPr>
        <p:spPr>
          <a:xfrm>
            <a:off x="5141206"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30" name="Rectangle 29">
            <a:extLst>
              <a:ext uri="{FF2B5EF4-FFF2-40B4-BE49-F238E27FC236}">
                <a16:creationId xmlns:a16="http://schemas.microsoft.com/office/drawing/2014/main" id="{7964D4F0-0A7A-F12A-D589-171E5D106FBA}"/>
              </a:ext>
            </a:extLst>
          </p:cNvPr>
          <p:cNvSpPr/>
          <p:nvPr/>
        </p:nvSpPr>
        <p:spPr>
          <a:xfrm>
            <a:off x="6202897"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Los </a:t>
            </a:r>
            <a:r>
              <a:rPr lang="en-US" sz="1400" dirty="0" err="1">
                <a:solidFill>
                  <a:schemeClr val="tx1"/>
                </a:solidFill>
              </a:rPr>
              <a:t>fabricantes</a:t>
            </a:r>
            <a:r>
              <a:rPr lang="en-US" sz="1400" dirty="0">
                <a:solidFill>
                  <a:schemeClr val="tx1"/>
                </a:solidFill>
              </a:rPr>
              <a:t> </a:t>
            </a:r>
            <a:r>
              <a:rPr lang="en-US" sz="1400" dirty="0" err="1">
                <a:solidFill>
                  <a:schemeClr val="tx1"/>
                </a:solidFill>
              </a:rPr>
              <a:t>compran</a:t>
            </a:r>
            <a:r>
              <a:rPr lang="en-US" sz="1400" dirty="0">
                <a:solidFill>
                  <a:schemeClr val="tx1"/>
                </a:solidFill>
              </a:rPr>
              <a:t> </a:t>
            </a:r>
            <a:r>
              <a:rPr lang="en-US" sz="1400" dirty="0" err="1">
                <a:solidFill>
                  <a:schemeClr val="tx1"/>
                </a:solidFill>
              </a:rPr>
              <a:t>plástico</a:t>
            </a:r>
            <a:r>
              <a:rPr lang="en-US" sz="1400" dirty="0">
                <a:solidFill>
                  <a:schemeClr val="tx1"/>
                </a:solidFill>
              </a:rPr>
              <a:t> </a:t>
            </a:r>
          </a:p>
        </p:txBody>
      </p:sp>
      <p:sp>
        <p:nvSpPr>
          <p:cNvPr id="31" name="Rectangle 30">
            <a:extLst>
              <a:ext uri="{FF2B5EF4-FFF2-40B4-BE49-F238E27FC236}">
                <a16:creationId xmlns:a16="http://schemas.microsoft.com/office/drawing/2014/main" id="{A4AFA77F-5978-BC94-CED5-C29A2D365F69}"/>
              </a:ext>
            </a:extLst>
          </p:cNvPr>
          <p:cNvSpPr/>
          <p:nvPr/>
        </p:nvSpPr>
        <p:spPr>
          <a:xfrm>
            <a:off x="8885580"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a:t>
            </a:r>
            <a:r>
              <a:rPr lang="es-MX" sz="1400" dirty="0">
                <a:solidFill>
                  <a:schemeClr val="tx1"/>
                </a:solidFill>
              </a:rPr>
              <a:t>Las empresas pagan los proyectos de limpieza</a:t>
            </a:r>
            <a:endParaRPr lang="en-US" sz="1400" dirty="0">
              <a:solidFill>
                <a:schemeClr val="tx1"/>
              </a:solidFill>
            </a:endParaRPr>
          </a:p>
        </p:txBody>
      </p:sp>
      <p:sp>
        <p:nvSpPr>
          <p:cNvPr id="32" name="Rectangle 31">
            <a:extLst>
              <a:ext uri="{FF2B5EF4-FFF2-40B4-BE49-F238E27FC236}">
                <a16:creationId xmlns:a16="http://schemas.microsoft.com/office/drawing/2014/main" id="{7091010C-CB7D-CA05-9C66-C8326D6A9A41}"/>
              </a:ext>
            </a:extLst>
          </p:cNvPr>
          <p:cNvSpPr/>
          <p:nvPr/>
        </p:nvSpPr>
        <p:spPr>
          <a:xfrm>
            <a:off x="724975"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Salarios</a:t>
            </a:r>
            <a:r>
              <a:rPr lang="en-US" sz="1400" dirty="0">
                <a:solidFill>
                  <a:schemeClr val="tx1"/>
                </a:solidFill>
              </a:rPr>
              <a:t> de </a:t>
            </a:r>
            <a:r>
              <a:rPr lang="en-US" sz="1400" dirty="0" err="1">
                <a:solidFill>
                  <a:schemeClr val="tx1"/>
                </a:solidFill>
              </a:rPr>
              <a:t>los</a:t>
            </a:r>
            <a:r>
              <a:rPr lang="en-US" sz="1400" dirty="0">
                <a:solidFill>
                  <a:schemeClr val="tx1"/>
                </a:solidFill>
              </a:rPr>
              <a:t> </a:t>
            </a:r>
            <a:r>
              <a:rPr lang="en-US" sz="1400" dirty="0" err="1">
                <a:solidFill>
                  <a:schemeClr val="tx1"/>
                </a:solidFill>
              </a:rPr>
              <a:t>recolectores</a:t>
            </a:r>
            <a:r>
              <a:rPr lang="en-US" sz="1400" dirty="0">
                <a:solidFill>
                  <a:schemeClr val="tx1"/>
                </a:solidFill>
              </a:rPr>
              <a:t> de </a:t>
            </a:r>
            <a:r>
              <a:rPr lang="en-US" sz="1400" dirty="0" err="1">
                <a:solidFill>
                  <a:schemeClr val="tx1"/>
                </a:solidFill>
              </a:rPr>
              <a:t>residuos</a:t>
            </a:r>
            <a:r>
              <a:rPr lang="en-US" sz="1400" dirty="0">
                <a:solidFill>
                  <a:schemeClr val="tx1"/>
                </a:solidFill>
              </a:rPr>
              <a:t> y </a:t>
            </a:r>
            <a:r>
              <a:rPr lang="en-US" sz="1400" dirty="0" err="1">
                <a:solidFill>
                  <a:schemeClr val="tx1"/>
                </a:solidFill>
              </a:rPr>
              <a:t>costos</a:t>
            </a:r>
            <a:r>
              <a:rPr lang="en-US" sz="1400" dirty="0">
                <a:solidFill>
                  <a:schemeClr val="tx1"/>
                </a:solidFill>
              </a:rPr>
              <a:t> de </a:t>
            </a:r>
            <a:r>
              <a:rPr lang="en-US" sz="1400" dirty="0" err="1">
                <a:solidFill>
                  <a:schemeClr val="tx1"/>
                </a:solidFill>
              </a:rPr>
              <a:t>logística</a:t>
            </a:r>
            <a:endParaRPr lang="en-US" sz="1400" dirty="0">
              <a:solidFill>
                <a:schemeClr val="tx1"/>
              </a:solidFill>
            </a:endParaRPr>
          </a:p>
        </p:txBody>
      </p:sp>
      <p:sp>
        <p:nvSpPr>
          <p:cNvPr id="33" name="Rectangle 32">
            <a:extLst>
              <a:ext uri="{FF2B5EF4-FFF2-40B4-BE49-F238E27FC236}">
                <a16:creationId xmlns:a16="http://schemas.microsoft.com/office/drawing/2014/main" id="{44B0BFC3-0E4B-4E58-2E57-0E46E132CE64}"/>
              </a:ext>
            </a:extLst>
          </p:cNvPr>
          <p:cNvSpPr/>
          <p:nvPr/>
        </p:nvSpPr>
        <p:spPr>
          <a:xfrm>
            <a:off x="3407658"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Plataforma Blockchain y servicios de </a:t>
            </a:r>
            <a:r>
              <a:rPr lang="en-US" sz="1400" dirty="0" err="1">
                <a:solidFill>
                  <a:schemeClr val="tx1"/>
                </a:solidFill>
              </a:rPr>
              <a:t>auditoría</a:t>
            </a:r>
            <a:endParaRPr lang="en-US" sz="1400" dirty="0">
              <a:solidFill>
                <a:schemeClr val="tx1"/>
              </a:solidFill>
            </a:endParaRPr>
          </a:p>
        </p:txBody>
      </p:sp>
      <p:sp>
        <p:nvSpPr>
          <p:cNvPr id="34" name="Rectangle 33">
            <a:extLst>
              <a:ext uri="{FF2B5EF4-FFF2-40B4-BE49-F238E27FC236}">
                <a16:creationId xmlns:a16="http://schemas.microsoft.com/office/drawing/2014/main" id="{0B5D8209-A43C-4AD7-F69C-8732CAEBABF8}"/>
              </a:ext>
            </a:extLst>
          </p:cNvPr>
          <p:cNvSpPr/>
          <p:nvPr/>
        </p:nvSpPr>
        <p:spPr>
          <a:xfrm>
            <a:off x="7336810" y="342779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35" name="Rectangle 34">
            <a:extLst>
              <a:ext uri="{FF2B5EF4-FFF2-40B4-BE49-F238E27FC236}">
                <a16:creationId xmlns:a16="http://schemas.microsoft.com/office/drawing/2014/main" id="{1E9E0904-84DD-8B64-C627-2EF3BCADC628}"/>
              </a:ext>
            </a:extLst>
          </p:cNvPr>
          <p:cNvSpPr/>
          <p:nvPr/>
        </p:nvSpPr>
        <p:spPr>
          <a:xfrm>
            <a:off x="9554716"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b="1" dirty="0">
              <a:solidFill>
                <a:schemeClr val="tx1"/>
              </a:solidFill>
            </a:endParaRPr>
          </a:p>
        </p:txBody>
      </p:sp>
      <p:sp>
        <p:nvSpPr>
          <p:cNvPr id="36" name="Rectangle 35">
            <a:extLst>
              <a:ext uri="{FF2B5EF4-FFF2-40B4-BE49-F238E27FC236}">
                <a16:creationId xmlns:a16="http://schemas.microsoft.com/office/drawing/2014/main" id="{66C7CBCD-6445-A5FC-D91D-CA4634441BFF}"/>
              </a:ext>
            </a:extLst>
          </p:cNvPr>
          <p:cNvSpPr/>
          <p:nvPr/>
        </p:nvSpPr>
        <p:spPr>
          <a:xfrm>
            <a:off x="7336810"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37" name="Rectangle 36">
            <a:extLst>
              <a:ext uri="{FF2B5EF4-FFF2-40B4-BE49-F238E27FC236}">
                <a16:creationId xmlns:a16="http://schemas.microsoft.com/office/drawing/2014/main" id="{AA5F0F08-A885-4828-DAD1-160FE2999EA1}"/>
              </a:ext>
            </a:extLst>
          </p:cNvPr>
          <p:cNvSpPr/>
          <p:nvPr/>
        </p:nvSpPr>
        <p:spPr>
          <a:xfrm>
            <a:off x="724974"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38" name="Rectangle 37">
            <a:extLst>
              <a:ext uri="{FF2B5EF4-FFF2-40B4-BE49-F238E27FC236}">
                <a16:creationId xmlns:a16="http://schemas.microsoft.com/office/drawing/2014/main" id="{F57DA1AF-9075-8256-82E1-661E8C034943}"/>
              </a:ext>
            </a:extLst>
          </p:cNvPr>
          <p:cNvSpPr/>
          <p:nvPr/>
        </p:nvSpPr>
        <p:spPr>
          <a:xfrm>
            <a:off x="2942879"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cadela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39" name="Rectangle 38">
            <a:extLst>
              <a:ext uri="{FF2B5EF4-FFF2-40B4-BE49-F238E27FC236}">
                <a16:creationId xmlns:a16="http://schemas.microsoft.com/office/drawing/2014/main" id="{9401F788-50DB-83F9-BD55-C608A1A9EE46}"/>
              </a:ext>
            </a:extLst>
          </p:cNvPr>
          <p:cNvSpPr/>
          <p:nvPr/>
        </p:nvSpPr>
        <p:spPr>
          <a:xfrm>
            <a:off x="2942880" y="3390406"/>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Trabajadores</a:t>
            </a:r>
            <a:r>
              <a:rPr lang="en-US" sz="1400" dirty="0">
                <a:solidFill>
                  <a:schemeClr val="tx1"/>
                </a:solidFill>
              </a:rPr>
              <a:t> de </a:t>
            </a:r>
            <a:r>
              <a:rPr lang="en-US" sz="1400" dirty="0" err="1">
                <a:solidFill>
                  <a:schemeClr val="tx1"/>
                </a:solidFill>
              </a:rPr>
              <a:t>residuos</a:t>
            </a:r>
            <a:r>
              <a:rPr lang="en-US" sz="1400" dirty="0">
                <a:solidFill>
                  <a:schemeClr val="tx1"/>
                </a:solidFill>
              </a:rPr>
              <a:t>, Plataforma de </a:t>
            </a:r>
            <a:r>
              <a:rPr lang="en-US" sz="1400" dirty="0" err="1">
                <a:solidFill>
                  <a:schemeClr val="tx1"/>
                </a:solidFill>
              </a:rPr>
              <a:t>seguimiento</a:t>
            </a:r>
            <a:r>
              <a:rPr lang="en-US" sz="1400" dirty="0">
                <a:solidFill>
                  <a:schemeClr val="tx1"/>
                </a:solidFill>
              </a:rPr>
              <a:t>, </a:t>
            </a:r>
            <a:r>
              <a:rPr lang="en-US" sz="1400" dirty="0" err="1">
                <a:solidFill>
                  <a:schemeClr val="tx1"/>
                </a:solidFill>
              </a:rPr>
              <a:t>socios</a:t>
            </a:r>
            <a:r>
              <a:rPr lang="en-US" sz="1400" dirty="0">
                <a:solidFill>
                  <a:schemeClr val="tx1"/>
                </a:solidFill>
              </a:rPr>
              <a:t> </a:t>
            </a:r>
            <a:r>
              <a:rPr lang="en-US" sz="1400" dirty="0" err="1">
                <a:solidFill>
                  <a:schemeClr val="tx1"/>
                </a:solidFill>
              </a:rPr>
              <a:t>corporativos</a:t>
            </a:r>
            <a:r>
              <a:rPr lang="en-US" sz="1400" dirty="0">
                <a:solidFill>
                  <a:schemeClr val="tx1"/>
                </a:solidFill>
              </a:rPr>
              <a:t> </a:t>
            </a:r>
          </a:p>
        </p:txBody>
      </p:sp>
      <p:sp>
        <p:nvSpPr>
          <p:cNvPr id="2" name="Slide Number Placeholder 1">
            <a:extLst>
              <a:ext uri="{FF2B5EF4-FFF2-40B4-BE49-F238E27FC236}">
                <a16:creationId xmlns:a16="http://schemas.microsoft.com/office/drawing/2014/main" id="{E0827FD1-453A-1F21-3B65-B1F8A0682467}"/>
              </a:ext>
            </a:extLst>
          </p:cNvPr>
          <p:cNvSpPr>
            <a:spLocks noGrp="1"/>
          </p:cNvSpPr>
          <p:nvPr>
            <p:ph type="sldNum" sz="quarter" idx="12"/>
          </p:nvPr>
        </p:nvSpPr>
        <p:spPr/>
        <p:txBody>
          <a:bodyPr/>
          <a:lstStyle/>
          <a:p>
            <a:fld id="{9D5684D6-735E-A247-AB2A-697F19D02639}" type="slidenum">
              <a:rPr lang="en-US" smtClean="0"/>
              <a:t>20</a:t>
            </a:fld>
            <a:endParaRPr lang="en-US"/>
          </a:p>
        </p:txBody>
      </p:sp>
      <p:sp>
        <p:nvSpPr>
          <p:cNvPr id="28" name="TextBox 27">
            <a:extLst>
              <a:ext uri="{FF2B5EF4-FFF2-40B4-BE49-F238E27FC236}">
                <a16:creationId xmlns:a16="http://schemas.microsoft.com/office/drawing/2014/main" id="{3FA6A9F7-76AD-71E7-26AE-2F40664255E9}"/>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 </a:t>
            </a:r>
          </a:p>
        </p:txBody>
      </p:sp>
      <p:sp>
        <p:nvSpPr>
          <p:cNvPr id="3" name="TextBox 2">
            <a:extLst>
              <a:ext uri="{FF2B5EF4-FFF2-40B4-BE49-F238E27FC236}">
                <a16:creationId xmlns:a16="http://schemas.microsoft.com/office/drawing/2014/main" id="{4244EFA2-D73C-A354-B438-041916BCAA77}"/>
              </a:ext>
            </a:extLst>
          </p:cNvPr>
          <p:cNvSpPr txBox="1"/>
          <p:nvPr/>
        </p:nvSpPr>
        <p:spPr>
          <a:xfrm>
            <a:off x="-1293989" y="5763328"/>
            <a:ext cx="2156115" cy="646331"/>
          </a:xfrm>
          <a:prstGeom prst="rect">
            <a:avLst/>
          </a:prstGeom>
          <a:noFill/>
        </p:spPr>
        <p:txBody>
          <a:bodyPr wrap="square" rtlCol="0">
            <a:spAutoFit/>
          </a:bodyPr>
          <a:lstStyle/>
          <a:p>
            <a:r>
              <a:rPr lang="es-MX"/>
              <a:t>Recuperación de recursos</a:t>
            </a:r>
            <a:endParaRPr lang="es-MX" dirty="0"/>
          </a:p>
        </p:txBody>
      </p:sp>
      <p:sp>
        <p:nvSpPr>
          <p:cNvPr id="16" name="TextBox 15">
            <a:extLst>
              <a:ext uri="{FF2B5EF4-FFF2-40B4-BE49-F238E27FC236}">
                <a16:creationId xmlns:a16="http://schemas.microsoft.com/office/drawing/2014/main" id="{ADD34D35-D635-0B55-EC9A-CC06E4DB3EF9}"/>
              </a:ext>
            </a:extLst>
          </p:cNvPr>
          <p:cNvSpPr txBox="1"/>
          <p:nvPr/>
        </p:nvSpPr>
        <p:spPr>
          <a:xfrm>
            <a:off x="5618750" y="3186301"/>
            <a:ext cx="1423586" cy="307777"/>
          </a:xfrm>
          <a:prstGeom prst="rect">
            <a:avLst/>
          </a:prstGeom>
          <a:noFill/>
        </p:spPr>
        <p:txBody>
          <a:bodyPr wrap="square" rtlCol="0">
            <a:spAutoFit/>
          </a:bodyPr>
          <a:lstStyle/>
          <a:p>
            <a:r>
              <a:rPr lang="es-ES" sz="1400" dirty="0"/>
              <a:t>Circular VP</a:t>
            </a:r>
            <a:endParaRPr lang="es-MX" sz="1400" dirty="0"/>
          </a:p>
        </p:txBody>
      </p:sp>
      <p:sp>
        <p:nvSpPr>
          <p:cNvPr id="17" name="TextBox 16">
            <a:extLst>
              <a:ext uri="{FF2B5EF4-FFF2-40B4-BE49-F238E27FC236}">
                <a16:creationId xmlns:a16="http://schemas.microsoft.com/office/drawing/2014/main" id="{6A85F76B-6AA2-DF9E-02CA-39FED91F940F}"/>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19" name="TextBox 18">
            <a:extLst>
              <a:ext uri="{FF2B5EF4-FFF2-40B4-BE49-F238E27FC236}">
                <a16:creationId xmlns:a16="http://schemas.microsoft.com/office/drawing/2014/main" id="{7C241BA2-6D7C-AD7E-45CC-D5885B318FEC}"/>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20" name="TextBox 19">
            <a:extLst>
              <a:ext uri="{FF2B5EF4-FFF2-40B4-BE49-F238E27FC236}">
                <a16:creationId xmlns:a16="http://schemas.microsoft.com/office/drawing/2014/main" id="{B2F73193-5ECE-C6BA-1D67-18B2903989BA}"/>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23" name="TextBox 22">
            <a:extLst>
              <a:ext uri="{FF2B5EF4-FFF2-40B4-BE49-F238E27FC236}">
                <a16:creationId xmlns:a16="http://schemas.microsoft.com/office/drawing/2014/main" id="{D31B2A53-49EF-6573-49CC-F71EECFB5A92}"/>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24" name="TextBox 23">
            <a:extLst>
              <a:ext uri="{FF2B5EF4-FFF2-40B4-BE49-F238E27FC236}">
                <a16:creationId xmlns:a16="http://schemas.microsoft.com/office/drawing/2014/main" id="{B451A1AF-6D74-5FC6-5658-01C2B95F1184}"/>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41" name="TextBox 40">
            <a:extLst>
              <a:ext uri="{FF2B5EF4-FFF2-40B4-BE49-F238E27FC236}">
                <a16:creationId xmlns:a16="http://schemas.microsoft.com/office/drawing/2014/main" id="{A2908E7A-3F2B-A14E-F10D-EF64A5FCB36A}"/>
              </a:ext>
            </a:extLst>
          </p:cNvPr>
          <p:cNvSpPr txBox="1"/>
          <p:nvPr/>
        </p:nvSpPr>
        <p:spPr>
          <a:xfrm>
            <a:off x="7690472" y="3175234"/>
            <a:ext cx="1126739" cy="307777"/>
          </a:xfrm>
          <a:prstGeom prst="rect">
            <a:avLst/>
          </a:prstGeom>
          <a:noFill/>
        </p:spPr>
        <p:txBody>
          <a:bodyPr wrap="square" rtlCol="0">
            <a:spAutoFit/>
          </a:bodyPr>
          <a:lstStyle/>
          <a:p>
            <a:pPr algn="ctr"/>
            <a:r>
              <a:rPr lang="es-ES" sz="1400" dirty="0"/>
              <a:t>Canales</a:t>
            </a:r>
            <a:endParaRPr lang="es-MX" sz="1400" dirty="0"/>
          </a:p>
        </p:txBody>
      </p:sp>
      <p:sp>
        <p:nvSpPr>
          <p:cNvPr id="43" name="TextBox 42">
            <a:extLst>
              <a:ext uri="{FF2B5EF4-FFF2-40B4-BE49-F238E27FC236}">
                <a16:creationId xmlns:a16="http://schemas.microsoft.com/office/drawing/2014/main" id="{8C23F6A1-A30D-0CFC-4648-AF1C026F6AE6}"/>
              </a:ext>
            </a:extLst>
          </p:cNvPr>
          <p:cNvSpPr txBox="1"/>
          <p:nvPr/>
        </p:nvSpPr>
        <p:spPr>
          <a:xfrm>
            <a:off x="3445842" y="4483397"/>
            <a:ext cx="906381" cy="307777"/>
          </a:xfrm>
          <a:prstGeom prst="rect">
            <a:avLst/>
          </a:prstGeom>
          <a:noFill/>
        </p:spPr>
        <p:txBody>
          <a:bodyPr wrap="square" rtlCol="0">
            <a:spAutoFit/>
          </a:bodyPr>
          <a:lstStyle/>
          <a:p>
            <a:pPr algn="ctr"/>
            <a:r>
              <a:rPr lang="es-ES" sz="1400" dirty="0"/>
              <a:t>Costos</a:t>
            </a:r>
            <a:endParaRPr lang="es-MX" sz="1400" dirty="0"/>
          </a:p>
        </p:txBody>
      </p:sp>
      <p:sp>
        <p:nvSpPr>
          <p:cNvPr id="44" name="TextBox 43">
            <a:extLst>
              <a:ext uri="{FF2B5EF4-FFF2-40B4-BE49-F238E27FC236}">
                <a16:creationId xmlns:a16="http://schemas.microsoft.com/office/drawing/2014/main" id="{C7BE4C91-E1BA-2C92-7C61-756D747E574E}"/>
              </a:ext>
            </a:extLst>
          </p:cNvPr>
          <p:cNvSpPr txBox="1"/>
          <p:nvPr/>
        </p:nvSpPr>
        <p:spPr>
          <a:xfrm>
            <a:off x="9046632" y="4477439"/>
            <a:ext cx="1105325" cy="307777"/>
          </a:xfrm>
          <a:prstGeom prst="rect">
            <a:avLst/>
          </a:prstGeom>
          <a:noFill/>
        </p:spPr>
        <p:txBody>
          <a:bodyPr wrap="square" rtlCol="0">
            <a:spAutoFit/>
          </a:bodyPr>
          <a:lstStyle/>
          <a:p>
            <a:pPr algn="ctr"/>
            <a:r>
              <a:rPr lang="es-ES" sz="1400" dirty="0"/>
              <a:t>Ingresos</a:t>
            </a:r>
            <a:endParaRPr lang="es-MX" sz="1400" dirty="0"/>
          </a:p>
        </p:txBody>
      </p:sp>
      <p:sp>
        <p:nvSpPr>
          <p:cNvPr id="45" name="TextBox 44">
            <a:extLst>
              <a:ext uri="{FF2B5EF4-FFF2-40B4-BE49-F238E27FC236}">
                <a16:creationId xmlns:a16="http://schemas.microsoft.com/office/drawing/2014/main" id="{3B9E2EF5-E068-1E8D-F03D-84F709F36AE9}"/>
              </a:ext>
            </a:extLst>
          </p:cNvPr>
          <p:cNvSpPr txBox="1"/>
          <p:nvPr/>
        </p:nvSpPr>
        <p:spPr>
          <a:xfrm>
            <a:off x="3863127" y="5622595"/>
            <a:ext cx="2255802" cy="307777"/>
          </a:xfrm>
          <a:prstGeom prst="rect">
            <a:avLst/>
          </a:prstGeom>
          <a:noFill/>
        </p:spPr>
        <p:txBody>
          <a:bodyPr wrap="square" rtlCol="0">
            <a:spAutoFit/>
          </a:bodyPr>
          <a:lstStyle/>
          <a:p>
            <a:pPr algn="ctr"/>
            <a:r>
              <a:rPr lang="es-ES" sz="1400" dirty="0">
                <a:solidFill>
                  <a:schemeClr val="bg1"/>
                </a:solidFill>
              </a:rPr>
              <a:t>Innovación Circular</a:t>
            </a:r>
            <a:endParaRPr lang="es-MX" sz="1400" dirty="0">
              <a:solidFill>
                <a:schemeClr val="bg1"/>
              </a:solidFill>
            </a:endParaRPr>
          </a:p>
        </p:txBody>
      </p:sp>
      <p:sp>
        <p:nvSpPr>
          <p:cNvPr id="46" name="TextBox 45">
            <a:extLst>
              <a:ext uri="{FF2B5EF4-FFF2-40B4-BE49-F238E27FC236}">
                <a16:creationId xmlns:a16="http://schemas.microsoft.com/office/drawing/2014/main" id="{329A99B1-FB24-F943-27B6-5FD8181CF2A2}"/>
              </a:ext>
            </a:extLst>
          </p:cNvPr>
          <p:cNvSpPr txBox="1"/>
          <p:nvPr/>
        </p:nvSpPr>
        <p:spPr>
          <a:xfrm>
            <a:off x="8713776" y="5609058"/>
            <a:ext cx="2255802" cy="307777"/>
          </a:xfrm>
          <a:prstGeom prst="rect">
            <a:avLst/>
          </a:prstGeom>
          <a:noFill/>
        </p:spPr>
        <p:txBody>
          <a:bodyPr wrap="square" rtlCol="0">
            <a:spAutoFit/>
          </a:bodyPr>
          <a:lstStyle/>
          <a:p>
            <a:pPr algn="ctr"/>
            <a:r>
              <a:rPr lang="es-ES" sz="1400" dirty="0">
                <a:solidFill>
                  <a:schemeClr val="bg1"/>
                </a:solidFill>
              </a:rPr>
              <a:t>Fin de Vida</a:t>
            </a:r>
            <a:endParaRPr lang="es-MX" sz="1400" dirty="0">
              <a:solidFill>
                <a:schemeClr val="bg1"/>
              </a:solidFill>
            </a:endParaRPr>
          </a:p>
        </p:txBody>
      </p:sp>
      <p:sp>
        <p:nvSpPr>
          <p:cNvPr id="47" name="TextBox 46">
            <a:extLst>
              <a:ext uri="{FF2B5EF4-FFF2-40B4-BE49-F238E27FC236}">
                <a16:creationId xmlns:a16="http://schemas.microsoft.com/office/drawing/2014/main" id="{9DF9794C-5EB5-ADA3-72E9-992E1C502208}"/>
              </a:ext>
            </a:extLst>
          </p:cNvPr>
          <p:cNvSpPr txBox="1"/>
          <p:nvPr/>
        </p:nvSpPr>
        <p:spPr>
          <a:xfrm>
            <a:off x="3519963" y="3122819"/>
            <a:ext cx="1423586" cy="307777"/>
          </a:xfrm>
          <a:prstGeom prst="rect">
            <a:avLst/>
          </a:prstGeom>
          <a:noFill/>
        </p:spPr>
        <p:txBody>
          <a:bodyPr wrap="square" rtlCol="0">
            <a:spAutoFit/>
          </a:bodyPr>
          <a:lstStyle/>
          <a:p>
            <a:r>
              <a:rPr lang="es-ES" sz="1400" dirty="0"/>
              <a:t>Recursos</a:t>
            </a:r>
            <a:endParaRPr lang="es-MX" sz="1400" dirty="0"/>
          </a:p>
        </p:txBody>
      </p:sp>
    </p:spTree>
    <p:extLst>
      <p:ext uri="{BB962C8B-B14F-4D97-AF65-F5344CB8AC3E}">
        <p14:creationId xmlns:p14="http://schemas.microsoft.com/office/powerpoint/2010/main" val="38908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18" name="Rounded Rectangle 17">
            <a:extLst>
              <a:ext uri="{FF2B5EF4-FFF2-40B4-BE49-F238E27FC236}">
                <a16:creationId xmlns:a16="http://schemas.microsoft.com/office/drawing/2014/main" id="{E2314CB2-C423-7746-A62C-E162ABAA2751}"/>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Rounded Rectangle 20">
            <a:extLst>
              <a:ext uri="{FF2B5EF4-FFF2-40B4-BE49-F238E27FC236}">
                <a16:creationId xmlns:a16="http://schemas.microsoft.com/office/drawing/2014/main" id="{7051AA44-0B20-724D-B6ED-2D84834F62BF}"/>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27" name="Picture 26">
            <a:extLst>
              <a:ext uri="{FF2B5EF4-FFF2-40B4-BE49-F238E27FC236}">
                <a16:creationId xmlns:a16="http://schemas.microsoft.com/office/drawing/2014/main" id="{B6A752E5-7488-9245-A6C5-0DF203B3B58D}"/>
              </a:ext>
            </a:extLst>
          </p:cNvPr>
          <p:cNvPicPr>
            <a:picLocks noChangeAspect="1"/>
          </p:cNvPicPr>
          <p:nvPr/>
        </p:nvPicPr>
        <p:blipFill rotWithShape="1">
          <a:blip r:embed="rId4"/>
          <a:srcRect t="10212"/>
          <a:stretch/>
        </p:blipFill>
        <p:spPr>
          <a:xfrm>
            <a:off x="415046" y="1094672"/>
            <a:ext cx="11361906" cy="5738367"/>
          </a:xfrm>
          <a:prstGeom prst="rect">
            <a:avLst/>
          </a:prstGeom>
          <a:ln w="38100">
            <a:noFill/>
          </a:ln>
        </p:spPr>
      </p:pic>
      <p:sp>
        <p:nvSpPr>
          <p:cNvPr id="25" name="Rectangle 24">
            <a:extLst>
              <a:ext uri="{FF2B5EF4-FFF2-40B4-BE49-F238E27FC236}">
                <a16:creationId xmlns:a16="http://schemas.microsoft.com/office/drawing/2014/main" id="{32E17476-26B2-1D46-9BB4-06652ADEF468}"/>
              </a:ext>
            </a:extLst>
          </p:cNvPr>
          <p:cNvSpPr/>
          <p:nvPr/>
        </p:nvSpPr>
        <p:spPr>
          <a:xfrm>
            <a:off x="6089081" y="5574185"/>
            <a:ext cx="5500224" cy="11745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26" name="Rectangle 25">
            <a:extLst>
              <a:ext uri="{FF2B5EF4-FFF2-40B4-BE49-F238E27FC236}">
                <a16:creationId xmlns:a16="http://schemas.microsoft.com/office/drawing/2014/main" id="{F821D4B9-7D0F-DD44-B9FF-66894844A609}"/>
              </a:ext>
            </a:extLst>
          </p:cNvPr>
          <p:cNvSpPr/>
          <p:nvPr/>
        </p:nvSpPr>
        <p:spPr>
          <a:xfrm>
            <a:off x="7154070" y="6017485"/>
            <a:ext cx="3343353"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Plastic is recovered and reenters recycling loop</a:t>
            </a:r>
          </a:p>
        </p:txBody>
      </p:sp>
      <p:sp>
        <p:nvSpPr>
          <p:cNvPr id="29" name="Rectangle 28">
            <a:extLst>
              <a:ext uri="{FF2B5EF4-FFF2-40B4-BE49-F238E27FC236}">
                <a16:creationId xmlns:a16="http://schemas.microsoft.com/office/drawing/2014/main" id="{C6613C35-A228-F984-F2EC-F92568BE17CD}"/>
              </a:ext>
            </a:extLst>
          </p:cNvPr>
          <p:cNvSpPr/>
          <p:nvPr/>
        </p:nvSpPr>
        <p:spPr>
          <a:xfrm>
            <a:off x="2085269" y="6017485"/>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Recuperación</a:t>
            </a:r>
            <a:r>
              <a:rPr lang="en-US" sz="1400" b="1" dirty="0">
                <a:solidFill>
                  <a:schemeClr val="tx1"/>
                </a:solidFill>
              </a:rPr>
              <a:t> de </a:t>
            </a:r>
            <a:r>
              <a:rPr lang="en-US" sz="1400" b="1" dirty="0" err="1">
                <a:solidFill>
                  <a:schemeClr val="tx1"/>
                </a:solidFill>
              </a:rPr>
              <a:t>recursos</a:t>
            </a:r>
            <a:endParaRPr lang="en-US" sz="1400" b="1" dirty="0">
              <a:solidFill>
                <a:schemeClr val="tx1"/>
              </a:solidFill>
            </a:endParaRPr>
          </a:p>
        </p:txBody>
      </p:sp>
      <p:sp>
        <p:nvSpPr>
          <p:cNvPr id="30" name="Rectangle 29">
            <a:extLst>
              <a:ext uri="{FF2B5EF4-FFF2-40B4-BE49-F238E27FC236}">
                <a16:creationId xmlns:a16="http://schemas.microsoft.com/office/drawing/2014/main" id="{2B664CC8-48CF-C92E-5A82-8F47A316D2BD}"/>
              </a:ext>
            </a:extLst>
          </p:cNvPr>
          <p:cNvSpPr/>
          <p:nvPr/>
        </p:nvSpPr>
        <p:spPr>
          <a:xfrm>
            <a:off x="5139844" y="3500826"/>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El </a:t>
            </a:r>
            <a:r>
              <a:rPr lang="en-US" sz="1400" dirty="0" err="1">
                <a:solidFill>
                  <a:schemeClr val="tx1"/>
                </a:solidFill>
              </a:rPr>
              <a:t>plástico</a:t>
            </a:r>
            <a:r>
              <a:rPr lang="en-US" sz="1400" dirty="0">
                <a:solidFill>
                  <a:schemeClr val="tx1"/>
                </a:solidFill>
              </a:rPr>
              <a:t> que </a:t>
            </a:r>
            <a:r>
              <a:rPr lang="en-US" sz="1400" dirty="0" err="1">
                <a:solidFill>
                  <a:schemeClr val="tx1"/>
                </a:solidFill>
              </a:rPr>
              <a:t>llega</a:t>
            </a:r>
            <a:r>
              <a:rPr lang="en-US" sz="1400" dirty="0">
                <a:solidFill>
                  <a:schemeClr val="tx1"/>
                </a:solidFill>
              </a:rPr>
              <a:t> al </a:t>
            </a:r>
            <a:r>
              <a:rPr lang="en-US" sz="1400" dirty="0" err="1">
                <a:solidFill>
                  <a:schemeClr val="tx1"/>
                </a:solidFill>
              </a:rPr>
              <a:t>océano</a:t>
            </a:r>
            <a:r>
              <a:rPr lang="en-US" sz="1400" dirty="0">
                <a:solidFill>
                  <a:schemeClr val="tx1"/>
                </a:solidFill>
              </a:rPr>
              <a:t>, se </a:t>
            </a:r>
            <a:r>
              <a:rPr lang="en-US" sz="1400" dirty="0" err="1">
                <a:solidFill>
                  <a:schemeClr val="tx1"/>
                </a:solidFill>
              </a:rPr>
              <a:t>recicla</a:t>
            </a:r>
            <a:r>
              <a:rPr lang="en-US" sz="1400" dirty="0">
                <a:solidFill>
                  <a:schemeClr val="tx1"/>
                </a:solidFill>
              </a:rPr>
              <a:t> en </a:t>
            </a:r>
            <a:r>
              <a:rPr lang="en-US" sz="1400" dirty="0" err="1">
                <a:solidFill>
                  <a:schemeClr val="tx1"/>
                </a:solidFill>
              </a:rPr>
              <a:t>nuevos</a:t>
            </a:r>
            <a:r>
              <a:rPr lang="en-US" sz="1400" dirty="0">
                <a:solidFill>
                  <a:schemeClr val="tx1"/>
                </a:solidFill>
              </a:rPr>
              <a:t> </a:t>
            </a:r>
            <a:r>
              <a:rPr lang="en-US" sz="1400" dirty="0" err="1">
                <a:solidFill>
                  <a:schemeClr val="tx1"/>
                </a:solidFill>
              </a:rPr>
              <a:t>productos</a:t>
            </a:r>
            <a:endParaRPr lang="en-US" sz="1400" dirty="0">
              <a:solidFill>
                <a:schemeClr val="tx1"/>
              </a:solidFill>
            </a:endParaRPr>
          </a:p>
        </p:txBody>
      </p:sp>
      <p:sp>
        <p:nvSpPr>
          <p:cNvPr id="31" name="Rectangle 30">
            <a:extLst>
              <a:ext uri="{FF2B5EF4-FFF2-40B4-BE49-F238E27FC236}">
                <a16:creationId xmlns:a16="http://schemas.microsoft.com/office/drawing/2014/main" id="{0F464914-5058-C628-E6AC-71DA3DE1C23E}"/>
              </a:ext>
            </a:extLst>
          </p:cNvPr>
          <p:cNvSpPr/>
          <p:nvPr/>
        </p:nvSpPr>
        <p:spPr>
          <a:xfrm>
            <a:off x="5155721" y="188277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Combatir</a:t>
            </a:r>
            <a:r>
              <a:rPr lang="en-US" sz="1400" dirty="0">
                <a:solidFill>
                  <a:schemeClr val="tx1"/>
                </a:solidFill>
              </a:rPr>
              <a:t> la </a:t>
            </a:r>
            <a:r>
              <a:rPr lang="en-US" sz="1400" dirty="0" err="1">
                <a:solidFill>
                  <a:schemeClr val="tx1"/>
                </a:solidFill>
              </a:rPr>
              <a:t>pobreza</a:t>
            </a:r>
            <a:r>
              <a:rPr lang="en-US" sz="1400" dirty="0">
                <a:solidFill>
                  <a:schemeClr val="tx1"/>
                </a:solidFill>
              </a:rPr>
              <a:t> a </a:t>
            </a:r>
            <a:r>
              <a:rPr lang="en-US" sz="1400" dirty="0" err="1">
                <a:solidFill>
                  <a:schemeClr val="tx1"/>
                </a:solidFill>
              </a:rPr>
              <a:t>través</a:t>
            </a:r>
            <a:r>
              <a:rPr lang="en-US" sz="1400" dirty="0">
                <a:solidFill>
                  <a:schemeClr val="tx1"/>
                </a:solidFill>
              </a:rPr>
              <a:t> del </a:t>
            </a:r>
            <a:r>
              <a:rPr lang="en-US" sz="1400" dirty="0" err="1">
                <a:solidFill>
                  <a:schemeClr val="tx1"/>
                </a:solidFill>
              </a:rPr>
              <a:t>reciclaje</a:t>
            </a:r>
            <a:r>
              <a:rPr lang="en-US" sz="1400" dirty="0">
                <a:solidFill>
                  <a:schemeClr val="tx1"/>
                </a:solidFill>
              </a:rPr>
              <a:t> de </a:t>
            </a:r>
            <a:r>
              <a:rPr lang="en-US" sz="1400" dirty="0" err="1">
                <a:solidFill>
                  <a:schemeClr val="tx1"/>
                </a:solidFill>
              </a:rPr>
              <a:t>plástico</a:t>
            </a:r>
            <a:r>
              <a:rPr lang="en-US" sz="1400" dirty="0">
                <a:solidFill>
                  <a:schemeClr val="tx1"/>
                </a:solidFill>
              </a:rPr>
              <a:t> </a:t>
            </a:r>
          </a:p>
        </p:txBody>
      </p:sp>
      <p:sp>
        <p:nvSpPr>
          <p:cNvPr id="32" name="Rectangle 31">
            <a:extLst>
              <a:ext uri="{FF2B5EF4-FFF2-40B4-BE49-F238E27FC236}">
                <a16:creationId xmlns:a16="http://schemas.microsoft.com/office/drawing/2014/main" id="{25683370-393C-565A-968B-D0FD75B33380}"/>
              </a:ext>
            </a:extLst>
          </p:cNvPr>
          <p:cNvSpPr/>
          <p:nvPr/>
        </p:nvSpPr>
        <p:spPr>
          <a:xfrm>
            <a:off x="6234121"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Los </a:t>
            </a:r>
            <a:r>
              <a:rPr lang="en-US" sz="1400" dirty="0" err="1">
                <a:solidFill>
                  <a:schemeClr val="tx1"/>
                </a:solidFill>
              </a:rPr>
              <a:t>fabricantes</a:t>
            </a:r>
            <a:r>
              <a:rPr lang="en-US" sz="1400" dirty="0">
                <a:solidFill>
                  <a:schemeClr val="tx1"/>
                </a:solidFill>
              </a:rPr>
              <a:t> </a:t>
            </a:r>
            <a:r>
              <a:rPr lang="en-US" sz="1400" dirty="0" err="1">
                <a:solidFill>
                  <a:schemeClr val="tx1"/>
                </a:solidFill>
              </a:rPr>
              <a:t>compran</a:t>
            </a:r>
            <a:r>
              <a:rPr lang="en-US" sz="1400" dirty="0">
                <a:solidFill>
                  <a:schemeClr val="tx1"/>
                </a:solidFill>
              </a:rPr>
              <a:t> </a:t>
            </a:r>
            <a:r>
              <a:rPr lang="en-US" sz="1400" dirty="0" err="1">
                <a:solidFill>
                  <a:schemeClr val="tx1"/>
                </a:solidFill>
              </a:rPr>
              <a:t>plástico</a:t>
            </a:r>
            <a:r>
              <a:rPr lang="en-US" sz="1400" dirty="0">
                <a:solidFill>
                  <a:schemeClr val="tx1"/>
                </a:solidFill>
              </a:rPr>
              <a:t> </a:t>
            </a:r>
          </a:p>
        </p:txBody>
      </p:sp>
      <p:sp>
        <p:nvSpPr>
          <p:cNvPr id="33" name="Rectangle 32">
            <a:extLst>
              <a:ext uri="{FF2B5EF4-FFF2-40B4-BE49-F238E27FC236}">
                <a16:creationId xmlns:a16="http://schemas.microsoft.com/office/drawing/2014/main" id="{F306A1B0-3A72-94E9-7123-575384B70BCC}"/>
              </a:ext>
            </a:extLst>
          </p:cNvPr>
          <p:cNvSpPr/>
          <p:nvPr/>
        </p:nvSpPr>
        <p:spPr>
          <a:xfrm>
            <a:off x="8872133"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Las empresas pagan los proyectos de limpieza</a:t>
            </a:r>
            <a:endParaRPr lang="en-US" sz="1400" dirty="0">
              <a:solidFill>
                <a:schemeClr val="tx1"/>
              </a:solidFill>
            </a:endParaRPr>
          </a:p>
        </p:txBody>
      </p:sp>
      <p:sp>
        <p:nvSpPr>
          <p:cNvPr id="34" name="Rectangle 33">
            <a:extLst>
              <a:ext uri="{FF2B5EF4-FFF2-40B4-BE49-F238E27FC236}">
                <a16:creationId xmlns:a16="http://schemas.microsoft.com/office/drawing/2014/main" id="{89D9275F-87CE-E011-7CB5-B6CD58390DD3}"/>
              </a:ext>
            </a:extLst>
          </p:cNvPr>
          <p:cNvSpPr/>
          <p:nvPr/>
        </p:nvSpPr>
        <p:spPr>
          <a:xfrm>
            <a:off x="739490" y="4840892"/>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Salarios</a:t>
            </a:r>
            <a:r>
              <a:rPr lang="en-US" sz="1400" dirty="0">
                <a:solidFill>
                  <a:schemeClr val="tx1"/>
                </a:solidFill>
              </a:rPr>
              <a:t> de </a:t>
            </a:r>
            <a:r>
              <a:rPr lang="en-US" sz="1400" dirty="0" err="1">
                <a:solidFill>
                  <a:schemeClr val="tx1"/>
                </a:solidFill>
              </a:rPr>
              <a:t>los</a:t>
            </a:r>
            <a:r>
              <a:rPr lang="en-US" sz="1400" dirty="0">
                <a:solidFill>
                  <a:schemeClr val="tx1"/>
                </a:solidFill>
              </a:rPr>
              <a:t> </a:t>
            </a:r>
            <a:r>
              <a:rPr lang="en-US" sz="1400" dirty="0" err="1">
                <a:solidFill>
                  <a:schemeClr val="tx1"/>
                </a:solidFill>
              </a:rPr>
              <a:t>recolectores</a:t>
            </a:r>
            <a:r>
              <a:rPr lang="en-US" sz="1400" dirty="0">
                <a:solidFill>
                  <a:schemeClr val="tx1"/>
                </a:solidFill>
              </a:rPr>
              <a:t> de </a:t>
            </a:r>
            <a:r>
              <a:rPr lang="en-US" sz="1400" dirty="0" err="1">
                <a:solidFill>
                  <a:schemeClr val="tx1"/>
                </a:solidFill>
              </a:rPr>
              <a:t>residuos</a:t>
            </a:r>
            <a:r>
              <a:rPr lang="en-US" sz="1400" dirty="0">
                <a:solidFill>
                  <a:schemeClr val="tx1"/>
                </a:solidFill>
              </a:rPr>
              <a:t> y </a:t>
            </a:r>
            <a:r>
              <a:rPr lang="en-US" sz="1400" dirty="0" err="1">
                <a:solidFill>
                  <a:schemeClr val="tx1"/>
                </a:solidFill>
              </a:rPr>
              <a:t>costos</a:t>
            </a:r>
            <a:r>
              <a:rPr lang="en-US" sz="1400" dirty="0">
                <a:solidFill>
                  <a:schemeClr val="tx1"/>
                </a:solidFill>
              </a:rPr>
              <a:t> de </a:t>
            </a:r>
            <a:r>
              <a:rPr lang="en-US" sz="1400" dirty="0" err="1">
                <a:solidFill>
                  <a:schemeClr val="tx1"/>
                </a:solidFill>
              </a:rPr>
              <a:t>logística</a:t>
            </a:r>
            <a:endParaRPr lang="en-US" sz="1400" dirty="0">
              <a:solidFill>
                <a:schemeClr val="tx1"/>
              </a:solidFill>
            </a:endParaRPr>
          </a:p>
        </p:txBody>
      </p:sp>
      <p:sp>
        <p:nvSpPr>
          <p:cNvPr id="35" name="Rectangle 34">
            <a:extLst>
              <a:ext uri="{FF2B5EF4-FFF2-40B4-BE49-F238E27FC236}">
                <a16:creationId xmlns:a16="http://schemas.microsoft.com/office/drawing/2014/main" id="{8CD77465-A164-FCE6-487A-C8223CD912B3}"/>
              </a:ext>
            </a:extLst>
          </p:cNvPr>
          <p:cNvSpPr/>
          <p:nvPr/>
        </p:nvSpPr>
        <p:spPr>
          <a:xfrm>
            <a:off x="3422173" y="4840891"/>
            <a:ext cx="2553484" cy="57860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Plataforma Blockchain y servicios de auditoria</a:t>
            </a:r>
          </a:p>
        </p:txBody>
      </p:sp>
      <p:sp>
        <p:nvSpPr>
          <p:cNvPr id="36" name="Rectangle 35">
            <a:extLst>
              <a:ext uri="{FF2B5EF4-FFF2-40B4-BE49-F238E27FC236}">
                <a16:creationId xmlns:a16="http://schemas.microsoft.com/office/drawing/2014/main" id="{9B708F98-362F-9196-9927-04E290E763DD}"/>
              </a:ext>
            </a:extLst>
          </p:cNvPr>
          <p:cNvSpPr/>
          <p:nvPr/>
        </p:nvSpPr>
        <p:spPr>
          <a:xfrm>
            <a:off x="7351325" y="34566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rPr>
              <a:t>Canales propios: ventas internas, difusión, red</a:t>
            </a:r>
            <a:endParaRPr lang="en-US" sz="1400" dirty="0">
              <a:solidFill>
                <a:schemeClr val="tx1"/>
              </a:solidFill>
            </a:endParaRPr>
          </a:p>
        </p:txBody>
      </p:sp>
      <p:sp>
        <p:nvSpPr>
          <p:cNvPr id="37" name="Rectangle 36">
            <a:extLst>
              <a:ext uri="{FF2B5EF4-FFF2-40B4-BE49-F238E27FC236}">
                <a16:creationId xmlns:a16="http://schemas.microsoft.com/office/drawing/2014/main" id="{08C213A1-F014-63DC-C9B2-4BDD7D368B20}"/>
              </a:ext>
            </a:extLst>
          </p:cNvPr>
          <p:cNvSpPr/>
          <p:nvPr/>
        </p:nvSpPr>
        <p:spPr>
          <a:xfrm>
            <a:off x="9569231" y="1882774"/>
            <a:ext cx="1912309" cy="1616934"/>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Nicho de mercado, fabricantes de productos y empresas de reciclaje.</a:t>
            </a:r>
            <a:endParaRPr lang="es-MX" sz="1400" dirty="0">
              <a:solidFill>
                <a:schemeClr val="tx1"/>
              </a:solidFill>
            </a:endParaRPr>
          </a:p>
          <a:p>
            <a:pPr algn="ctr"/>
            <a:endParaRPr lang="en-US" sz="1400" dirty="0">
              <a:solidFill>
                <a:schemeClr val="tx1"/>
              </a:solidFill>
            </a:endParaRPr>
          </a:p>
        </p:txBody>
      </p:sp>
      <p:sp>
        <p:nvSpPr>
          <p:cNvPr id="38" name="Rectangle 37">
            <a:extLst>
              <a:ext uri="{FF2B5EF4-FFF2-40B4-BE49-F238E27FC236}">
                <a16:creationId xmlns:a16="http://schemas.microsoft.com/office/drawing/2014/main" id="{8DEED0E3-60C6-0855-64E2-7D442A34DCBD}"/>
              </a:ext>
            </a:extLst>
          </p:cNvPr>
          <p:cNvSpPr/>
          <p:nvPr/>
        </p:nvSpPr>
        <p:spPr>
          <a:xfrm>
            <a:off x="7351325" y="188277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Asistencia</a:t>
            </a:r>
            <a:r>
              <a:rPr lang="en-US" sz="1400" dirty="0">
                <a:solidFill>
                  <a:schemeClr val="tx1"/>
                </a:solidFill>
              </a:rPr>
              <a:t> personal </a:t>
            </a:r>
            <a:r>
              <a:rPr lang="en-US" sz="1400" dirty="0" err="1">
                <a:solidFill>
                  <a:schemeClr val="tx1"/>
                </a:solidFill>
              </a:rPr>
              <a:t>especializada</a:t>
            </a:r>
            <a:endParaRPr lang="en-US" sz="1400" dirty="0">
              <a:solidFill>
                <a:schemeClr val="tx1"/>
              </a:solidFill>
            </a:endParaRPr>
          </a:p>
        </p:txBody>
      </p:sp>
      <p:sp>
        <p:nvSpPr>
          <p:cNvPr id="39" name="Rectangle 38">
            <a:extLst>
              <a:ext uri="{FF2B5EF4-FFF2-40B4-BE49-F238E27FC236}">
                <a16:creationId xmlns:a16="http://schemas.microsoft.com/office/drawing/2014/main" id="{2D275E82-E50D-DDB4-1ED0-B026BD24C314}"/>
              </a:ext>
            </a:extLst>
          </p:cNvPr>
          <p:cNvSpPr/>
          <p:nvPr/>
        </p:nvSpPr>
        <p:spPr>
          <a:xfrm>
            <a:off x="739489" y="1899499"/>
            <a:ext cx="1912309" cy="173021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Empresas</a:t>
            </a:r>
            <a:r>
              <a:rPr lang="en-US" sz="1400" dirty="0">
                <a:solidFill>
                  <a:schemeClr val="tx1"/>
                </a:solidFill>
              </a:rPr>
              <a:t> locales de </a:t>
            </a:r>
            <a:r>
              <a:rPr lang="en-US" sz="1400" dirty="0" err="1">
                <a:solidFill>
                  <a:schemeClr val="tx1"/>
                </a:solidFill>
              </a:rPr>
              <a:t>logística</a:t>
            </a:r>
            <a:r>
              <a:rPr lang="en-US" sz="1400" dirty="0">
                <a:solidFill>
                  <a:schemeClr val="tx1"/>
                </a:solidFill>
              </a:rPr>
              <a:t>, </a:t>
            </a:r>
            <a:r>
              <a:rPr lang="en-US" sz="1400" dirty="0" err="1">
                <a:solidFill>
                  <a:schemeClr val="tx1"/>
                </a:solidFill>
              </a:rPr>
              <a:t>secretarías</a:t>
            </a:r>
            <a:r>
              <a:rPr lang="en-US" sz="1400" dirty="0">
                <a:solidFill>
                  <a:schemeClr val="tx1"/>
                </a:solidFill>
              </a:rPr>
              <a:t> de </a:t>
            </a:r>
            <a:r>
              <a:rPr lang="en-US" sz="1400" dirty="0" err="1">
                <a:solidFill>
                  <a:schemeClr val="tx1"/>
                </a:solidFill>
              </a:rPr>
              <a:t>Recursos</a:t>
            </a:r>
            <a:r>
              <a:rPr lang="en-US" sz="1400" dirty="0">
                <a:solidFill>
                  <a:schemeClr val="tx1"/>
                </a:solidFill>
              </a:rPr>
              <a:t> Naturales, </a:t>
            </a:r>
            <a:r>
              <a:rPr lang="en-US" sz="1400" dirty="0" err="1">
                <a:solidFill>
                  <a:schemeClr val="tx1"/>
                </a:solidFill>
              </a:rPr>
              <a:t>socios</a:t>
            </a:r>
            <a:r>
              <a:rPr lang="en-US" sz="1400" dirty="0">
                <a:solidFill>
                  <a:schemeClr val="tx1"/>
                </a:solidFill>
              </a:rPr>
              <a:t> de </a:t>
            </a:r>
            <a:r>
              <a:rPr lang="en-US" sz="1400" dirty="0" err="1">
                <a:solidFill>
                  <a:schemeClr val="tx1"/>
                </a:solidFill>
              </a:rPr>
              <a:t>reciclaje</a:t>
            </a:r>
            <a:r>
              <a:rPr lang="en-US" sz="1400" dirty="0">
                <a:solidFill>
                  <a:schemeClr val="tx1"/>
                </a:solidFill>
              </a:rPr>
              <a:t>, </a:t>
            </a:r>
            <a:r>
              <a:rPr lang="en-US" sz="1400" dirty="0" err="1">
                <a:solidFill>
                  <a:schemeClr val="tx1"/>
                </a:solidFill>
              </a:rPr>
              <a:t>proveedores</a:t>
            </a:r>
            <a:r>
              <a:rPr lang="en-US" sz="1400" dirty="0">
                <a:solidFill>
                  <a:schemeClr val="tx1"/>
                </a:solidFill>
              </a:rPr>
              <a:t> de servicios de </a:t>
            </a:r>
            <a:r>
              <a:rPr lang="en-US" sz="1400" dirty="0" err="1">
                <a:solidFill>
                  <a:schemeClr val="tx1"/>
                </a:solidFill>
              </a:rPr>
              <a:t>cadena</a:t>
            </a:r>
            <a:r>
              <a:rPr lang="en-US" sz="1400" dirty="0">
                <a:solidFill>
                  <a:schemeClr val="tx1"/>
                </a:solidFill>
              </a:rPr>
              <a:t> de </a:t>
            </a:r>
            <a:r>
              <a:rPr lang="en-US" sz="1400" dirty="0" err="1">
                <a:solidFill>
                  <a:schemeClr val="tx1"/>
                </a:solidFill>
              </a:rPr>
              <a:t>bloques</a:t>
            </a:r>
            <a:endParaRPr lang="en-US" sz="1400" dirty="0">
              <a:solidFill>
                <a:schemeClr val="tx1"/>
              </a:solidFill>
            </a:endParaRPr>
          </a:p>
        </p:txBody>
      </p:sp>
      <p:sp>
        <p:nvSpPr>
          <p:cNvPr id="40" name="Rectangle 39">
            <a:extLst>
              <a:ext uri="{FF2B5EF4-FFF2-40B4-BE49-F238E27FC236}">
                <a16:creationId xmlns:a16="http://schemas.microsoft.com/office/drawing/2014/main" id="{CF8A7E75-7DF0-358F-0EDA-C0C6E1A817E8}"/>
              </a:ext>
            </a:extLst>
          </p:cNvPr>
          <p:cNvSpPr/>
          <p:nvPr/>
        </p:nvSpPr>
        <p:spPr>
          <a:xfrm>
            <a:off x="2957394" y="186970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Recolectar</a:t>
            </a:r>
            <a:r>
              <a:rPr lang="en-US" sz="1200" dirty="0">
                <a:solidFill>
                  <a:schemeClr val="tx1"/>
                </a:solidFill>
              </a:rPr>
              <a:t> y </a:t>
            </a:r>
            <a:r>
              <a:rPr lang="en-US" sz="1200" dirty="0" err="1">
                <a:solidFill>
                  <a:schemeClr val="tx1"/>
                </a:solidFill>
              </a:rPr>
              <a:t>Clasificar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r>
              <a:rPr lang="en-US" sz="1200" dirty="0" err="1">
                <a:solidFill>
                  <a:schemeClr val="tx1"/>
                </a:solidFill>
              </a:rPr>
              <a:t>Monitorear</a:t>
            </a:r>
            <a:r>
              <a:rPr lang="en-US" sz="1200" dirty="0">
                <a:solidFill>
                  <a:schemeClr val="tx1"/>
                </a:solidFill>
              </a:rPr>
              <a:t> y </a:t>
            </a:r>
            <a:r>
              <a:rPr lang="en-US" sz="1200" dirty="0" err="1">
                <a:solidFill>
                  <a:schemeClr val="tx1"/>
                </a:solidFill>
              </a:rPr>
              <a:t>rastreas</a:t>
            </a:r>
            <a:r>
              <a:rPr lang="en-US" sz="1200" dirty="0">
                <a:solidFill>
                  <a:schemeClr val="tx1"/>
                </a:solidFill>
              </a:rPr>
              <a:t> la </a:t>
            </a:r>
            <a:r>
              <a:rPr lang="en-US" sz="1200" dirty="0" err="1">
                <a:solidFill>
                  <a:schemeClr val="tx1"/>
                </a:solidFill>
              </a:rPr>
              <a:t>cadena</a:t>
            </a:r>
            <a:r>
              <a:rPr lang="en-US" sz="1200" dirty="0">
                <a:solidFill>
                  <a:schemeClr val="tx1"/>
                </a:solidFill>
              </a:rPr>
              <a:t> de valor, </a:t>
            </a:r>
            <a:r>
              <a:rPr lang="en-US" sz="1200" dirty="0" err="1">
                <a:solidFill>
                  <a:schemeClr val="tx1"/>
                </a:solidFill>
              </a:rPr>
              <a:t>luego</a:t>
            </a:r>
            <a:r>
              <a:rPr lang="en-US" sz="1200" dirty="0">
                <a:solidFill>
                  <a:schemeClr val="tx1"/>
                </a:solidFill>
              </a:rPr>
              <a:t> vender </a:t>
            </a:r>
            <a:r>
              <a:rPr lang="en-US" sz="1200" dirty="0" err="1">
                <a:solidFill>
                  <a:schemeClr val="tx1"/>
                </a:solidFill>
              </a:rPr>
              <a:t>el</a:t>
            </a:r>
            <a:r>
              <a:rPr lang="en-US" sz="1200" dirty="0">
                <a:solidFill>
                  <a:schemeClr val="tx1"/>
                </a:solidFill>
              </a:rPr>
              <a:t> </a:t>
            </a:r>
            <a:r>
              <a:rPr lang="en-US" sz="1200" dirty="0" err="1">
                <a:solidFill>
                  <a:schemeClr val="tx1"/>
                </a:solidFill>
              </a:rPr>
              <a:t>plástico</a:t>
            </a:r>
            <a:r>
              <a:rPr lang="en-US" sz="1200" dirty="0">
                <a:solidFill>
                  <a:schemeClr val="tx1"/>
                </a:solidFill>
              </a:rPr>
              <a:t> </a:t>
            </a:r>
          </a:p>
        </p:txBody>
      </p:sp>
      <p:sp>
        <p:nvSpPr>
          <p:cNvPr id="41" name="Rectangle 40">
            <a:extLst>
              <a:ext uri="{FF2B5EF4-FFF2-40B4-BE49-F238E27FC236}">
                <a16:creationId xmlns:a16="http://schemas.microsoft.com/office/drawing/2014/main" id="{B62F1474-BF8B-4610-7F5E-908857185C43}"/>
              </a:ext>
            </a:extLst>
          </p:cNvPr>
          <p:cNvSpPr/>
          <p:nvPr/>
        </p:nvSpPr>
        <p:spPr>
          <a:xfrm>
            <a:off x="2957395" y="3419220"/>
            <a:ext cx="1912309" cy="89573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Trabajadores</a:t>
            </a:r>
            <a:r>
              <a:rPr lang="en-US" sz="1400" dirty="0">
                <a:solidFill>
                  <a:schemeClr val="tx1"/>
                </a:solidFill>
              </a:rPr>
              <a:t> de </a:t>
            </a:r>
            <a:r>
              <a:rPr lang="en-US" sz="1400" dirty="0" err="1">
                <a:solidFill>
                  <a:schemeClr val="tx1"/>
                </a:solidFill>
              </a:rPr>
              <a:t>residuos</a:t>
            </a:r>
            <a:r>
              <a:rPr lang="en-US" sz="1400" dirty="0">
                <a:solidFill>
                  <a:schemeClr val="tx1"/>
                </a:solidFill>
              </a:rPr>
              <a:t>, Plataforma de </a:t>
            </a:r>
            <a:r>
              <a:rPr lang="en-US" sz="1400" dirty="0" err="1">
                <a:solidFill>
                  <a:schemeClr val="tx1"/>
                </a:solidFill>
              </a:rPr>
              <a:t>seguimiento</a:t>
            </a:r>
            <a:r>
              <a:rPr lang="en-US" sz="1400" dirty="0">
                <a:solidFill>
                  <a:schemeClr val="tx1"/>
                </a:solidFill>
              </a:rPr>
              <a:t>, </a:t>
            </a:r>
            <a:r>
              <a:rPr lang="en-US" sz="1400" dirty="0" err="1">
                <a:solidFill>
                  <a:schemeClr val="tx1"/>
                </a:solidFill>
              </a:rPr>
              <a:t>socios</a:t>
            </a:r>
            <a:r>
              <a:rPr lang="en-US" sz="1400" dirty="0">
                <a:solidFill>
                  <a:schemeClr val="tx1"/>
                </a:solidFill>
              </a:rPr>
              <a:t> </a:t>
            </a:r>
            <a:r>
              <a:rPr lang="en-US" sz="1400" dirty="0" err="1">
                <a:solidFill>
                  <a:schemeClr val="tx1"/>
                </a:solidFill>
              </a:rPr>
              <a:t>corporativos</a:t>
            </a:r>
            <a:r>
              <a:rPr lang="en-US" sz="1400" dirty="0">
                <a:solidFill>
                  <a:schemeClr val="tx1"/>
                </a:solidFill>
              </a:rPr>
              <a:t> </a:t>
            </a:r>
          </a:p>
        </p:txBody>
      </p:sp>
      <p:sp>
        <p:nvSpPr>
          <p:cNvPr id="2" name="Slide Number Placeholder 1">
            <a:extLst>
              <a:ext uri="{FF2B5EF4-FFF2-40B4-BE49-F238E27FC236}">
                <a16:creationId xmlns:a16="http://schemas.microsoft.com/office/drawing/2014/main" id="{1BAC7314-7169-7157-2621-2CE81F040977}"/>
              </a:ext>
            </a:extLst>
          </p:cNvPr>
          <p:cNvSpPr>
            <a:spLocks noGrp="1"/>
          </p:cNvSpPr>
          <p:nvPr>
            <p:ph type="sldNum" sz="quarter" idx="12"/>
          </p:nvPr>
        </p:nvSpPr>
        <p:spPr/>
        <p:txBody>
          <a:bodyPr/>
          <a:lstStyle/>
          <a:p>
            <a:fld id="{9D5684D6-735E-A247-AB2A-697F19D02639}" type="slidenum">
              <a:rPr lang="en-US" smtClean="0"/>
              <a:t>21</a:t>
            </a:fld>
            <a:endParaRPr lang="en-US"/>
          </a:p>
        </p:txBody>
      </p:sp>
      <p:sp>
        <p:nvSpPr>
          <p:cNvPr id="23" name="TextBox 22">
            <a:extLst>
              <a:ext uri="{FF2B5EF4-FFF2-40B4-BE49-F238E27FC236}">
                <a16:creationId xmlns:a16="http://schemas.microsoft.com/office/drawing/2014/main" id="{C0F9C6DA-0E95-1531-A061-8E5D9D4517A0}"/>
              </a:ext>
            </a:extLst>
          </p:cNvPr>
          <p:cNvSpPr txBox="1"/>
          <p:nvPr/>
        </p:nvSpPr>
        <p:spPr>
          <a:xfrm>
            <a:off x="2819866" y="201282"/>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  </a:t>
            </a:r>
          </a:p>
        </p:txBody>
      </p:sp>
      <p:sp>
        <p:nvSpPr>
          <p:cNvPr id="3" name="TextBox 2">
            <a:extLst>
              <a:ext uri="{FF2B5EF4-FFF2-40B4-BE49-F238E27FC236}">
                <a16:creationId xmlns:a16="http://schemas.microsoft.com/office/drawing/2014/main" id="{24146B09-C444-86A0-C6E7-EFDFE87A3FDC}"/>
              </a:ext>
            </a:extLst>
          </p:cNvPr>
          <p:cNvSpPr txBox="1"/>
          <p:nvPr/>
        </p:nvSpPr>
        <p:spPr>
          <a:xfrm>
            <a:off x="8066979" y="6704846"/>
            <a:ext cx="2095343" cy="1200329"/>
          </a:xfrm>
          <a:prstGeom prst="rect">
            <a:avLst/>
          </a:prstGeom>
          <a:noFill/>
        </p:spPr>
        <p:txBody>
          <a:bodyPr wrap="square" rtlCol="0">
            <a:spAutoFit/>
          </a:bodyPr>
          <a:lstStyle/>
          <a:p>
            <a:r>
              <a:rPr lang="es-ES" dirty="0"/>
              <a:t>El plástico se recupera y vuelve a entrar en el circulo del reciclaje</a:t>
            </a:r>
            <a:endParaRPr lang="es-MX" dirty="0"/>
          </a:p>
        </p:txBody>
      </p:sp>
      <p:sp>
        <p:nvSpPr>
          <p:cNvPr id="12" name="TextBox 11">
            <a:extLst>
              <a:ext uri="{FF2B5EF4-FFF2-40B4-BE49-F238E27FC236}">
                <a16:creationId xmlns:a16="http://schemas.microsoft.com/office/drawing/2014/main" id="{5598F2BD-E5C0-FE10-F1BF-B23AD00A6446}"/>
              </a:ext>
            </a:extLst>
          </p:cNvPr>
          <p:cNvSpPr txBox="1"/>
          <p:nvPr/>
        </p:nvSpPr>
        <p:spPr>
          <a:xfrm>
            <a:off x="3680841" y="4463502"/>
            <a:ext cx="906381" cy="307777"/>
          </a:xfrm>
          <a:prstGeom prst="rect">
            <a:avLst/>
          </a:prstGeom>
          <a:noFill/>
        </p:spPr>
        <p:txBody>
          <a:bodyPr wrap="square" rtlCol="0">
            <a:spAutoFit/>
          </a:bodyPr>
          <a:lstStyle/>
          <a:p>
            <a:r>
              <a:rPr lang="es-ES" sz="1400" dirty="0"/>
              <a:t>Costos</a:t>
            </a:r>
            <a:endParaRPr lang="es-MX" sz="1400" dirty="0"/>
          </a:p>
        </p:txBody>
      </p:sp>
      <p:sp>
        <p:nvSpPr>
          <p:cNvPr id="13" name="TextBox 12">
            <a:extLst>
              <a:ext uri="{FF2B5EF4-FFF2-40B4-BE49-F238E27FC236}">
                <a16:creationId xmlns:a16="http://schemas.microsoft.com/office/drawing/2014/main" id="{B050F9EB-A7D3-7693-8641-98135A37D0F9}"/>
              </a:ext>
            </a:extLst>
          </p:cNvPr>
          <p:cNvSpPr txBox="1"/>
          <p:nvPr/>
        </p:nvSpPr>
        <p:spPr>
          <a:xfrm>
            <a:off x="9223272" y="4463502"/>
            <a:ext cx="1105325" cy="307777"/>
          </a:xfrm>
          <a:prstGeom prst="rect">
            <a:avLst/>
          </a:prstGeom>
          <a:noFill/>
        </p:spPr>
        <p:txBody>
          <a:bodyPr wrap="square" rtlCol="0">
            <a:spAutoFit/>
          </a:bodyPr>
          <a:lstStyle/>
          <a:p>
            <a:r>
              <a:rPr lang="es-ES" sz="1400" dirty="0"/>
              <a:t>Ingresos</a:t>
            </a:r>
            <a:endParaRPr lang="es-MX" sz="1400" dirty="0"/>
          </a:p>
        </p:txBody>
      </p:sp>
      <p:sp>
        <p:nvSpPr>
          <p:cNvPr id="14" name="TextBox 13">
            <a:extLst>
              <a:ext uri="{FF2B5EF4-FFF2-40B4-BE49-F238E27FC236}">
                <a16:creationId xmlns:a16="http://schemas.microsoft.com/office/drawing/2014/main" id="{F887BDDE-2498-6EA7-FE53-A9BBDD57935D}"/>
              </a:ext>
            </a:extLst>
          </p:cNvPr>
          <p:cNvSpPr txBox="1"/>
          <p:nvPr/>
        </p:nvSpPr>
        <p:spPr>
          <a:xfrm>
            <a:off x="4157480" y="5609439"/>
            <a:ext cx="2255802" cy="307777"/>
          </a:xfrm>
          <a:prstGeom prst="rect">
            <a:avLst/>
          </a:prstGeom>
          <a:noFill/>
        </p:spPr>
        <p:txBody>
          <a:bodyPr wrap="square" rtlCol="0">
            <a:spAutoFit/>
          </a:bodyPr>
          <a:lstStyle/>
          <a:p>
            <a:r>
              <a:rPr lang="es-ES" sz="1400" dirty="0">
                <a:solidFill>
                  <a:schemeClr val="bg1"/>
                </a:solidFill>
              </a:rPr>
              <a:t>Innovación Circular</a:t>
            </a:r>
            <a:endParaRPr lang="es-MX" sz="1400" dirty="0">
              <a:solidFill>
                <a:schemeClr val="bg1"/>
              </a:solidFill>
            </a:endParaRPr>
          </a:p>
        </p:txBody>
      </p:sp>
      <p:sp>
        <p:nvSpPr>
          <p:cNvPr id="15" name="TextBox 14">
            <a:extLst>
              <a:ext uri="{FF2B5EF4-FFF2-40B4-BE49-F238E27FC236}">
                <a16:creationId xmlns:a16="http://schemas.microsoft.com/office/drawing/2014/main" id="{7EBFB616-F5A0-5281-683D-0A5A5DEAA892}"/>
              </a:ext>
            </a:extLst>
          </p:cNvPr>
          <p:cNvSpPr txBox="1"/>
          <p:nvPr/>
        </p:nvSpPr>
        <p:spPr>
          <a:xfrm>
            <a:off x="9381670" y="5634059"/>
            <a:ext cx="2255802" cy="307777"/>
          </a:xfrm>
          <a:prstGeom prst="rect">
            <a:avLst/>
          </a:prstGeom>
          <a:noFill/>
        </p:spPr>
        <p:txBody>
          <a:bodyPr wrap="square" rtlCol="0">
            <a:spAutoFit/>
          </a:bodyPr>
          <a:lstStyle/>
          <a:p>
            <a:r>
              <a:rPr lang="es-ES" sz="1400" dirty="0">
                <a:solidFill>
                  <a:schemeClr val="bg1"/>
                </a:solidFill>
              </a:rPr>
              <a:t>Fin de Vida</a:t>
            </a:r>
            <a:endParaRPr lang="es-MX" sz="1400" dirty="0">
              <a:solidFill>
                <a:schemeClr val="bg1"/>
              </a:solidFill>
            </a:endParaRPr>
          </a:p>
        </p:txBody>
      </p:sp>
      <p:sp>
        <p:nvSpPr>
          <p:cNvPr id="17" name="TextBox 16">
            <a:extLst>
              <a:ext uri="{FF2B5EF4-FFF2-40B4-BE49-F238E27FC236}">
                <a16:creationId xmlns:a16="http://schemas.microsoft.com/office/drawing/2014/main" id="{C542666A-3069-708E-A20A-B200CFCA5EE3}"/>
              </a:ext>
            </a:extLst>
          </p:cNvPr>
          <p:cNvSpPr txBox="1"/>
          <p:nvPr/>
        </p:nvSpPr>
        <p:spPr>
          <a:xfrm>
            <a:off x="1436561" y="1117419"/>
            <a:ext cx="948906" cy="307777"/>
          </a:xfrm>
          <a:prstGeom prst="rect">
            <a:avLst/>
          </a:prstGeom>
          <a:noFill/>
        </p:spPr>
        <p:txBody>
          <a:bodyPr wrap="square" rtlCol="0">
            <a:spAutoFit/>
          </a:bodyPr>
          <a:lstStyle/>
          <a:p>
            <a:r>
              <a:rPr lang="es-ES" sz="1400" dirty="0"/>
              <a:t>Socios</a:t>
            </a:r>
            <a:endParaRPr lang="es-MX" sz="1400" dirty="0"/>
          </a:p>
        </p:txBody>
      </p:sp>
      <p:sp>
        <p:nvSpPr>
          <p:cNvPr id="19" name="TextBox 18">
            <a:extLst>
              <a:ext uri="{FF2B5EF4-FFF2-40B4-BE49-F238E27FC236}">
                <a16:creationId xmlns:a16="http://schemas.microsoft.com/office/drawing/2014/main" id="{A70D2533-E936-AF31-6F3F-CF0C7C608581}"/>
              </a:ext>
            </a:extLst>
          </p:cNvPr>
          <p:cNvSpPr txBox="1"/>
          <p:nvPr/>
        </p:nvSpPr>
        <p:spPr>
          <a:xfrm>
            <a:off x="3406982" y="1112673"/>
            <a:ext cx="1500997" cy="307777"/>
          </a:xfrm>
          <a:prstGeom prst="rect">
            <a:avLst/>
          </a:prstGeom>
          <a:noFill/>
        </p:spPr>
        <p:txBody>
          <a:bodyPr wrap="square" rtlCol="0">
            <a:spAutoFit/>
          </a:bodyPr>
          <a:lstStyle/>
          <a:p>
            <a:r>
              <a:rPr lang="es-ES" sz="1400" dirty="0"/>
              <a:t>Actividades</a:t>
            </a:r>
            <a:endParaRPr lang="es-MX" sz="1400" dirty="0"/>
          </a:p>
        </p:txBody>
      </p:sp>
      <p:sp>
        <p:nvSpPr>
          <p:cNvPr id="20" name="TextBox 19">
            <a:extLst>
              <a:ext uri="{FF2B5EF4-FFF2-40B4-BE49-F238E27FC236}">
                <a16:creationId xmlns:a16="http://schemas.microsoft.com/office/drawing/2014/main" id="{8E7528ED-0C50-AEAE-DF4F-D7FC814495AF}"/>
              </a:ext>
            </a:extLst>
          </p:cNvPr>
          <p:cNvSpPr txBox="1"/>
          <p:nvPr/>
        </p:nvSpPr>
        <p:spPr>
          <a:xfrm>
            <a:off x="5143744" y="1094602"/>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22" name="TextBox 21">
            <a:extLst>
              <a:ext uri="{FF2B5EF4-FFF2-40B4-BE49-F238E27FC236}">
                <a16:creationId xmlns:a16="http://schemas.microsoft.com/office/drawing/2014/main" id="{43FDA4D9-C712-D4B0-C321-794BF8D86AD2}"/>
              </a:ext>
            </a:extLst>
          </p:cNvPr>
          <p:cNvSpPr txBox="1"/>
          <p:nvPr/>
        </p:nvSpPr>
        <p:spPr>
          <a:xfrm>
            <a:off x="7410884" y="1090380"/>
            <a:ext cx="1812388" cy="307777"/>
          </a:xfrm>
          <a:prstGeom prst="rect">
            <a:avLst/>
          </a:prstGeom>
          <a:noFill/>
        </p:spPr>
        <p:txBody>
          <a:bodyPr wrap="square" rtlCol="0">
            <a:spAutoFit/>
          </a:bodyPr>
          <a:lstStyle/>
          <a:p>
            <a:pPr algn="ctr"/>
            <a:r>
              <a:rPr lang="es-ES" sz="1400" dirty="0"/>
              <a:t>Relación con Clientes</a:t>
            </a:r>
            <a:endParaRPr lang="es-MX" sz="1400" dirty="0"/>
          </a:p>
        </p:txBody>
      </p:sp>
      <p:sp>
        <p:nvSpPr>
          <p:cNvPr id="24" name="TextBox 23">
            <a:extLst>
              <a:ext uri="{FF2B5EF4-FFF2-40B4-BE49-F238E27FC236}">
                <a16:creationId xmlns:a16="http://schemas.microsoft.com/office/drawing/2014/main" id="{56E5148A-EE66-6A10-6CCF-8E86B703B78A}"/>
              </a:ext>
            </a:extLst>
          </p:cNvPr>
          <p:cNvSpPr txBox="1"/>
          <p:nvPr/>
        </p:nvSpPr>
        <p:spPr>
          <a:xfrm>
            <a:off x="9329292" y="1067840"/>
            <a:ext cx="2088262" cy="307777"/>
          </a:xfrm>
          <a:prstGeom prst="rect">
            <a:avLst/>
          </a:prstGeom>
          <a:noFill/>
        </p:spPr>
        <p:txBody>
          <a:bodyPr wrap="square" rtlCol="0">
            <a:spAutoFit/>
          </a:bodyPr>
          <a:lstStyle/>
          <a:p>
            <a:pPr algn="ctr"/>
            <a:r>
              <a:rPr lang="es-ES" sz="1400" dirty="0"/>
              <a:t>Segmentos de Clientes</a:t>
            </a:r>
            <a:endParaRPr lang="es-MX" sz="1400" dirty="0"/>
          </a:p>
        </p:txBody>
      </p:sp>
      <p:sp>
        <p:nvSpPr>
          <p:cNvPr id="28" name="TextBox 27">
            <a:extLst>
              <a:ext uri="{FF2B5EF4-FFF2-40B4-BE49-F238E27FC236}">
                <a16:creationId xmlns:a16="http://schemas.microsoft.com/office/drawing/2014/main" id="{C81DB4C5-49B1-81BC-674E-B12A57EF4F70}"/>
              </a:ext>
            </a:extLst>
          </p:cNvPr>
          <p:cNvSpPr txBox="1"/>
          <p:nvPr/>
        </p:nvSpPr>
        <p:spPr>
          <a:xfrm>
            <a:off x="3316209" y="3114965"/>
            <a:ext cx="1293874" cy="307777"/>
          </a:xfrm>
          <a:prstGeom prst="rect">
            <a:avLst/>
          </a:prstGeom>
          <a:noFill/>
        </p:spPr>
        <p:txBody>
          <a:bodyPr wrap="square" rtlCol="0">
            <a:spAutoFit/>
          </a:bodyPr>
          <a:lstStyle/>
          <a:p>
            <a:pPr algn="ctr"/>
            <a:r>
              <a:rPr lang="es-ES" sz="1400" dirty="0"/>
              <a:t>Recursos</a:t>
            </a:r>
            <a:endParaRPr lang="es-MX" sz="1400" dirty="0"/>
          </a:p>
        </p:txBody>
      </p:sp>
      <p:sp>
        <p:nvSpPr>
          <p:cNvPr id="42" name="TextBox 41">
            <a:extLst>
              <a:ext uri="{FF2B5EF4-FFF2-40B4-BE49-F238E27FC236}">
                <a16:creationId xmlns:a16="http://schemas.microsoft.com/office/drawing/2014/main" id="{6864F098-4FCF-0FA0-9E48-365AE68DAB8E}"/>
              </a:ext>
            </a:extLst>
          </p:cNvPr>
          <p:cNvSpPr txBox="1"/>
          <p:nvPr/>
        </p:nvSpPr>
        <p:spPr>
          <a:xfrm>
            <a:off x="7610946" y="3139370"/>
            <a:ext cx="1434999" cy="307777"/>
          </a:xfrm>
          <a:prstGeom prst="rect">
            <a:avLst/>
          </a:prstGeom>
          <a:noFill/>
        </p:spPr>
        <p:txBody>
          <a:bodyPr wrap="square" rtlCol="0">
            <a:spAutoFit/>
          </a:bodyPr>
          <a:lstStyle/>
          <a:p>
            <a:pPr algn="ctr"/>
            <a:r>
              <a:rPr lang="es-ES" sz="1400" dirty="0"/>
              <a:t>Canales</a:t>
            </a:r>
            <a:endParaRPr lang="es-MX" sz="1400" dirty="0"/>
          </a:p>
        </p:txBody>
      </p:sp>
      <p:sp>
        <p:nvSpPr>
          <p:cNvPr id="43" name="TextBox 42">
            <a:extLst>
              <a:ext uri="{FF2B5EF4-FFF2-40B4-BE49-F238E27FC236}">
                <a16:creationId xmlns:a16="http://schemas.microsoft.com/office/drawing/2014/main" id="{A0778950-F1CD-1696-7B57-60B746A65F1C}"/>
              </a:ext>
            </a:extLst>
          </p:cNvPr>
          <p:cNvSpPr txBox="1"/>
          <p:nvPr/>
        </p:nvSpPr>
        <p:spPr>
          <a:xfrm>
            <a:off x="5424474" y="3148832"/>
            <a:ext cx="1423586" cy="307777"/>
          </a:xfrm>
          <a:prstGeom prst="rect">
            <a:avLst/>
          </a:prstGeom>
          <a:noFill/>
        </p:spPr>
        <p:txBody>
          <a:bodyPr wrap="square" rtlCol="0">
            <a:spAutoFit/>
          </a:bodyPr>
          <a:lstStyle/>
          <a:p>
            <a:pPr algn="ctr"/>
            <a:r>
              <a:rPr lang="es-ES" sz="1400" dirty="0"/>
              <a:t>Circular VP</a:t>
            </a:r>
            <a:endParaRPr lang="es-MX" sz="1400" dirty="0"/>
          </a:p>
        </p:txBody>
      </p:sp>
    </p:spTree>
    <p:extLst>
      <p:ext uri="{BB962C8B-B14F-4D97-AF65-F5344CB8AC3E}">
        <p14:creationId xmlns:p14="http://schemas.microsoft.com/office/powerpoint/2010/main" val="28193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AEB44CB-A25E-8A4D-A79B-20EDA3D2F2AD}"/>
              </a:ext>
            </a:extLst>
          </p:cNvPr>
          <p:cNvPicPr>
            <a:picLocks noChangeAspect="1"/>
          </p:cNvPicPr>
          <p:nvPr/>
        </p:nvPicPr>
        <p:blipFill>
          <a:blip r:embed="rId3"/>
          <a:stretch>
            <a:fillRect/>
          </a:stretch>
        </p:blipFill>
        <p:spPr>
          <a:xfrm>
            <a:off x="32564" y="0"/>
            <a:ext cx="12192000" cy="6858000"/>
          </a:xfrm>
          <a:prstGeom prst="rect">
            <a:avLst/>
          </a:prstGeom>
        </p:spPr>
      </p:pic>
      <p:sp>
        <p:nvSpPr>
          <p:cNvPr id="39" name="Oval 38">
            <a:extLst>
              <a:ext uri="{FF2B5EF4-FFF2-40B4-BE49-F238E27FC236}">
                <a16:creationId xmlns:a16="http://schemas.microsoft.com/office/drawing/2014/main" id="{3820800E-3D8F-5147-9229-6A3AED65AFEE}"/>
              </a:ext>
            </a:extLst>
          </p:cNvPr>
          <p:cNvSpPr/>
          <p:nvPr/>
        </p:nvSpPr>
        <p:spPr>
          <a:xfrm>
            <a:off x="861713"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0" name="Oval 39">
            <a:extLst>
              <a:ext uri="{FF2B5EF4-FFF2-40B4-BE49-F238E27FC236}">
                <a16:creationId xmlns:a16="http://schemas.microsoft.com/office/drawing/2014/main" id="{8991D0A1-F655-2E4E-AC69-5CF878BAA5F3}"/>
              </a:ext>
            </a:extLst>
          </p:cNvPr>
          <p:cNvSpPr/>
          <p:nvPr/>
        </p:nvSpPr>
        <p:spPr>
          <a:xfrm>
            <a:off x="807229"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2" name="TextBox 41">
            <a:extLst>
              <a:ext uri="{FF2B5EF4-FFF2-40B4-BE49-F238E27FC236}">
                <a16:creationId xmlns:a16="http://schemas.microsoft.com/office/drawing/2014/main" id="{14D64EF7-97A8-D44C-A74B-4F7163DC56E6}"/>
              </a:ext>
            </a:extLst>
          </p:cNvPr>
          <p:cNvSpPr txBox="1"/>
          <p:nvPr/>
        </p:nvSpPr>
        <p:spPr>
          <a:xfrm>
            <a:off x="1616031" y="632528"/>
            <a:ext cx="4674964" cy="707886"/>
          </a:xfrm>
          <a:prstGeom prst="rect">
            <a:avLst/>
          </a:prstGeom>
          <a:noFill/>
        </p:spPr>
        <p:txBody>
          <a:bodyPr wrap="square" rtlCol="0">
            <a:spAutoFit/>
          </a:bodyPr>
          <a:lstStyle/>
          <a:p>
            <a:r>
              <a:rPr lang="es-ES" sz="2000" b="1" dirty="0"/>
              <a:t>Elige un aspecto del escenario del “Desafío de los Desechos"</a:t>
            </a:r>
          </a:p>
        </p:txBody>
      </p:sp>
      <p:sp>
        <p:nvSpPr>
          <p:cNvPr id="43" name="Oval 42">
            <a:extLst>
              <a:ext uri="{FF2B5EF4-FFF2-40B4-BE49-F238E27FC236}">
                <a16:creationId xmlns:a16="http://schemas.microsoft.com/office/drawing/2014/main" id="{F1F3AF91-53DC-6547-A720-FD988A17998F}"/>
              </a:ext>
            </a:extLst>
          </p:cNvPr>
          <p:cNvSpPr/>
          <p:nvPr/>
        </p:nvSpPr>
        <p:spPr>
          <a:xfrm>
            <a:off x="861713"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4" name="Oval 43">
            <a:extLst>
              <a:ext uri="{FF2B5EF4-FFF2-40B4-BE49-F238E27FC236}">
                <a16:creationId xmlns:a16="http://schemas.microsoft.com/office/drawing/2014/main" id="{D200220B-48CA-3248-8D47-F153D6509629}"/>
              </a:ext>
            </a:extLst>
          </p:cNvPr>
          <p:cNvSpPr/>
          <p:nvPr/>
        </p:nvSpPr>
        <p:spPr>
          <a:xfrm>
            <a:off x="807229"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5" name="TextBox 44">
            <a:extLst>
              <a:ext uri="{FF2B5EF4-FFF2-40B4-BE49-F238E27FC236}">
                <a16:creationId xmlns:a16="http://schemas.microsoft.com/office/drawing/2014/main" id="{C81ACA74-AC1A-944A-8AA8-636060F4359B}"/>
              </a:ext>
            </a:extLst>
          </p:cNvPr>
          <p:cNvSpPr txBox="1"/>
          <p:nvPr/>
        </p:nvSpPr>
        <p:spPr>
          <a:xfrm>
            <a:off x="1616031" y="3681053"/>
            <a:ext cx="4674964" cy="707886"/>
          </a:xfrm>
          <a:prstGeom prst="rect">
            <a:avLst/>
          </a:prstGeom>
          <a:noFill/>
        </p:spPr>
        <p:txBody>
          <a:bodyPr wrap="square" rtlCol="0">
            <a:spAutoFit/>
          </a:bodyPr>
          <a:lstStyle/>
          <a:p>
            <a:r>
              <a:rPr lang="es-ES" sz="2000" b="1" dirty="0"/>
              <a:t>Identifica las áreas clave de circularidad que practica su modelo de negocio</a:t>
            </a:r>
            <a:endParaRPr lang="en-US" sz="2000" b="1" dirty="0"/>
          </a:p>
        </p:txBody>
      </p:sp>
      <p:sp>
        <p:nvSpPr>
          <p:cNvPr id="46" name="Oval 45">
            <a:extLst>
              <a:ext uri="{FF2B5EF4-FFF2-40B4-BE49-F238E27FC236}">
                <a16:creationId xmlns:a16="http://schemas.microsoft.com/office/drawing/2014/main" id="{433EC97B-2C72-7741-9C41-B3A85A23C700}"/>
              </a:ext>
            </a:extLst>
          </p:cNvPr>
          <p:cNvSpPr/>
          <p:nvPr/>
        </p:nvSpPr>
        <p:spPr>
          <a:xfrm>
            <a:off x="6959442" y="602352"/>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7" name="Oval 46">
            <a:extLst>
              <a:ext uri="{FF2B5EF4-FFF2-40B4-BE49-F238E27FC236}">
                <a16:creationId xmlns:a16="http://schemas.microsoft.com/office/drawing/2014/main" id="{2579D2A9-25B1-8A44-8A0F-3D36CA81BEA5}"/>
              </a:ext>
            </a:extLst>
          </p:cNvPr>
          <p:cNvSpPr/>
          <p:nvPr/>
        </p:nvSpPr>
        <p:spPr>
          <a:xfrm>
            <a:off x="6904958" y="602352"/>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48" name="TextBox 47">
            <a:extLst>
              <a:ext uri="{FF2B5EF4-FFF2-40B4-BE49-F238E27FC236}">
                <a16:creationId xmlns:a16="http://schemas.microsoft.com/office/drawing/2014/main" id="{01763630-1FB8-4643-A523-CEC50132B887}"/>
              </a:ext>
            </a:extLst>
          </p:cNvPr>
          <p:cNvSpPr txBox="1"/>
          <p:nvPr/>
        </p:nvSpPr>
        <p:spPr>
          <a:xfrm>
            <a:off x="7670202" y="535931"/>
            <a:ext cx="4888585" cy="707886"/>
          </a:xfrm>
          <a:prstGeom prst="rect">
            <a:avLst/>
          </a:prstGeom>
          <a:noFill/>
        </p:spPr>
        <p:txBody>
          <a:bodyPr wrap="square" rtlCol="0">
            <a:spAutoFit/>
          </a:bodyPr>
          <a:lstStyle/>
          <a:p>
            <a:r>
              <a:rPr lang="es-ES" sz="2000" b="1" dirty="0"/>
              <a:t>Rellene el Lienzo del Modelo de Negocio Circular</a:t>
            </a:r>
            <a:endParaRPr lang="en-US" sz="2000" b="1" dirty="0"/>
          </a:p>
        </p:txBody>
      </p:sp>
      <p:sp>
        <p:nvSpPr>
          <p:cNvPr id="49" name="Oval 48">
            <a:extLst>
              <a:ext uri="{FF2B5EF4-FFF2-40B4-BE49-F238E27FC236}">
                <a16:creationId xmlns:a16="http://schemas.microsoft.com/office/drawing/2014/main" id="{4B98C4C0-F507-1C4F-8E6C-3DFB3BBF3CA0}"/>
              </a:ext>
            </a:extLst>
          </p:cNvPr>
          <p:cNvSpPr/>
          <p:nvPr/>
        </p:nvSpPr>
        <p:spPr>
          <a:xfrm>
            <a:off x="6959442" y="3667810"/>
            <a:ext cx="528663" cy="52866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0" name="Oval 49">
            <a:extLst>
              <a:ext uri="{FF2B5EF4-FFF2-40B4-BE49-F238E27FC236}">
                <a16:creationId xmlns:a16="http://schemas.microsoft.com/office/drawing/2014/main" id="{B31693F9-183B-984D-B67C-017D2C311ED3}"/>
              </a:ext>
            </a:extLst>
          </p:cNvPr>
          <p:cNvSpPr/>
          <p:nvPr/>
        </p:nvSpPr>
        <p:spPr>
          <a:xfrm>
            <a:off x="6904958" y="3667810"/>
            <a:ext cx="528663" cy="52866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1" name="TextBox 50">
            <a:extLst>
              <a:ext uri="{FF2B5EF4-FFF2-40B4-BE49-F238E27FC236}">
                <a16:creationId xmlns:a16="http://schemas.microsoft.com/office/drawing/2014/main" id="{6CEC887D-89F6-114F-9328-7767DAB6C7A7}"/>
              </a:ext>
            </a:extLst>
          </p:cNvPr>
          <p:cNvSpPr txBox="1"/>
          <p:nvPr/>
        </p:nvSpPr>
        <p:spPr>
          <a:xfrm>
            <a:off x="7615398" y="3734022"/>
            <a:ext cx="4486772" cy="707886"/>
          </a:xfrm>
          <a:prstGeom prst="rect">
            <a:avLst/>
          </a:prstGeom>
          <a:noFill/>
        </p:spPr>
        <p:txBody>
          <a:bodyPr wrap="square" rtlCol="0">
            <a:spAutoFit/>
          </a:bodyPr>
          <a:lstStyle/>
          <a:p>
            <a:r>
              <a:rPr lang="es-ES" sz="2000" b="1" dirty="0"/>
              <a:t>Esboza tu modelo de negocio de forma visual para presentarlo en el taller</a:t>
            </a:r>
            <a:endParaRPr lang="en-US" sz="2000" b="1" dirty="0"/>
          </a:p>
        </p:txBody>
      </p:sp>
      <p:sp>
        <p:nvSpPr>
          <p:cNvPr id="52" name="TextBox 51">
            <a:extLst>
              <a:ext uri="{FF2B5EF4-FFF2-40B4-BE49-F238E27FC236}">
                <a16:creationId xmlns:a16="http://schemas.microsoft.com/office/drawing/2014/main" id="{2D4DE224-A088-F54D-8555-3394A09785A8}"/>
              </a:ext>
            </a:extLst>
          </p:cNvPr>
          <p:cNvSpPr txBox="1"/>
          <p:nvPr/>
        </p:nvSpPr>
        <p:spPr>
          <a:xfrm>
            <a:off x="566524" y="3695052"/>
            <a:ext cx="1098609" cy="461665"/>
          </a:xfrm>
          <a:prstGeom prst="rect">
            <a:avLst/>
          </a:prstGeom>
          <a:noFill/>
        </p:spPr>
        <p:txBody>
          <a:bodyPr wrap="square" rtlCol="0">
            <a:spAutoFit/>
          </a:bodyPr>
          <a:lstStyle/>
          <a:p>
            <a:pPr algn="ctr"/>
            <a:r>
              <a:rPr lang="en-US" sz="2400" b="1" dirty="0">
                <a:solidFill>
                  <a:schemeClr val="bg1"/>
                </a:solidFill>
              </a:rPr>
              <a:t>3.</a:t>
            </a:r>
          </a:p>
        </p:txBody>
      </p:sp>
      <p:sp>
        <p:nvSpPr>
          <p:cNvPr id="53" name="TextBox 52">
            <a:extLst>
              <a:ext uri="{FF2B5EF4-FFF2-40B4-BE49-F238E27FC236}">
                <a16:creationId xmlns:a16="http://schemas.microsoft.com/office/drawing/2014/main" id="{0827F8B5-72E8-034D-96E3-4FFC0F190355}"/>
              </a:ext>
            </a:extLst>
          </p:cNvPr>
          <p:cNvSpPr txBox="1"/>
          <p:nvPr/>
        </p:nvSpPr>
        <p:spPr>
          <a:xfrm>
            <a:off x="569328" y="628856"/>
            <a:ext cx="1098609" cy="461665"/>
          </a:xfrm>
          <a:prstGeom prst="rect">
            <a:avLst/>
          </a:prstGeom>
          <a:noFill/>
        </p:spPr>
        <p:txBody>
          <a:bodyPr wrap="square" rtlCol="0">
            <a:spAutoFit/>
          </a:bodyPr>
          <a:lstStyle/>
          <a:p>
            <a:pPr algn="ctr"/>
            <a:r>
              <a:rPr lang="en-US" sz="2400" b="1" dirty="0">
                <a:solidFill>
                  <a:schemeClr val="bg1"/>
                </a:solidFill>
              </a:rPr>
              <a:t>1.</a:t>
            </a:r>
          </a:p>
        </p:txBody>
      </p:sp>
      <p:sp>
        <p:nvSpPr>
          <p:cNvPr id="54" name="TextBox 53">
            <a:extLst>
              <a:ext uri="{FF2B5EF4-FFF2-40B4-BE49-F238E27FC236}">
                <a16:creationId xmlns:a16="http://schemas.microsoft.com/office/drawing/2014/main" id="{CE15F581-E09C-B14B-AB74-C5718630CFEB}"/>
              </a:ext>
            </a:extLst>
          </p:cNvPr>
          <p:cNvSpPr txBox="1"/>
          <p:nvPr/>
        </p:nvSpPr>
        <p:spPr>
          <a:xfrm>
            <a:off x="6681208" y="625252"/>
            <a:ext cx="1098609" cy="461665"/>
          </a:xfrm>
          <a:prstGeom prst="rect">
            <a:avLst/>
          </a:prstGeom>
          <a:noFill/>
        </p:spPr>
        <p:txBody>
          <a:bodyPr wrap="square" rtlCol="0">
            <a:spAutoFit/>
          </a:bodyPr>
          <a:lstStyle/>
          <a:p>
            <a:pPr algn="ctr"/>
            <a:r>
              <a:rPr lang="en-US" sz="2400" b="1" dirty="0">
                <a:solidFill>
                  <a:schemeClr val="bg1"/>
                </a:solidFill>
              </a:rPr>
              <a:t>2.</a:t>
            </a:r>
          </a:p>
        </p:txBody>
      </p:sp>
      <p:sp>
        <p:nvSpPr>
          <p:cNvPr id="55" name="TextBox 54">
            <a:extLst>
              <a:ext uri="{FF2B5EF4-FFF2-40B4-BE49-F238E27FC236}">
                <a16:creationId xmlns:a16="http://schemas.microsoft.com/office/drawing/2014/main" id="{263F838E-FDF5-C044-B377-ECBD1BFF7223}"/>
              </a:ext>
            </a:extLst>
          </p:cNvPr>
          <p:cNvSpPr txBox="1"/>
          <p:nvPr/>
        </p:nvSpPr>
        <p:spPr>
          <a:xfrm>
            <a:off x="6681207" y="3706949"/>
            <a:ext cx="1098609" cy="461665"/>
          </a:xfrm>
          <a:prstGeom prst="rect">
            <a:avLst/>
          </a:prstGeom>
          <a:noFill/>
        </p:spPr>
        <p:txBody>
          <a:bodyPr wrap="square" rtlCol="0">
            <a:spAutoFit/>
          </a:bodyPr>
          <a:lstStyle/>
          <a:p>
            <a:pPr algn="ctr"/>
            <a:r>
              <a:rPr lang="en-US" sz="2400" b="1" dirty="0">
                <a:solidFill>
                  <a:schemeClr val="bg1"/>
                </a:solidFill>
              </a:rPr>
              <a:t>4.</a:t>
            </a:r>
          </a:p>
        </p:txBody>
      </p:sp>
      <p:pic>
        <p:nvPicPr>
          <p:cNvPr id="8" name="Picture 7" descr="A picture containing text, clock&#10;&#10;Description automatically generated">
            <a:extLst>
              <a:ext uri="{FF2B5EF4-FFF2-40B4-BE49-F238E27FC236}">
                <a16:creationId xmlns:a16="http://schemas.microsoft.com/office/drawing/2014/main" id="{A093E2A0-A099-734E-BE84-F16725D11E57}"/>
              </a:ext>
            </a:extLst>
          </p:cNvPr>
          <p:cNvPicPr>
            <a:picLocks noChangeAspect="1"/>
          </p:cNvPicPr>
          <p:nvPr/>
        </p:nvPicPr>
        <p:blipFill>
          <a:blip r:embed="rId4"/>
          <a:stretch>
            <a:fillRect/>
          </a:stretch>
        </p:blipFill>
        <p:spPr>
          <a:xfrm>
            <a:off x="2106488" y="1878085"/>
            <a:ext cx="1594912" cy="1594912"/>
          </a:xfrm>
          <a:prstGeom prst="rect">
            <a:avLst/>
          </a:prstGeom>
        </p:spPr>
      </p:pic>
      <p:pic>
        <p:nvPicPr>
          <p:cNvPr id="14" name="Picture 13" descr="Icon&#10;&#10;Description automatically generated">
            <a:extLst>
              <a:ext uri="{FF2B5EF4-FFF2-40B4-BE49-F238E27FC236}">
                <a16:creationId xmlns:a16="http://schemas.microsoft.com/office/drawing/2014/main" id="{CE126A4B-C251-9F4C-A922-7DC45FD109B6}"/>
              </a:ext>
            </a:extLst>
          </p:cNvPr>
          <p:cNvPicPr>
            <a:picLocks noChangeAspect="1"/>
          </p:cNvPicPr>
          <p:nvPr/>
        </p:nvPicPr>
        <p:blipFill>
          <a:blip r:embed="rId5"/>
          <a:stretch>
            <a:fillRect/>
          </a:stretch>
        </p:blipFill>
        <p:spPr>
          <a:xfrm>
            <a:off x="3579537" y="1616444"/>
            <a:ext cx="981351" cy="981351"/>
          </a:xfrm>
          <a:prstGeom prst="rect">
            <a:avLst/>
          </a:prstGeom>
        </p:spPr>
      </p:pic>
      <p:pic>
        <p:nvPicPr>
          <p:cNvPr id="94" name="Picture 93">
            <a:extLst>
              <a:ext uri="{FF2B5EF4-FFF2-40B4-BE49-F238E27FC236}">
                <a16:creationId xmlns:a16="http://schemas.microsoft.com/office/drawing/2014/main" id="{B161E070-A430-3F47-8750-194A10BA535B}"/>
              </a:ext>
            </a:extLst>
          </p:cNvPr>
          <p:cNvPicPr>
            <a:picLocks noChangeAspect="1"/>
          </p:cNvPicPr>
          <p:nvPr/>
        </p:nvPicPr>
        <p:blipFill rotWithShape="1">
          <a:blip r:embed="rId6"/>
          <a:srcRect t="10212"/>
          <a:stretch/>
        </p:blipFill>
        <p:spPr>
          <a:xfrm>
            <a:off x="7746584" y="1180613"/>
            <a:ext cx="4145842" cy="2093871"/>
          </a:xfrm>
          <a:prstGeom prst="rect">
            <a:avLst/>
          </a:prstGeom>
          <a:ln w="38100">
            <a:noFill/>
          </a:ln>
        </p:spPr>
      </p:pic>
      <p:pic>
        <p:nvPicPr>
          <p:cNvPr id="3" name="Picture 2" descr="Shape&#10;&#10;Description automatically generated with low confidence">
            <a:extLst>
              <a:ext uri="{FF2B5EF4-FFF2-40B4-BE49-F238E27FC236}">
                <a16:creationId xmlns:a16="http://schemas.microsoft.com/office/drawing/2014/main" id="{CA4BDA55-5A6C-7FEC-82C1-A812E62FC059}"/>
              </a:ext>
            </a:extLst>
          </p:cNvPr>
          <p:cNvPicPr>
            <a:picLocks noChangeAspect="1"/>
          </p:cNvPicPr>
          <p:nvPr/>
        </p:nvPicPr>
        <p:blipFill>
          <a:blip r:embed="rId7"/>
          <a:stretch>
            <a:fillRect/>
          </a:stretch>
        </p:blipFill>
        <p:spPr>
          <a:xfrm>
            <a:off x="8376791" y="4245944"/>
            <a:ext cx="2409396" cy="2409396"/>
          </a:xfrm>
          <a:prstGeom prst="rect">
            <a:avLst/>
          </a:prstGeom>
        </p:spPr>
      </p:pic>
      <p:pic>
        <p:nvPicPr>
          <p:cNvPr id="97" name="Google Shape;206;p10" descr="Graphical user interface, application&#10;&#10;Description automatically generated">
            <a:extLst>
              <a:ext uri="{FF2B5EF4-FFF2-40B4-BE49-F238E27FC236}">
                <a16:creationId xmlns:a16="http://schemas.microsoft.com/office/drawing/2014/main" id="{5C9BBC1F-45E0-3BEA-90D1-85C9BA8BE440}"/>
              </a:ext>
            </a:extLst>
          </p:cNvPr>
          <p:cNvPicPr preferRelativeResize="0"/>
          <p:nvPr/>
        </p:nvPicPr>
        <p:blipFill rotWithShape="1">
          <a:blip r:embed="rId8">
            <a:alphaModFix/>
          </a:blip>
          <a:srcRect t="47957" b="34838"/>
          <a:stretch/>
        </p:blipFill>
        <p:spPr>
          <a:xfrm>
            <a:off x="536752" y="5321906"/>
            <a:ext cx="6349912" cy="670239"/>
          </a:xfrm>
          <a:prstGeom prst="rect">
            <a:avLst/>
          </a:prstGeom>
          <a:noFill/>
          <a:ln>
            <a:noFill/>
          </a:ln>
        </p:spPr>
      </p:pic>
      <p:pic>
        <p:nvPicPr>
          <p:cNvPr id="98" name="Google Shape;207;p10" descr="A picture containing shape&#10;&#10;Description automatically generated">
            <a:extLst>
              <a:ext uri="{FF2B5EF4-FFF2-40B4-BE49-F238E27FC236}">
                <a16:creationId xmlns:a16="http://schemas.microsoft.com/office/drawing/2014/main" id="{949875E7-031D-278B-8B4E-F0B8474EF86F}"/>
              </a:ext>
            </a:extLst>
          </p:cNvPr>
          <p:cNvPicPr preferRelativeResize="0"/>
          <p:nvPr/>
        </p:nvPicPr>
        <p:blipFill rotWithShape="1">
          <a:blip r:embed="rId9">
            <a:alphaModFix/>
          </a:blip>
          <a:srcRect l="26344" t="27994" r="27204" b="22236"/>
          <a:stretch/>
        </p:blipFill>
        <p:spPr>
          <a:xfrm>
            <a:off x="3659669" y="5903306"/>
            <a:ext cx="919460" cy="772459"/>
          </a:xfrm>
          <a:prstGeom prst="rect">
            <a:avLst/>
          </a:prstGeom>
          <a:noFill/>
          <a:ln>
            <a:noFill/>
          </a:ln>
        </p:spPr>
      </p:pic>
      <p:pic>
        <p:nvPicPr>
          <p:cNvPr id="99" name="Google Shape;208;p10" descr="A picture containing shape&#10;&#10;Description automatically generated">
            <a:extLst>
              <a:ext uri="{FF2B5EF4-FFF2-40B4-BE49-F238E27FC236}">
                <a16:creationId xmlns:a16="http://schemas.microsoft.com/office/drawing/2014/main" id="{CC6193CD-CAD3-715A-C7CA-F4FE24159B13}"/>
              </a:ext>
            </a:extLst>
          </p:cNvPr>
          <p:cNvPicPr preferRelativeResize="0"/>
          <p:nvPr/>
        </p:nvPicPr>
        <p:blipFill rotWithShape="1">
          <a:blip r:embed="rId10">
            <a:alphaModFix/>
          </a:blip>
          <a:srcRect l="24086" t="19816" r="24945" b="16589"/>
          <a:stretch/>
        </p:blipFill>
        <p:spPr>
          <a:xfrm>
            <a:off x="4139866" y="5832882"/>
            <a:ext cx="995904" cy="948728"/>
          </a:xfrm>
          <a:prstGeom prst="rect">
            <a:avLst/>
          </a:prstGeom>
          <a:noFill/>
          <a:ln>
            <a:noFill/>
          </a:ln>
        </p:spPr>
      </p:pic>
      <p:pic>
        <p:nvPicPr>
          <p:cNvPr id="100" name="Google Shape;209;p10" descr="A picture containing diagram&#10;&#10;Description automatically generated">
            <a:extLst>
              <a:ext uri="{FF2B5EF4-FFF2-40B4-BE49-F238E27FC236}">
                <a16:creationId xmlns:a16="http://schemas.microsoft.com/office/drawing/2014/main" id="{B095E355-D84B-FC0D-7D92-6B3BD59B06DA}"/>
              </a:ext>
            </a:extLst>
          </p:cNvPr>
          <p:cNvPicPr preferRelativeResize="0"/>
          <p:nvPr/>
        </p:nvPicPr>
        <p:blipFill rotWithShape="1">
          <a:blip r:embed="rId11">
            <a:alphaModFix/>
          </a:blip>
          <a:srcRect l="33441" t="32418" r="36237" b="27464"/>
          <a:stretch/>
        </p:blipFill>
        <p:spPr>
          <a:xfrm>
            <a:off x="5699079" y="5903306"/>
            <a:ext cx="624276" cy="630580"/>
          </a:xfrm>
          <a:prstGeom prst="rect">
            <a:avLst/>
          </a:prstGeom>
          <a:noFill/>
          <a:ln>
            <a:noFill/>
          </a:ln>
        </p:spPr>
      </p:pic>
      <p:pic>
        <p:nvPicPr>
          <p:cNvPr id="101" name="Google Shape;212;p10" descr="Diagram&#10;&#10;Description automatically generated with low confidence">
            <a:extLst>
              <a:ext uri="{FF2B5EF4-FFF2-40B4-BE49-F238E27FC236}">
                <a16:creationId xmlns:a16="http://schemas.microsoft.com/office/drawing/2014/main" id="{F36485EF-E654-844A-F1ED-E2674A5EE2F0}"/>
              </a:ext>
            </a:extLst>
          </p:cNvPr>
          <p:cNvPicPr preferRelativeResize="0"/>
          <p:nvPr/>
        </p:nvPicPr>
        <p:blipFill rotWithShape="1">
          <a:blip r:embed="rId12">
            <a:alphaModFix/>
          </a:blip>
          <a:srcRect l="15868" t="7290" b="53363"/>
          <a:stretch/>
        </p:blipFill>
        <p:spPr>
          <a:xfrm>
            <a:off x="1548916" y="4344084"/>
            <a:ext cx="4575844" cy="1123141"/>
          </a:xfrm>
          <a:prstGeom prst="rect">
            <a:avLst/>
          </a:prstGeom>
          <a:noFill/>
          <a:ln>
            <a:noFill/>
          </a:ln>
        </p:spPr>
      </p:pic>
      <p:sp>
        <p:nvSpPr>
          <p:cNvPr id="2" name="Slide Number Placeholder 1">
            <a:extLst>
              <a:ext uri="{FF2B5EF4-FFF2-40B4-BE49-F238E27FC236}">
                <a16:creationId xmlns:a16="http://schemas.microsoft.com/office/drawing/2014/main" id="{FB5CA864-93E3-B2C8-85BF-FDFBC0F50D8D}"/>
              </a:ext>
            </a:extLst>
          </p:cNvPr>
          <p:cNvSpPr>
            <a:spLocks noGrp="1"/>
          </p:cNvSpPr>
          <p:nvPr>
            <p:ph type="sldNum" sz="quarter" idx="12"/>
          </p:nvPr>
        </p:nvSpPr>
        <p:spPr/>
        <p:txBody>
          <a:bodyPr/>
          <a:lstStyle/>
          <a:p>
            <a:fld id="{9D5684D6-735E-A247-AB2A-697F19D02639}" type="slidenum">
              <a:rPr lang="en-US" smtClean="0"/>
              <a:t>22</a:t>
            </a:fld>
            <a:endParaRPr lang="en-US"/>
          </a:p>
        </p:txBody>
      </p:sp>
    </p:spTree>
    <p:extLst>
      <p:ext uri="{BB962C8B-B14F-4D97-AF65-F5344CB8AC3E}">
        <p14:creationId xmlns:p14="http://schemas.microsoft.com/office/powerpoint/2010/main" val="29455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500" fill="hold"/>
                                        <p:tgtEl>
                                          <p:spTgt spid="98"/>
                                        </p:tgtEl>
                                        <p:attrNameLst>
                                          <p:attrName>ppt_x</p:attrName>
                                        </p:attrNameLst>
                                      </p:cBhvr>
                                      <p:tavLst>
                                        <p:tav tm="0">
                                          <p:val>
                                            <p:strVal val="#ppt_x"/>
                                          </p:val>
                                        </p:tav>
                                        <p:tav tm="100000">
                                          <p:val>
                                            <p:strVal val="#ppt_x"/>
                                          </p:val>
                                        </p:tav>
                                      </p:tavLst>
                                    </p:anim>
                                    <p:anim calcmode="lin" valueType="num">
                                      <p:cBhvr additive="base">
                                        <p:cTn id="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ppt_x"/>
                                          </p:val>
                                        </p:tav>
                                        <p:tav tm="100000">
                                          <p:val>
                                            <p:strVal val="#ppt_x"/>
                                          </p:val>
                                        </p:tav>
                                      </p:tavLst>
                                    </p:anim>
                                    <p:anim calcmode="lin" valueType="num">
                                      <p:cBhvr additive="base">
                                        <p:cTn id="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ppt_x"/>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7" name="TextBox 6">
            <a:extLst>
              <a:ext uri="{FF2B5EF4-FFF2-40B4-BE49-F238E27FC236}">
                <a16:creationId xmlns:a16="http://schemas.microsoft.com/office/drawing/2014/main" id="{EC0AF51D-D2AC-005A-63A1-1CE9A97EF68F}"/>
              </a:ext>
            </a:extLst>
          </p:cNvPr>
          <p:cNvSpPr txBox="1"/>
          <p:nvPr/>
        </p:nvSpPr>
        <p:spPr>
          <a:xfrm>
            <a:off x="2637284" y="199430"/>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Canva</a:t>
            </a:r>
          </a:p>
        </p:txBody>
      </p:sp>
      <p:grpSp>
        <p:nvGrpSpPr>
          <p:cNvPr id="9" name="Group 8">
            <a:extLst>
              <a:ext uri="{FF2B5EF4-FFF2-40B4-BE49-F238E27FC236}">
                <a16:creationId xmlns:a16="http://schemas.microsoft.com/office/drawing/2014/main" id="{436E8789-2557-C9FE-99F6-E2C8E553A2DE}"/>
              </a:ext>
            </a:extLst>
          </p:cNvPr>
          <p:cNvGrpSpPr/>
          <p:nvPr/>
        </p:nvGrpSpPr>
        <p:grpSpPr>
          <a:xfrm>
            <a:off x="474520" y="1036180"/>
            <a:ext cx="11361906" cy="5738367"/>
            <a:chOff x="474520" y="1036180"/>
            <a:chExt cx="11361906" cy="5738367"/>
          </a:xfrm>
        </p:grpSpPr>
        <p:pic>
          <p:nvPicPr>
            <p:cNvPr id="10" name="Picture 9">
              <a:extLst>
                <a:ext uri="{FF2B5EF4-FFF2-40B4-BE49-F238E27FC236}">
                  <a16:creationId xmlns:a16="http://schemas.microsoft.com/office/drawing/2014/main" id="{19310208-2BC4-5325-E0A6-059A4D26EB9C}"/>
                </a:ext>
              </a:extLst>
            </p:cNvPr>
            <p:cNvPicPr>
              <a:picLocks noChangeAspect="1"/>
            </p:cNvPicPr>
            <p:nvPr/>
          </p:nvPicPr>
          <p:blipFill rotWithShape="1">
            <a:blip r:embed="rId4"/>
            <a:srcRect b="-11"/>
            <a:stretch/>
          </p:blipFill>
          <p:spPr>
            <a:xfrm>
              <a:off x="474520" y="1036180"/>
              <a:ext cx="11361906" cy="5738367"/>
            </a:xfrm>
            <a:prstGeom prst="rect">
              <a:avLst/>
            </a:prstGeom>
            <a:ln w="38100">
              <a:noFill/>
            </a:ln>
          </p:spPr>
        </p:pic>
        <p:sp>
          <p:nvSpPr>
            <p:cNvPr id="11" name="Rectangle 10">
              <a:extLst>
                <a:ext uri="{FF2B5EF4-FFF2-40B4-BE49-F238E27FC236}">
                  <a16:creationId xmlns:a16="http://schemas.microsoft.com/office/drawing/2014/main" id="{7CB63ADD-2E2A-C16C-E32A-49CE4D851F1E}"/>
                </a:ext>
              </a:extLst>
            </p:cNvPr>
            <p:cNvSpPr/>
            <p:nvPr/>
          </p:nvSpPr>
          <p:spPr>
            <a:xfrm>
              <a:off x="4980562" y="2782111"/>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E6947603-B0AA-8697-1EAA-E71AC57F7FBC}"/>
                </a:ext>
              </a:extLst>
            </p:cNvPr>
            <p:cNvSpPr/>
            <p:nvPr/>
          </p:nvSpPr>
          <p:spPr>
            <a:xfrm>
              <a:off x="603114"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Rectangle 12">
              <a:extLst>
                <a:ext uri="{FF2B5EF4-FFF2-40B4-BE49-F238E27FC236}">
                  <a16:creationId xmlns:a16="http://schemas.microsoft.com/office/drawing/2014/main" id="{853CB00E-E23B-79DC-4952-73169CB057EF}"/>
                </a:ext>
              </a:extLst>
            </p:cNvPr>
            <p:cNvSpPr/>
            <p:nvPr/>
          </p:nvSpPr>
          <p:spPr>
            <a:xfrm>
              <a:off x="6089515"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TextBox 13">
              <a:extLst>
                <a:ext uri="{FF2B5EF4-FFF2-40B4-BE49-F238E27FC236}">
                  <a16:creationId xmlns:a16="http://schemas.microsoft.com/office/drawing/2014/main" id="{A4A7E481-9EE6-6A1C-288F-71C9CCFD4CE3}"/>
                </a:ext>
              </a:extLst>
            </p:cNvPr>
            <p:cNvSpPr txBox="1"/>
            <p:nvPr/>
          </p:nvSpPr>
          <p:spPr>
            <a:xfrm>
              <a:off x="1356432" y="1606654"/>
              <a:ext cx="948906" cy="307777"/>
            </a:xfrm>
            <a:prstGeom prst="rect">
              <a:avLst/>
            </a:prstGeom>
            <a:noFill/>
          </p:spPr>
          <p:txBody>
            <a:bodyPr wrap="square" rtlCol="0">
              <a:spAutoFit/>
            </a:bodyPr>
            <a:lstStyle/>
            <a:p>
              <a:pPr algn="ctr"/>
              <a:r>
                <a:rPr lang="es-ES" sz="1400" dirty="0"/>
                <a:t>Socios</a:t>
              </a:r>
              <a:endParaRPr lang="es-MX" sz="1400" dirty="0"/>
            </a:p>
          </p:txBody>
        </p:sp>
        <p:sp>
          <p:nvSpPr>
            <p:cNvPr id="15" name="TextBox 14">
              <a:extLst>
                <a:ext uri="{FF2B5EF4-FFF2-40B4-BE49-F238E27FC236}">
                  <a16:creationId xmlns:a16="http://schemas.microsoft.com/office/drawing/2014/main" id="{7841247E-8C5A-B25F-65E3-F734F52BC57D}"/>
                </a:ext>
              </a:extLst>
            </p:cNvPr>
            <p:cNvSpPr txBox="1"/>
            <p:nvPr/>
          </p:nvSpPr>
          <p:spPr>
            <a:xfrm>
              <a:off x="3223502" y="1641366"/>
              <a:ext cx="1500997" cy="307777"/>
            </a:xfrm>
            <a:prstGeom prst="rect">
              <a:avLst/>
            </a:prstGeom>
            <a:noFill/>
          </p:spPr>
          <p:txBody>
            <a:bodyPr wrap="square" rtlCol="0">
              <a:spAutoFit/>
            </a:bodyPr>
            <a:lstStyle/>
            <a:p>
              <a:pPr algn="ctr"/>
              <a:r>
                <a:rPr lang="es-ES" sz="1400" dirty="0"/>
                <a:t>Actividades</a:t>
              </a:r>
              <a:endParaRPr lang="es-MX" sz="1400" dirty="0"/>
            </a:p>
          </p:txBody>
        </p:sp>
        <p:sp>
          <p:nvSpPr>
            <p:cNvPr id="16" name="TextBox 15">
              <a:extLst>
                <a:ext uri="{FF2B5EF4-FFF2-40B4-BE49-F238E27FC236}">
                  <a16:creationId xmlns:a16="http://schemas.microsoft.com/office/drawing/2014/main" id="{1F18F7BF-2B93-D303-66CD-EF581160E28D}"/>
                </a:ext>
              </a:extLst>
            </p:cNvPr>
            <p:cNvSpPr txBox="1"/>
            <p:nvPr/>
          </p:nvSpPr>
          <p:spPr>
            <a:xfrm>
              <a:off x="5210521" y="1606654"/>
              <a:ext cx="1910747" cy="307777"/>
            </a:xfrm>
            <a:prstGeom prst="rect">
              <a:avLst/>
            </a:prstGeom>
            <a:noFill/>
          </p:spPr>
          <p:txBody>
            <a:bodyPr wrap="square" rtlCol="0">
              <a:spAutoFit/>
            </a:bodyPr>
            <a:lstStyle/>
            <a:p>
              <a:pPr algn="ctr"/>
              <a:r>
                <a:rPr lang="es-ES" sz="1400" dirty="0"/>
                <a:t>Propuestas de Valor</a:t>
              </a:r>
              <a:endParaRPr lang="es-MX" sz="1400" dirty="0"/>
            </a:p>
          </p:txBody>
        </p:sp>
        <p:sp>
          <p:nvSpPr>
            <p:cNvPr id="17" name="TextBox 16">
              <a:extLst>
                <a:ext uri="{FF2B5EF4-FFF2-40B4-BE49-F238E27FC236}">
                  <a16:creationId xmlns:a16="http://schemas.microsoft.com/office/drawing/2014/main" id="{FBE63C3E-C1E1-8C73-96A7-EF57B2C9157F}"/>
                </a:ext>
              </a:extLst>
            </p:cNvPr>
            <p:cNvSpPr txBox="1"/>
            <p:nvPr/>
          </p:nvSpPr>
          <p:spPr>
            <a:xfrm>
              <a:off x="7467502" y="1633658"/>
              <a:ext cx="1712276" cy="307777"/>
            </a:xfrm>
            <a:prstGeom prst="rect">
              <a:avLst/>
            </a:prstGeom>
            <a:noFill/>
          </p:spPr>
          <p:txBody>
            <a:bodyPr wrap="square" rtlCol="0">
              <a:spAutoFit/>
            </a:bodyPr>
            <a:lstStyle/>
            <a:p>
              <a:pPr algn="ctr"/>
              <a:r>
                <a:rPr lang="es-ES" sz="1400" dirty="0"/>
                <a:t>Relación con Clientes</a:t>
              </a:r>
              <a:endParaRPr lang="es-MX" sz="1400" dirty="0"/>
            </a:p>
          </p:txBody>
        </p:sp>
        <p:sp>
          <p:nvSpPr>
            <p:cNvPr id="18" name="TextBox 17">
              <a:extLst>
                <a:ext uri="{FF2B5EF4-FFF2-40B4-BE49-F238E27FC236}">
                  <a16:creationId xmlns:a16="http://schemas.microsoft.com/office/drawing/2014/main" id="{5285C2F5-2376-B31A-9C10-D5294E0F2CC9}"/>
                </a:ext>
              </a:extLst>
            </p:cNvPr>
            <p:cNvSpPr txBox="1"/>
            <p:nvPr/>
          </p:nvSpPr>
          <p:spPr>
            <a:xfrm>
              <a:off x="9585960" y="1649539"/>
              <a:ext cx="1910747" cy="307777"/>
            </a:xfrm>
            <a:prstGeom prst="rect">
              <a:avLst/>
            </a:prstGeom>
            <a:noFill/>
          </p:spPr>
          <p:txBody>
            <a:bodyPr wrap="square" rtlCol="0">
              <a:spAutoFit/>
            </a:bodyPr>
            <a:lstStyle/>
            <a:p>
              <a:pPr algn="ctr"/>
              <a:r>
                <a:rPr lang="es-ES" sz="1400" dirty="0"/>
                <a:t>Segmentos de Clientes</a:t>
              </a:r>
              <a:endParaRPr lang="es-MX" sz="1400" dirty="0"/>
            </a:p>
          </p:txBody>
        </p:sp>
        <p:sp>
          <p:nvSpPr>
            <p:cNvPr id="19" name="TextBox 18">
              <a:extLst>
                <a:ext uri="{FF2B5EF4-FFF2-40B4-BE49-F238E27FC236}">
                  <a16:creationId xmlns:a16="http://schemas.microsoft.com/office/drawing/2014/main" id="{47FD4C0E-4ECC-6F0D-D346-33A3DE15CB33}"/>
                </a:ext>
              </a:extLst>
            </p:cNvPr>
            <p:cNvSpPr txBox="1"/>
            <p:nvPr/>
          </p:nvSpPr>
          <p:spPr>
            <a:xfrm>
              <a:off x="3264451" y="3121223"/>
              <a:ext cx="1269284" cy="307777"/>
            </a:xfrm>
            <a:prstGeom prst="rect">
              <a:avLst/>
            </a:prstGeom>
            <a:noFill/>
          </p:spPr>
          <p:txBody>
            <a:bodyPr wrap="square" rtlCol="0">
              <a:spAutoFit/>
            </a:bodyPr>
            <a:lstStyle/>
            <a:p>
              <a:pPr algn="ctr"/>
              <a:r>
                <a:rPr lang="es-ES" sz="1400" dirty="0"/>
                <a:t>Recursos</a:t>
              </a:r>
              <a:endParaRPr lang="es-MX" sz="1400" dirty="0"/>
            </a:p>
          </p:txBody>
        </p:sp>
        <p:sp>
          <p:nvSpPr>
            <p:cNvPr id="20" name="TextBox 19">
              <a:extLst>
                <a:ext uri="{FF2B5EF4-FFF2-40B4-BE49-F238E27FC236}">
                  <a16:creationId xmlns:a16="http://schemas.microsoft.com/office/drawing/2014/main" id="{5E56B10F-33C4-CB30-0A21-D3E3217A3451}"/>
                </a:ext>
              </a:extLst>
            </p:cNvPr>
            <p:cNvSpPr txBox="1"/>
            <p:nvPr/>
          </p:nvSpPr>
          <p:spPr>
            <a:xfrm>
              <a:off x="7790106" y="3157793"/>
              <a:ext cx="1105325" cy="307777"/>
            </a:xfrm>
            <a:prstGeom prst="rect">
              <a:avLst/>
            </a:prstGeom>
            <a:noFill/>
          </p:spPr>
          <p:txBody>
            <a:bodyPr wrap="square" rtlCol="0">
              <a:spAutoFit/>
            </a:bodyPr>
            <a:lstStyle/>
            <a:p>
              <a:pPr algn="ctr"/>
              <a:r>
                <a:rPr lang="es-ES" sz="1400" dirty="0"/>
                <a:t>Canales</a:t>
              </a:r>
              <a:endParaRPr lang="es-MX" sz="1400" dirty="0"/>
            </a:p>
          </p:txBody>
        </p:sp>
        <p:sp>
          <p:nvSpPr>
            <p:cNvPr id="21" name="TextBox 20">
              <a:extLst>
                <a:ext uri="{FF2B5EF4-FFF2-40B4-BE49-F238E27FC236}">
                  <a16:creationId xmlns:a16="http://schemas.microsoft.com/office/drawing/2014/main" id="{0982F8B1-ED56-3F47-5FEB-09800B83774F}"/>
                </a:ext>
              </a:extLst>
            </p:cNvPr>
            <p:cNvSpPr txBox="1"/>
            <p:nvPr/>
          </p:nvSpPr>
          <p:spPr>
            <a:xfrm>
              <a:off x="2962449" y="4674220"/>
              <a:ext cx="906381" cy="307777"/>
            </a:xfrm>
            <a:prstGeom prst="rect">
              <a:avLst/>
            </a:prstGeom>
            <a:noFill/>
          </p:spPr>
          <p:txBody>
            <a:bodyPr wrap="square" rtlCol="0">
              <a:spAutoFit/>
            </a:bodyPr>
            <a:lstStyle/>
            <a:p>
              <a:pPr algn="ctr"/>
              <a:r>
                <a:rPr lang="es-ES" sz="1400" dirty="0"/>
                <a:t>Costos</a:t>
              </a:r>
              <a:endParaRPr lang="es-MX" sz="1400" dirty="0"/>
            </a:p>
          </p:txBody>
        </p:sp>
        <p:sp>
          <p:nvSpPr>
            <p:cNvPr id="22" name="TextBox 21">
              <a:extLst>
                <a:ext uri="{FF2B5EF4-FFF2-40B4-BE49-F238E27FC236}">
                  <a16:creationId xmlns:a16="http://schemas.microsoft.com/office/drawing/2014/main" id="{95271DAF-D640-3783-D766-0F9BAAD886EB}"/>
                </a:ext>
              </a:extLst>
            </p:cNvPr>
            <p:cNvSpPr txBox="1"/>
            <p:nvPr/>
          </p:nvSpPr>
          <p:spPr>
            <a:xfrm>
              <a:off x="8362969" y="4666047"/>
              <a:ext cx="1105325" cy="307777"/>
            </a:xfrm>
            <a:prstGeom prst="rect">
              <a:avLst/>
            </a:prstGeom>
            <a:noFill/>
          </p:spPr>
          <p:txBody>
            <a:bodyPr wrap="square" rtlCol="0">
              <a:spAutoFit/>
            </a:bodyPr>
            <a:lstStyle/>
            <a:p>
              <a:pPr algn="ctr"/>
              <a:r>
                <a:rPr lang="es-ES" sz="1400" dirty="0"/>
                <a:t>Ingresos</a:t>
              </a:r>
              <a:endParaRPr lang="es-MX" sz="1400" dirty="0"/>
            </a:p>
          </p:txBody>
        </p:sp>
        <p:sp>
          <p:nvSpPr>
            <p:cNvPr id="23" name="TextBox 22">
              <a:extLst>
                <a:ext uri="{FF2B5EF4-FFF2-40B4-BE49-F238E27FC236}">
                  <a16:creationId xmlns:a16="http://schemas.microsoft.com/office/drawing/2014/main" id="{42A16DC7-5E81-5884-D4E5-C42AB5C82407}"/>
                </a:ext>
              </a:extLst>
            </p:cNvPr>
            <p:cNvSpPr txBox="1"/>
            <p:nvPr/>
          </p:nvSpPr>
          <p:spPr>
            <a:xfrm>
              <a:off x="2305338" y="5898149"/>
              <a:ext cx="2255802" cy="307777"/>
            </a:xfrm>
            <a:prstGeom prst="rect">
              <a:avLst/>
            </a:prstGeom>
            <a:noFill/>
          </p:spPr>
          <p:txBody>
            <a:bodyPr wrap="square" rtlCol="0">
              <a:spAutoFit/>
            </a:bodyPr>
            <a:lstStyle/>
            <a:p>
              <a:pPr algn="ctr"/>
              <a:r>
                <a:rPr lang="es-ES" sz="1400" dirty="0"/>
                <a:t>Innovación Circular</a:t>
              </a:r>
              <a:endParaRPr lang="es-MX" sz="1400" dirty="0"/>
            </a:p>
          </p:txBody>
        </p:sp>
        <p:sp>
          <p:nvSpPr>
            <p:cNvPr id="24" name="TextBox 23">
              <a:extLst>
                <a:ext uri="{FF2B5EF4-FFF2-40B4-BE49-F238E27FC236}">
                  <a16:creationId xmlns:a16="http://schemas.microsoft.com/office/drawing/2014/main" id="{6AD26CC9-FEE3-F6D4-F28B-EA22B3FFC889}"/>
                </a:ext>
              </a:extLst>
            </p:cNvPr>
            <p:cNvSpPr txBox="1"/>
            <p:nvPr/>
          </p:nvSpPr>
          <p:spPr>
            <a:xfrm>
              <a:off x="7711298" y="5904460"/>
              <a:ext cx="2255802" cy="307777"/>
            </a:xfrm>
            <a:prstGeom prst="rect">
              <a:avLst/>
            </a:prstGeom>
            <a:noFill/>
          </p:spPr>
          <p:txBody>
            <a:bodyPr wrap="square" rtlCol="0">
              <a:spAutoFit/>
            </a:bodyPr>
            <a:lstStyle/>
            <a:p>
              <a:pPr algn="ctr"/>
              <a:r>
                <a:rPr lang="es-ES" sz="1400" dirty="0"/>
                <a:t>Fin de Vida</a:t>
              </a:r>
              <a:endParaRPr lang="es-MX" sz="1400" dirty="0"/>
            </a:p>
          </p:txBody>
        </p:sp>
        <p:sp>
          <p:nvSpPr>
            <p:cNvPr id="25" name="TextBox 24">
              <a:extLst>
                <a:ext uri="{FF2B5EF4-FFF2-40B4-BE49-F238E27FC236}">
                  <a16:creationId xmlns:a16="http://schemas.microsoft.com/office/drawing/2014/main" id="{32A5D001-732F-EF05-BA31-102AEEDCFFB2}"/>
                </a:ext>
              </a:extLst>
            </p:cNvPr>
            <p:cNvSpPr txBox="1"/>
            <p:nvPr/>
          </p:nvSpPr>
          <p:spPr>
            <a:xfrm>
              <a:off x="5429128" y="3157793"/>
              <a:ext cx="1423586" cy="307777"/>
            </a:xfrm>
            <a:prstGeom prst="rect">
              <a:avLst/>
            </a:prstGeom>
            <a:noFill/>
          </p:spPr>
          <p:txBody>
            <a:bodyPr wrap="square" rtlCol="0">
              <a:spAutoFit/>
            </a:bodyPr>
            <a:lstStyle/>
            <a:p>
              <a:pPr algn="ctr"/>
              <a:r>
                <a:rPr lang="es-ES" sz="1400" dirty="0"/>
                <a:t>Circular VP</a:t>
              </a:r>
              <a:endParaRPr lang="es-MX" sz="1400" dirty="0"/>
            </a:p>
          </p:txBody>
        </p:sp>
      </p:grpSp>
    </p:spTree>
    <p:extLst>
      <p:ext uri="{BB962C8B-B14F-4D97-AF65-F5344CB8AC3E}">
        <p14:creationId xmlns:p14="http://schemas.microsoft.com/office/powerpoint/2010/main" val="591738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0"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A954F9F8-B533-CE4C-A787-F714FC37478A}"/>
              </a:ext>
            </a:extLst>
          </p:cNvPr>
          <p:cNvGrpSpPr/>
          <p:nvPr/>
        </p:nvGrpSpPr>
        <p:grpSpPr>
          <a:xfrm>
            <a:off x="1348217" y="392771"/>
            <a:ext cx="9495565" cy="915193"/>
            <a:chOff x="1348217" y="463109"/>
            <a:chExt cx="9495565" cy="915193"/>
          </a:xfrm>
        </p:grpSpPr>
        <p:sp>
          <p:nvSpPr>
            <p:cNvPr id="203" name="Google Shape;203;p10"/>
            <p:cNvSpPr/>
            <p:nvPr/>
          </p:nvSpPr>
          <p:spPr>
            <a:xfrm>
              <a:off x="1348217" y="642982"/>
              <a:ext cx="9495565"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4" name="Google Shape;204;p10"/>
            <p:cNvSpPr/>
            <p:nvPr/>
          </p:nvSpPr>
          <p:spPr>
            <a:xfrm>
              <a:off x="1348217" y="463109"/>
              <a:ext cx="9495565"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grpSp>
      <p:sp>
        <p:nvSpPr>
          <p:cNvPr id="205" name="Google Shape;205;p10"/>
          <p:cNvSpPr txBox="1"/>
          <p:nvPr/>
        </p:nvSpPr>
        <p:spPr>
          <a:xfrm>
            <a:off x="1348217" y="519831"/>
            <a:ext cx="9495565"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chemeClr val="lt1"/>
                </a:solidFill>
                <a:latin typeface="Calibri"/>
                <a:cs typeface="Calibri"/>
                <a:sym typeface="Calibri"/>
              </a:rPr>
              <a:t>Mapa</a:t>
            </a:r>
            <a:r>
              <a:rPr lang="en-US" sz="3600" b="1" dirty="0">
                <a:solidFill>
                  <a:schemeClr val="lt1"/>
                </a:solidFill>
                <a:latin typeface="Calibri"/>
                <a:cs typeface="Calibri"/>
                <a:sym typeface="Calibri"/>
              </a:rPr>
              <a:t> del </a:t>
            </a:r>
            <a:r>
              <a:rPr lang="en-US" sz="3600" b="1" dirty="0" err="1">
                <a:solidFill>
                  <a:schemeClr val="lt1"/>
                </a:solidFill>
                <a:latin typeface="Calibri"/>
                <a:cs typeface="Calibri"/>
                <a:sym typeface="Calibri"/>
              </a:rPr>
              <a:t>Ciclo</a:t>
            </a:r>
            <a:r>
              <a:rPr lang="en-US" sz="3600" b="1" dirty="0">
                <a:solidFill>
                  <a:schemeClr val="lt1"/>
                </a:solidFill>
                <a:latin typeface="Calibri"/>
                <a:cs typeface="Calibri"/>
                <a:sym typeface="Calibri"/>
              </a:rPr>
              <a:t> de Vida</a:t>
            </a:r>
            <a:endParaRPr dirty="0"/>
          </a:p>
        </p:txBody>
      </p:sp>
      <p:sp>
        <p:nvSpPr>
          <p:cNvPr id="3" name="Slide Number Placeholder 2">
            <a:extLst>
              <a:ext uri="{FF2B5EF4-FFF2-40B4-BE49-F238E27FC236}">
                <a16:creationId xmlns:a16="http://schemas.microsoft.com/office/drawing/2014/main" id="{DAE62CB5-79D2-C7A2-FBAA-DE6EE585EB80}"/>
              </a:ext>
            </a:extLst>
          </p:cNvPr>
          <p:cNvSpPr>
            <a:spLocks noGrp="1"/>
          </p:cNvSpPr>
          <p:nvPr>
            <p:ph type="sldNum" sz="quarter" idx="12"/>
          </p:nvPr>
        </p:nvSpPr>
        <p:spPr/>
        <p:txBody>
          <a:bodyPr/>
          <a:lstStyle/>
          <a:p>
            <a:fld id="{A49FEDE7-8061-9B4D-88A1-7EA83A94C31B}" type="slidenum">
              <a:rPr lang="en-TH" smtClean="0"/>
              <a:t>24</a:t>
            </a:fld>
            <a:endParaRPr lang="en-TH"/>
          </a:p>
        </p:txBody>
      </p:sp>
      <p:grpSp>
        <p:nvGrpSpPr>
          <p:cNvPr id="5" name="Group 4">
            <a:extLst>
              <a:ext uri="{FF2B5EF4-FFF2-40B4-BE49-F238E27FC236}">
                <a16:creationId xmlns:a16="http://schemas.microsoft.com/office/drawing/2014/main" id="{6E9FFCFB-D142-EB9D-7BB0-5EDCA6E8E517}"/>
              </a:ext>
            </a:extLst>
          </p:cNvPr>
          <p:cNvGrpSpPr/>
          <p:nvPr/>
        </p:nvGrpSpPr>
        <p:grpSpPr>
          <a:xfrm>
            <a:off x="314631" y="1088207"/>
            <a:ext cx="11562735" cy="5073881"/>
            <a:chOff x="432619" y="1014260"/>
            <a:chExt cx="11562735" cy="5073881"/>
          </a:xfrm>
        </p:grpSpPr>
        <p:pic>
          <p:nvPicPr>
            <p:cNvPr id="206" name="Google Shape;206;p10" descr="Graphical user interface, application&#10;&#10;Description automatically generated"/>
            <p:cNvPicPr preferRelativeResize="0"/>
            <p:nvPr/>
          </p:nvPicPr>
          <p:blipFill rotWithShape="1">
            <a:blip r:embed="rId4">
              <a:alphaModFix/>
            </a:blip>
            <a:srcRect b="40"/>
            <a:stretch/>
          </p:blipFill>
          <p:spPr>
            <a:xfrm>
              <a:off x="432619" y="3501378"/>
              <a:ext cx="11562735" cy="1118974"/>
            </a:xfrm>
            <a:prstGeom prst="rect">
              <a:avLst/>
            </a:prstGeom>
            <a:noFill/>
            <a:ln>
              <a:noFill/>
            </a:ln>
          </p:spPr>
        </p:pic>
        <p:pic>
          <p:nvPicPr>
            <p:cNvPr id="207" name="Google Shape;207;p10" descr="A picture containing shape&#10;&#10;Description automatically generated"/>
            <p:cNvPicPr preferRelativeResize="0"/>
            <p:nvPr/>
          </p:nvPicPr>
          <p:blipFill rotWithShape="1">
            <a:blip r:embed="rId5">
              <a:alphaModFix/>
            </a:blip>
            <a:srcRect r="32" b="79"/>
            <a:stretch/>
          </p:blipFill>
          <p:spPr>
            <a:xfrm>
              <a:off x="5802290" y="4556465"/>
              <a:ext cx="1674270" cy="1289632"/>
            </a:xfrm>
            <a:prstGeom prst="rect">
              <a:avLst/>
            </a:prstGeom>
            <a:noFill/>
            <a:ln>
              <a:noFill/>
            </a:ln>
          </p:spPr>
        </p:pic>
        <p:pic>
          <p:nvPicPr>
            <p:cNvPr id="208" name="Google Shape;208;p10" descr="A picture containing shape&#10;&#10;Description automatically generated"/>
            <p:cNvPicPr preferRelativeResize="0"/>
            <p:nvPr/>
          </p:nvPicPr>
          <p:blipFill rotWithShape="1">
            <a:blip r:embed="rId6">
              <a:alphaModFix/>
            </a:blip>
            <a:srcRect r="61" b="38"/>
            <a:stretch/>
          </p:blipFill>
          <p:spPr>
            <a:xfrm>
              <a:off x="7471790" y="4504225"/>
              <a:ext cx="1813471" cy="1583916"/>
            </a:xfrm>
            <a:prstGeom prst="rect">
              <a:avLst/>
            </a:prstGeom>
            <a:noFill/>
            <a:ln>
              <a:noFill/>
            </a:ln>
          </p:spPr>
        </p:pic>
        <p:pic>
          <p:nvPicPr>
            <p:cNvPr id="209" name="Google Shape;209;p10" descr="A picture containing diagram&#10;&#10;Description automatically generated"/>
            <p:cNvPicPr preferRelativeResize="0"/>
            <p:nvPr/>
          </p:nvPicPr>
          <p:blipFill rotWithShape="1">
            <a:blip r:embed="rId7">
              <a:alphaModFix/>
            </a:blip>
            <a:srcRect r="37" b="-57"/>
            <a:stretch/>
          </p:blipFill>
          <p:spPr>
            <a:xfrm>
              <a:off x="9972329" y="4513268"/>
              <a:ext cx="1136762" cy="1052764"/>
            </a:xfrm>
            <a:prstGeom prst="rect">
              <a:avLst/>
            </a:prstGeom>
            <a:noFill/>
            <a:ln>
              <a:noFill/>
            </a:ln>
          </p:spPr>
        </p:pic>
        <p:pic>
          <p:nvPicPr>
            <p:cNvPr id="210" name="Google Shape;210;p10" descr="A picture containing graphical user interface&#10;&#10;Description automatically generated"/>
            <p:cNvPicPr preferRelativeResize="0"/>
            <p:nvPr/>
          </p:nvPicPr>
          <p:blipFill rotWithShape="1">
            <a:blip r:embed="rId8">
              <a:alphaModFix/>
            </a:blip>
            <a:srcRect r="-15" b="39"/>
            <a:stretch/>
          </p:blipFill>
          <p:spPr>
            <a:xfrm>
              <a:off x="7874611" y="2789657"/>
              <a:ext cx="2217195" cy="854669"/>
            </a:xfrm>
            <a:prstGeom prst="rect">
              <a:avLst/>
            </a:prstGeom>
            <a:noFill/>
            <a:ln>
              <a:noFill/>
            </a:ln>
          </p:spPr>
        </p:pic>
        <p:pic>
          <p:nvPicPr>
            <p:cNvPr id="211" name="Google Shape;211;p10" descr="A picture containing diagram&#10;&#10;Description automatically generated"/>
            <p:cNvPicPr preferRelativeResize="0"/>
            <p:nvPr/>
          </p:nvPicPr>
          <p:blipFill rotWithShape="1">
            <a:blip r:embed="rId9">
              <a:alphaModFix/>
            </a:blip>
            <a:srcRect r="-26" b="-55"/>
            <a:stretch/>
          </p:blipFill>
          <p:spPr>
            <a:xfrm>
              <a:off x="3713710" y="1935277"/>
              <a:ext cx="6399361" cy="1779251"/>
            </a:xfrm>
            <a:prstGeom prst="rect">
              <a:avLst/>
            </a:prstGeom>
            <a:noFill/>
            <a:ln>
              <a:noFill/>
            </a:ln>
          </p:spPr>
        </p:pic>
        <p:pic>
          <p:nvPicPr>
            <p:cNvPr id="212" name="Google Shape;212;p10" descr="Diagram&#10;&#10;Description automatically generated with low confidence"/>
            <p:cNvPicPr preferRelativeResize="0"/>
            <p:nvPr/>
          </p:nvPicPr>
          <p:blipFill rotWithShape="1">
            <a:blip r:embed="rId10">
              <a:alphaModFix/>
            </a:blip>
            <a:srcRect r="-14" b="50"/>
            <a:stretch/>
          </p:blipFill>
          <p:spPr>
            <a:xfrm>
              <a:off x="1759954" y="1014260"/>
              <a:ext cx="8332284" cy="2756954"/>
            </a:xfrm>
            <a:prstGeom prst="rect">
              <a:avLst/>
            </a:prstGeom>
            <a:noFill/>
            <a:ln>
              <a:noFill/>
            </a:ln>
          </p:spPr>
        </p:pic>
        <p:sp>
          <p:nvSpPr>
            <p:cNvPr id="4" name="TextBox 3">
              <a:extLst>
                <a:ext uri="{FF2B5EF4-FFF2-40B4-BE49-F238E27FC236}">
                  <a16:creationId xmlns:a16="http://schemas.microsoft.com/office/drawing/2014/main" id="{EF3434B6-0A20-F391-4C15-DA1BFE7E78E3}"/>
                </a:ext>
              </a:extLst>
            </p:cNvPr>
            <p:cNvSpPr txBox="1"/>
            <p:nvPr/>
          </p:nvSpPr>
          <p:spPr>
            <a:xfrm>
              <a:off x="3295497" y="2694192"/>
              <a:ext cx="1268719" cy="307777"/>
            </a:xfrm>
            <a:prstGeom prst="rect">
              <a:avLst/>
            </a:prstGeom>
            <a:noFill/>
          </p:spPr>
          <p:txBody>
            <a:bodyPr wrap="square" rtlCol="0">
              <a:spAutoFit/>
            </a:bodyPr>
            <a:lstStyle/>
            <a:p>
              <a:pPr algn="ctr"/>
              <a:r>
                <a:rPr lang="es-ES" sz="1400" dirty="0"/>
                <a:t>Reciclar</a:t>
              </a:r>
              <a:endParaRPr lang="es-MX" sz="1400" dirty="0"/>
            </a:p>
          </p:txBody>
        </p:sp>
        <p:sp>
          <p:nvSpPr>
            <p:cNvPr id="16" name="TextBox 15">
              <a:extLst>
                <a:ext uri="{FF2B5EF4-FFF2-40B4-BE49-F238E27FC236}">
                  <a16:creationId xmlns:a16="http://schemas.microsoft.com/office/drawing/2014/main" id="{D5DBFBB7-F161-62C5-8EB6-0DD9815B4614}"/>
                </a:ext>
              </a:extLst>
            </p:cNvPr>
            <p:cNvSpPr txBox="1"/>
            <p:nvPr/>
          </p:nvSpPr>
          <p:spPr>
            <a:xfrm>
              <a:off x="5421347" y="2726522"/>
              <a:ext cx="2148213" cy="307777"/>
            </a:xfrm>
            <a:prstGeom prst="rect">
              <a:avLst/>
            </a:prstGeom>
            <a:noFill/>
          </p:spPr>
          <p:txBody>
            <a:bodyPr wrap="square" rtlCol="0">
              <a:spAutoFit/>
            </a:bodyPr>
            <a:lstStyle/>
            <a:p>
              <a:pPr algn="ctr"/>
              <a:r>
                <a:rPr lang="es-ES" sz="1400" dirty="0"/>
                <a:t>Remanufacturar</a:t>
              </a:r>
              <a:endParaRPr lang="es-MX" sz="1400" dirty="0"/>
            </a:p>
          </p:txBody>
        </p:sp>
        <p:sp>
          <p:nvSpPr>
            <p:cNvPr id="17" name="TextBox 16">
              <a:extLst>
                <a:ext uri="{FF2B5EF4-FFF2-40B4-BE49-F238E27FC236}">
                  <a16:creationId xmlns:a16="http://schemas.microsoft.com/office/drawing/2014/main" id="{BD3578A6-4239-53AF-A0D6-965AB44C6823}"/>
                </a:ext>
              </a:extLst>
            </p:cNvPr>
            <p:cNvSpPr txBox="1"/>
            <p:nvPr/>
          </p:nvSpPr>
          <p:spPr>
            <a:xfrm>
              <a:off x="8185511" y="3097785"/>
              <a:ext cx="1268719" cy="307777"/>
            </a:xfrm>
            <a:prstGeom prst="rect">
              <a:avLst/>
            </a:prstGeom>
            <a:noFill/>
          </p:spPr>
          <p:txBody>
            <a:bodyPr wrap="square" rtlCol="0">
              <a:spAutoFit/>
            </a:bodyPr>
            <a:lstStyle/>
            <a:p>
              <a:pPr algn="ctr"/>
              <a:r>
                <a:rPr lang="es-ES" sz="1400" dirty="0"/>
                <a:t>Reusar</a:t>
              </a:r>
              <a:endParaRPr lang="es-MX" sz="1400" dirty="0"/>
            </a:p>
          </p:txBody>
        </p:sp>
        <p:sp>
          <p:nvSpPr>
            <p:cNvPr id="18" name="TextBox 17">
              <a:extLst>
                <a:ext uri="{FF2B5EF4-FFF2-40B4-BE49-F238E27FC236}">
                  <a16:creationId xmlns:a16="http://schemas.microsoft.com/office/drawing/2014/main" id="{07FF1984-4759-CE2E-CDEF-3415C394E2E2}"/>
                </a:ext>
              </a:extLst>
            </p:cNvPr>
            <p:cNvSpPr txBox="1"/>
            <p:nvPr/>
          </p:nvSpPr>
          <p:spPr>
            <a:xfrm>
              <a:off x="5085994" y="5306945"/>
              <a:ext cx="906555" cy="523220"/>
            </a:xfrm>
            <a:prstGeom prst="rect">
              <a:avLst/>
            </a:prstGeom>
            <a:noFill/>
          </p:spPr>
          <p:txBody>
            <a:bodyPr wrap="square" rtlCol="0">
              <a:spAutoFit/>
            </a:bodyPr>
            <a:lstStyle/>
            <a:p>
              <a:r>
                <a:rPr lang="es-ES" sz="1400" dirty="0"/>
                <a:t>Rellenar y </a:t>
              </a:r>
            </a:p>
            <a:p>
              <a:r>
                <a:rPr lang="es-ES" sz="1400" dirty="0"/>
                <a:t> regresar</a:t>
              </a:r>
              <a:endParaRPr lang="es-MX" sz="1400" dirty="0"/>
            </a:p>
          </p:txBody>
        </p:sp>
        <p:sp>
          <p:nvSpPr>
            <p:cNvPr id="19" name="TextBox 18">
              <a:extLst>
                <a:ext uri="{FF2B5EF4-FFF2-40B4-BE49-F238E27FC236}">
                  <a16:creationId xmlns:a16="http://schemas.microsoft.com/office/drawing/2014/main" id="{1B381194-2324-06CC-C667-D155BFF9EBA8}"/>
                </a:ext>
              </a:extLst>
            </p:cNvPr>
            <p:cNvSpPr txBox="1"/>
            <p:nvPr/>
          </p:nvSpPr>
          <p:spPr>
            <a:xfrm>
              <a:off x="6495454" y="5313406"/>
              <a:ext cx="1813471" cy="307777"/>
            </a:xfrm>
            <a:prstGeom prst="rect">
              <a:avLst/>
            </a:prstGeom>
            <a:noFill/>
          </p:spPr>
          <p:txBody>
            <a:bodyPr wrap="square" rtlCol="0">
              <a:spAutoFit/>
            </a:bodyPr>
            <a:lstStyle/>
            <a:p>
              <a:pPr algn="ctr"/>
              <a:r>
                <a:rPr lang="es-ES" sz="1400" dirty="0"/>
                <a:t>Reparar</a:t>
              </a:r>
              <a:endParaRPr lang="es-MX" sz="1400" dirty="0"/>
            </a:p>
          </p:txBody>
        </p:sp>
        <p:sp>
          <p:nvSpPr>
            <p:cNvPr id="20" name="TextBox 19">
              <a:extLst>
                <a:ext uri="{FF2B5EF4-FFF2-40B4-BE49-F238E27FC236}">
                  <a16:creationId xmlns:a16="http://schemas.microsoft.com/office/drawing/2014/main" id="{7D9DA6B4-D853-F9BC-0E2C-9B710B9836F9}"/>
                </a:ext>
              </a:extLst>
            </p:cNvPr>
            <p:cNvSpPr txBox="1"/>
            <p:nvPr/>
          </p:nvSpPr>
          <p:spPr>
            <a:xfrm>
              <a:off x="9701200" y="5489904"/>
              <a:ext cx="1813471" cy="307777"/>
            </a:xfrm>
            <a:prstGeom prst="rect">
              <a:avLst/>
            </a:prstGeom>
            <a:noFill/>
          </p:spPr>
          <p:txBody>
            <a:bodyPr wrap="square" rtlCol="0">
              <a:spAutoFit/>
            </a:bodyPr>
            <a:lstStyle/>
            <a:p>
              <a:pPr algn="ctr"/>
              <a:r>
                <a:rPr lang="es-ES" sz="1400" dirty="0" err="1"/>
                <a:t>Compostear</a:t>
              </a:r>
              <a:endParaRPr lang="es-MX" sz="1400" dirty="0"/>
            </a:p>
          </p:txBody>
        </p:sp>
        <p:sp>
          <p:nvSpPr>
            <p:cNvPr id="21" name="TextBox 20">
              <a:extLst>
                <a:ext uri="{FF2B5EF4-FFF2-40B4-BE49-F238E27FC236}">
                  <a16:creationId xmlns:a16="http://schemas.microsoft.com/office/drawing/2014/main" id="{F0531434-5A08-D0ED-B3F4-E197FDEFE102}"/>
                </a:ext>
              </a:extLst>
            </p:cNvPr>
            <p:cNvSpPr txBox="1"/>
            <p:nvPr/>
          </p:nvSpPr>
          <p:spPr>
            <a:xfrm>
              <a:off x="1512830" y="4562279"/>
              <a:ext cx="1743980" cy="307777"/>
            </a:xfrm>
            <a:prstGeom prst="rect">
              <a:avLst/>
            </a:prstGeom>
            <a:noFill/>
          </p:spPr>
          <p:txBody>
            <a:bodyPr wrap="square" rtlCol="0">
              <a:spAutoFit/>
            </a:bodyPr>
            <a:lstStyle/>
            <a:p>
              <a:pPr algn="ctr"/>
              <a:r>
                <a:rPr lang="es-ES" sz="1400" dirty="0"/>
                <a:t>Extracción</a:t>
              </a:r>
              <a:endParaRPr lang="es-MX" sz="1400" dirty="0"/>
            </a:p>
          </p:txBody>
        </p:sp>
        <p:sp>
          <p:nvSpPr>
            <p:cNvPr id="22" name="TextBox 21">
              <a:extLst>
                <a:ext uri="{FF2B5EF4-FFF2-40B4-BE49-F238E27FC236}">
                  <a16:creationId xmlns:a16="http://schemas.microsoft.com/office/drawing/2014/main" id="{B2DA4383-10A4-BA18-78D4-1E90535F1EBF}"/>
                </a:ext>
              </a:extLst>
            </p:cNvPr>
            <p:cNvSpPr txBox="1"/>
            <p:nvPr/>
          </p:nvSpPr>
          <p:spPr>
            <a:xfrm>
              <a:off x="3400331" y="4606517"/>
              <a:ext cx="1743980" cy="307777"/>
            </a:xfrm>
            <a:prstGeom prst="rect">
              <a:avLst/>
            </a:prstGeom>
            <a:noFill/>
          </p:spPr>
          <p:txBody>
            <a:bodyPr wrap="square" rtlCol="0">
              <a:spAutoFit/>
            </a:bodyPr>
            <a:lstStyle/>
            <a:p>
              <a:pPr algn="ctr"/>
              <a:r>
                <a:rPr lang="es-ES" sz="1400" dirty="0"/>
                <a:t>Producción</a:t>
              </a:r>
              <a:endParaRPr lang="es-MX" sz="1400" dirty="0"/>
            </a:p>
          </p:txBody>
        </p:sp>
        <p:sp>
          <p:nvSpPr>
            <p:cNvPr id="23" name="TextBox 22">
              <a:extLst>
                <a:ext uri="{FF2B5EF4-FFF2-40B4-BE49-F238E27FC236}">
                  <a16:creationId xmlns:a16="http://schemas.microsoft.com/office/drawing/2014/main" id="{5B4E8CA9-CA4F-6CEA-F99A-7A7D6D6E3F77}"/>
                </a:ext>
              </a:extLst>
            </p:cNvPr>
            <p:cNvSpPr txBox="1"/>
            <p:nvPr/>
          </p:nvSpPr>
          <p:spPr>
            <a:xfrm>
              <a:off x="5570495" y="4586808"/>
              <a:ext cx="1743980" cy="307777"/>
            </a:xfrm>
            <a:prstGeom prst="rect">
              <a:avLst/>
            </a:prstGeom>
            <a:noFill/>
          </p:spPr>
          <p:txBody>
            <a:bodyPr wrap="square" rtlCol="0">
              <a:spAutoFit/>
            </a:bodyPr>
            <a:lstStyle/>
            <a:p>
              <a:pPr algn="ctr"/>
              <a:r>
                <a:rPr lang="es-ES" sz="1400" dirty="0"/>
                <a:t>Distribución</a:t>
              </a:r>
              <a:endParaRPr lang="es-MX" sz="1400" dirty="0"/>
            </a:p>
          </p:txBody>
        </p:sp>
        <p:sp>
          <p:nvSpPr>
            <p:cNvPr id="24" name="TextBox 23">
              <a:extLst>
                <a:ext uri="{FF2B5EF4-FFF2-40B4-BE49-F238E27FC236}">
                  <a16:creationId xmlns:a16="http://schemas.microsoft.com/office/drawing/2014/main" id="{1A5B1457-3A5E-50CA-CBBF-1FF0BFCC27AC}"/>
                </a:ext>
              </a:extLst>
            </p:cNvPr>
            <p:cNvSpPr txBox="1"/>
            <p:nvPr/>
          </p:nvSpPr>
          <p:spPr>
            <a:xfrm>
              <a:off x="7918767" y="4597772"/>
              <a:ext cx="970653" cy="307777"/>
            </a:xfrm>
            <a:prstGeom prst="rect">
              <a:avLst/>
            </a:prstGeom>
            <a:noFill/>
          </p:spPr>
          <p:txBody>
            <a:bodyPr wrap="square" rtlCol="0">
              <a:spAutoFit/>
            </a:bodyPr>
            <a:lstStyle/>
            <a:p>
              <a:pPr algn="ctr"/>
              <a:r>
                <a:rPr lang="es-ES" sz="1400" dirty="0"/>
                <a:t>Uso</a:t>
              </a:r>
              <a:endParaRPr lang="es-MX" sz="1400" dirty="0"/>
            </a:p>
          </p:txBody>
        </p:sp>
        <p:sp>
          <p:nvSpPr>
            <p:cNvPr id="25" name="TextBox 24">
              <a:extLst>
                <a:ext uri="{FF2B5EF4-FFF2-40B4-BE49-F238E27FC236}">
                  <a16:creationId xmlns:a16="http://schemas.microsoft.com/office/drawing/2014/main" id="{8E62022E-1C5B-D7E6-B592-82F57D3C6684}"/>
                </a:ext>
              </a:extLst>
            </p:cNvPr>
            <p:cNvSpPr txBox="1"/>
            <p:nvPr/>
          </p:nvSpPr>
          <p:spPr>
            <a:xfrm>
              <a:off x="9499683" y="4572529"/>
              <a:ext cx="1478835" cy="307777"/>
            </a:xfrm>
            <a:prstGeom prst="rect">
              <a:avLst/>
            </a:prstGeom>
            <a:noFill/>
          </p:spPr>
          <p:txBody>
            <a:bodyPr wrap="square" rtlCol="0">
              <a:spAutoFit/>
            </a:bodyPr>
            <a:lstStyle/>
            <a:p>
              <a:pPr algn="ctr"/>
              <a:r>
                <a:rPr lang="es-ES" sz="1400" dirty="0"/>
                <a:t>Desecho</a:t>
              </a:r>
              <a:endParaRPr lang="es-MX" sz="1400" dirty="0"/>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B35EA8-AE13-D046-A99C-77261C6851D1}"/>
              </a:ext>
            </a:extLst>
          </p:cNvPr>
          <p:cNvSpPr txBox="1"/>
          <p:nvPr/>
        </p:nvSpPr>
        <p:spPr>
          <a:xfrm>
            <a:off x="-734786" y="1502229"/>
            <a:ext cx="184731" cy="369332"/>
          </a:xfrm>
          <a:prstGeom prst="rect">
            <a:avLst/>
          </a:prstGeom>
          <a:noFill/>
        </p:spPr>
        <p:txBody>
          <a:bodyPr wrap="none" rtlCol="0">
            <a:spAutoFit/>
          </a:bodyPr>
          <a:lstStyle/>
          <a:p>
            <a:endParaRPr lang="en-TH" dirty="0"/>
          </a:p>
        </p:txBody>
      </p:sp>
      <p:cxnSp>
        <p:nvCxnSpPr>
          <p:cNvPr id="14" name="Straight Connector 13">
            <a:extLst>
              <a:ext uri="{FF2B5EF4-FFF2-40B4-BE49-F238E27FC236}">
                <a16:creationId xmlns:a16="http://schemas.microsoft.com/office/drawing/2014/main" id="{891FC036-B9E8-4832-FF1D-165CA9ACB7A3}"/>
              </a:ext>
            </a:extLst>
          </p:cNvPr>
          <p:cNvCxnSpPr/>
          <p:nvPr/>
        </p:nvCxnSpPr>
        <p:spPr>
          <a:xfrm>
            <a:off x="6424246" y="2063262"/>
            <a:ext cx="0" cy="2954215"/>
          </a:xfrm>
          <a:prstGeom prst="line">
            <a:avLst/>
          </a:prstGeom>
        </p:spPr>
        <p:style>
          <a:lnRef idx="1">
            <a:schemeClr val="dk1"/>
          </a:lnRef>
          <a:fillRef idx="0">
            <a:schemeClr val="dk1"/>
          </a:fillRef>
          <a:effectRef idx="0">
            <a:schemeClr val="dk1"/>
          </a:effectRef>
          <a:fontRef idx="minor">
            <a:schemeClr val="tx1"/>
          </a:fontRef>
        </p:style>
      </p:cxnSp>
      <p:pic>
        <p:nvPicPr>
          <p:cNvPr id="4" name="Picture 3" descr="A person writing on a piece of paper&#10;&#10;Description automatically generated with medium confidence">
            <a:extLst>
              <a:ext uri="{FF2B5EF4-FFF2-40B4-BE49-F238E27FC236}">
                <a16:creationId xmlns:a16="http://schemas.microsoft.com/office/drawing/2014/main" id="{EE705FB4-A1D8-9B76-3E58-78F6A059CEC6}"/>
              </a:ext>
            </a:extLst>
          </p:cNvPr>
          <p:cNvPicPr>
            <a:picLocks noChangeAspect="1"/>
          </p:cNvPicPr>
          <p:nvPr/>
        </p:nvPicPr>
        <p:blipFill>
          <a:blip r:embed="rId3"/>
          <a:stretch>
            <a:fillRect/>
          </a:stretch>
        </p:blipFill>
        <p:spPr>
          <a:xfrm>
            <a:off x="-204610" y="-1055277"/>
            <a:ext cx="12423913" cy="8282609"/>
          </a:xfrm>
          <a:prstGeom prst="rect">
            <a:avLst/>
          </a:prstGeom>
        </p:spPr>
      </p:pic>
      <p:sp>
        <p:nvSpPr>
          <p:cNvPr id="2" name="Slide Number Placeholder 1">
            <a:extLst>
              <a:ext uri="{FF2B5EF4-FFF2-40B4-BE49-F238E27FC236}">
                <a16:creationId xmlns:a16="http://schemas.microsoft.com/office/drawing/2014/main" id="{FB9A991B-85AE-3598-3ABB-98BD83632312}"/>
              </a:ext>
            </a:extLst>
          </p:cNvPr>
          <p:cNvSpPr>
            <a:spLocks noGrp="1"/>
          </p:cNvSpPr>
          <p:nvPr>
            <p:ph type="sldNum" sz="quarter" idx="12"/>
          </p:nvPr>
        </p:nvSpPr>
        <p:spPr/>
        <p:txBody>
          <a:bodyPr/>
          <a:lstStyle/>
          <a:p>
            <a:fld id="{9D5684D6-735E-A247-AB2A-697F19D02639}" type="slidenum">
              <a:rPr lang="en-US" smtClean="0"/>
              <a:t>25</a:t>
            </a:fld>
            <a:endParaRPr lang="en-US"/>
          </a:p>
        </p:txBody>
      </p:sp>
    </p:spTree>
    <p:extLst>
      <p:ext uri="{BB962C8B-B14F-4D97-AF65-F5344CB8AC3E}">
        <p14:creationId xmlns:p14="http://schemas.microsoft.com/office/powerpoint/2010/main" val="302681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pic>
        <p:nvPicPr>
          <p:cNvPr id="111" name="Google Shape;111;p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2" name="Google Shape;112;p3"/>
          <p:cNvSpPr/>
          <p:nvPr/>
        </p:nvSpPr>
        <p:spPr>
          <a:xfrm>
            <a:off x="323617" y="1464528"/>
            <a:ext cx="5410203" cy="417055"/>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3" name="Google Shape;113;p3"/>
          <p:cNvSpPr/>
          <p:nvPr/>
        </p:nvSpPr>
        <p:spPr>
          <a:xfrm>
            <a:off x="506503" y="1456997"/>
            <a:ext cx="5410203" cy="424691"/>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b="1" dirty="0" err="1">
                <a:solidFill>
                  <a:schemeClr val="lt1"/>
                </a:solidFill>
                <a:latin typeface="Calibri"/>
                <a:ea typeface="Calibri"/>
                <a:cs typeface="Calibri"/>
                <a:sym typeface="Calibri"/>
              </a:rPr>
              <a:t>Resultados</a:t>
            </a:r>
            <a:r>
              <a:rPr lang="en-US" b="1" dirty="0">
                <a:solidFill>
                  <a:schemeClr val="lt1"/>
                </a:solidFill>
                <a:latin typeface="Calibri"/>
                <a:ea typeface="Calibri"/>
                <a:cs typeface="Calibri"/>
                <a:sym typeface="Calibri"/>
              </a:rPr>
              <a:t> de </a:t>
            </a:r>
            <a:r>
              <a:rPr lang="en-US" b="1" dirty="0" err="1">
                <a:solidFill>
                  <a:schemeClr val="lt1"/>
                </a:solidFill>
                <a:latin typeface="Calibri"/>
                <a:ea typeface="Calibri"/>
                <a:cs typeface="Calibri"/>
                <a:sym typeface="Calibri"/>
              </a:rPr>
              <a:t>Aprendizaje</a:t>
            </a:r>
            <a:r>
              <a:rPr lang="en-US" b="1" dirty="0">
                <a:solidFill>
                  <a:schemeClr val="lt1"/>
                </a:solidFill>
                <a:latin typeface="Calibri"/>
                <a:ea typeface="Calibri"/>
                <a:cs typeface="Calibri"/>
                <a:sym typeface="Calibri"/>
              </a:rPr>
              <a:t> y </a:t>
            </a:r>
            <a:r>
              <a:rPr lang="en-US" b="1" dirty="0" err="1">
                <a:solidFill>
                  <a:schemeClr val="lt1"/>
                </a:solidFill>
                <a:latin typeface="Calibri"/>
                <a:ea typeface="Calibri"/>
                <a:cs typeface="Calibri"/>
                <a:sym typeface="Calibri"/>
              </a:rPr>
              <a:t>Alienación</a:t>
            </a:r>
            <a:r>
              <a:rPr lang="en-US" b="1" dirty="0">
                <a:solidFill>
                  <a:schemeClr val="lt1"/>
                </a:solidFill>
                <a:latin typeface="Calibri"/>
                <a:ea typeface="Calibri"/>
                <a:cs typeface="Calibri"/>
                <a:sym typeface="Calibri"/>
              </a:rPr>
              <a:t> a la </a:t>
            </a:r>
            <a:r>
              <a:rPr lang="en-US" b="1" dirty="0" err="1">
                <a:solidFill>
                  <a:schemeClr val="lt1"/>
                </a:solidFill>
                <a:latin typeface="Calibri"/>
                <a:ea typeface="Calibri"/>
                <a:cs typeface="Calibri"/>
                <a:sym typeface="Calibri"/>
              </a:rPr>
              <a:t>Currícula</a:t>
            </a:r>
            <a:r>
              <a:rPr lang="en-US" sz="1800" b="1" i="0" u="none" strike="noStrike" cap="none" dirty="0">
                <a:solidFill>
                  <a:schemeClr val="lt1"/>
                </a:solidFill>
                <a:latin typeface="Calibri"/>
                <a:ea typeface="Calibri"/>
                <a:cs typeface="Calibri"/>
                <a:sym typeface="Calibri"/>
              </a:rPr>
              <a:t>:</a:t>
            </a:r>
            <a:endParaRPr sz="1800" b="1" i="0" u="none" strike="noStrike" cap="none" dirty="0">
              <a:solidFill>
                <a:schemeClr val="lt1"/>
              </a:solidFill>
              <a:latin typeface="Calibri"/>
              <a:ea typeface="Calibri"/>
              <a:cs typeface="Calibri"/>
              <a:sym typeface="Calibri"/>
            </a:endParaRPr>
          </a:p>
        </p:txBody>
      </p:sp>
      <p:sp>
        <p:nvSpPr>
          <p:cNvPr id="114" name="Google Shape;114;p3"/>
          <p:cNvSpPr/>
          <p:nvPr/>
        </p:nvSpPr>
        <p:spPr>
          <a:xfrm>
            <a:off x="262657" y="2049634"/>
            <a:ext cx="11544765" cy="2160551"/>
          </a:xfrm>
          <a:prstGeom prst="rect">
            <a:avLst/>
          </a:prstGeom>
          <a:noFill/>
          <a:ln>
            <a:noFill/>
          </a:ln>
        </p:spPr>
        <p:txBody>
          <a:bodyPr spcFirstLastPara="1" wrap="square" lIns="91425" tIns="45700" rIns="91425" bIns="45700" anchor="t" anchorCtr="0">
            <a:spAutoFit/>
          </a:bodyPr>
          <a:lstStyle/>
          <a:p>
            <a:pPr marL="171450" marR="0" lvl="0" indent="-171450" algn="just" rtl="0">
              <a:lnSpc>
                <a:spcPct val="120000"/>
              </a:lnSpc>
              <a:spcBef>
                <a:spcPts val="0"/>
              </a:spcBef>
              <a:spcAft>
                <a:spcPts val="0"/>
              </a:spcAft>
              <a:buClr>
                <a:srgbClr val="3AC69D"/>
              </a:buClr>
              <a:buSzPts val="2400"/>
              <a:buFont typeface="Arial"/>
              <a:buChar char="•"/>
            </a:pPr>
            <a:r>
              <a:rPr lang="en-US" sz="1600" b="1" dirty="0" err="1">
                <a:solidFill>
                  <a:srgbClr val="262626"/>
                </a:solidFill>
                <a:latin typeface="Calibri"/>
                <a:ea typeface="Calibri"/>
                <a:cs typeface="Calibri"/>
                <a:sym typeface="Calibri"/>
              </a:rPr>
              <a:t>Ciencia</a:t>
            </a:r>
            <a:r>
              <a:rPr lang="en-US" sz="1600" b="1" i="0" u="none" strike="noStrike" cap="none" dirty="0">
                <a:solidFill>
                  <a:srgbClr val="262626"/>
                </a:solidFill>
                <a:latin typeface="Calibri"/>
                <a:ea typeface="Calibri"/>
                <a:cs typeface="Calibri"/>
                <a:sym typeface="Calibri"/>
              </a:rPr>
              <a:t> – </a:t>
            </a:r>
            <a:r>
              <a:rPr lang="en-US" sz="1600" b="1" dirty="0">
                <a:solidFill>
                  <a:srgbClr val="262626"/>
                </a:solidFill>
                <a:latin typeface="Calibri"/>
                <a:ea typeface="Calibri"/>
                <a:cs typeface="Calibri"/>
                <a:sym typeface="Calibri"/>
              </a:rPr>
              <a:t>Tierra y </a:t>
            </a:r>
            <a:r>
              <a:rPr lang="en-US" sz="1600" b="1" dirty="0" err="1">
                <a:solidFill>
                  <a:srgbClr val="262626"/>
                </a:solidFill>
                <a:latin typeface="Calibri"/>
                <a:ea typeface="Calibri"/>
                <a:cs typeface="Calibri"/>
                <a:sym typeface="Calibri"/>
              </a:rPr>
              <a:t>Actividad</a:t>
            </a:r>
            <a:r>
              <a:rPr lang="en-US" sz="1600" b="1" dirty="0">
                <a:solidFill>
                  <a:srgbClr val="262626"/>
                </a:solidFill>
                <a:latin typeface="Calibri"/>
                <a:ea typeface="Calibri"/>
                <a:cs typeface="Calibri"/>
                <a:sym typeface="Calibri"/>
              </a:rPr>
              <a:t> Humana</a:t>
            </a:r>
            <a:r>
              <a:rPr lang="en-US" sz="1600" b="1" i="0" u="none" strike="noStrike" cap="none" dirty="0">
                <a:solidFill>
                  <a:srgbClr val="262626"/>
                </a:solidFill>
                <a:latin typeface="Calibri"/>
                <a:ea typeface="Calibri"/>
                <a:cs typeface="Calibri"/>
                <a:sym typeface="Calibri"/>
              </a:rPr>
              <a:t>: </a:t>
            </a:r>
            <a:r>
              <a:rPr lang="es-ES" sz="1600" dirty="0">
                <a:solidFill>
                  <a:srgbClr val="262626"/>
                </a:solidFill>
                <a:latin typeface="Calibri"/>
                <a:ea typeface="Calibri"/>
                <a:cs typeface="Calibri"/>
                <a:sym typeface="Calibri"/>
              </a:rPr>
              <a:t>Co</a:t>
            </a:r>
            <a:r>
              <a:rPr lang="es-ES" sz="1600" b="0" i="0" u="none" strike="noStrike" cap="none" dirty="0">
                <a:solidFill>
                  <a:srgbClr val="262626"/>
                </a:solidFill>
                <a:latin typeface="Calibri"/>
                <a:ea typeface="Calibri"/>
                <a:cs typeface="Calibri"/>
                <a:sym typeface="Calibri"/>
              </a:rPr>
              <a:t>municar soluciones que reducirán el impacto de los seres humanos en la tierra, el agua, el aire y/u otros seres vivos en el entorno local. Lo que hacen las personas puede afectar el mundo que las rodea, aunque pueden tomar decisiones que reduzcan sus impactos</a:t>
            </a:r>
          </a:p>
          <a:p>
            <a:pPr marL="171450" marR="0" lvl="0" indent="-171450" algn="just" rtl="0">
              <a:lnSpc>
                <a:spcPct val="120000"/>
              </a:lnSpc>
              <a:spcBef>
                <a:spcPts val="0"/>
              </a:spcBef>
              <a:spcAft>
                <a:spcPts val="0"/>
              </a:spcAft>
              <a:buClr>
                <a:srgbClr val="3AC69D"/>
              </a:buClr>
              <a:buSzPts val="2400"/>
              <a:buFont typeface="Arial"/>
              <a:buChar char="•"/>
            </a:pPr>
            <a:r>
              <a:rPr lang="en-US" sz="1600" b="1" dirty="0" err="1">
                <a:solidFill>
                  <a:srgbClr val="262626"/>
                </a:solidFill>
                <a:latin typeface="Calibri"/>
                <a:ea typeface="Calibri"/>
                <a:cs typeface="Calibri"/>
                <a:sym typeface="Calibri"/>
              </a:rPr>
              <a:t>Idioma</a:t>
            </a:r>
            <a:r>
              <a:rPr lang="en-US" sz="1600" b="1" dirty="0">
                <a:solidFill>
                  <a:srgbClr val="262626"/>
                </a:solidFill>
                <a:latin typeface="Calibri"/>
                <a:ea typeface="Calibri"/>
                <a:cs typeface="Calibri"/>
                <a:sym typeface="Calibri"/>
              </a:rPr>
              <a:t> </a:t>
            </a:r>
            <a:r>
              <a:rPr lang="en-US" sz="1600" b="1" dirty="0" err="1">
                <a:solidFill>
                  <a:srgbClr val="262626"/>
                </a:solidFill>
                <a:latin typeface="Calibri"/>
                <a:ea typeface="Calibri"/>
                <a:cs typeface="Calibri"/>
                <a:sym typeface="Calibri"/>
              </a:rPr>
              <a:t>Español</a:t>
            </a:r>
            <a:r>
              <a:rPr lang="en-US" sz="1600" b="1" dirty="0">
                <a:solidFill>
                  <a:srgbClr val="262626"/>
                </a:solidFill>
                <a:latin typeface="Calibri"/>
                <a:ea typeface="Calibri"/>
                <a:cs typeface="Calibri"/>
                <a:sym typeface="Calibri"/>
              </a:rPr>
              <a:t>, </a:t>
            </a:r>
            <a:r>
              <a:rPr lang="en-US" sz="1600" b="1" i="0" u="none" strike="noStrike" cap="none" dirty="0">
                <a:solidFill>
                  <a:srgbClr val="262626"/>
                </a:solidFill>
                <a:latin typeface="Calibri"/>
                <a:ea typeface="Calibri"/>
                <a:cs typeface="Calibri"/>
                <a:sym typeface="Calibri"/>
              </a:rPr>
              <a:t> </a:t>
            </a:r>
            <a:r>
              <a:rPr lang="en-US" sz="1600" b="1" i="0" u="none" strike="noStrike" cap="none" dirty="0" err="1">
                <a:solidFill>
                  <a:srgbClr val="262626"/>
                </a:solidFill>
                <a:latin typeface="Calibri"/>
                <a:ea typeface="Calibri"/>
                <a:cs typeface="Calibri"/>
                <a:sym typeface="Calibri"/>
              </a:rPr>
              <a:t>Arte</a:t>
            </a:r>
            <a:r>
              <a:rPr lang="en-US" sz="1600" b="1" i="0" u="none" strike="noStrike" cap="none" dirty="0">
                <a:solidFill>
                  <a:srgbClr val="262626"/>
                </a:solidFill>
                <a:latin typeface="Calibri"/>
                <a:ea typeface="Calibri"/>
                <a:cs typeface="Calibri"/>
                <a:sym typeface="Calibri"/>
              </a:rPr>
              <a:t> y </a:t>
            </a:r>
            <a:r>
              <a:rPr lang="en-US" sz="1600" b="1" i="0" u="none" strike="noStrike" cap="none" dirty="0" err="1">
                <a:solidFill>
                  <a:srgbClr val="262626"/>
                </a:solidFill>
                <a:latin typeface="Calibri"/>
                <a:ea typeface="Calibri"/>
                <a:cs typeface="Calibri"/>
                <a:sym typeface="Calibri"/>
              </a:rPr>
              <a:t>Alfabetismo</a:t>
            </a:r>
            <a:r>
              <a:rPr lang="en-US" sz="1600" b="1" i="0" u="none" strike="noStrike" cap="none" dirty="0">
                <a:solidFill>
                  <a:srgbClr val="262626"/>
                </a:solidFill>
                <a:latin typeface="Calibri"/>
                <a:ea typeface="Calibri"/>
                <a:cs typeface="Calibri"/>
                <a:sym typeface="Calibri"/>
              </a:rPr>
              <a:t>: </a:t>
            </a:r>
            <a:r>
              <a:rPr lang="es-ES" sz="1600" b="0" i="0" u="none" strike="noStrike" cap="none" dirty="0">
                <a:solidFill>
                  <a:srgbClr val="262626"/>
                </a:solidFill>
                <a:latin typeface="Calibri"/>
                <a:ea typeface="Calibri"/>
                <a:cs typeface="Calibri"/>
                <a:sym typeface="Calibri"/>
              </a:rPr>
              <a:t>Participar de manera efectiva en conversaciones colaborativas (uno a uno, en grupos y dirigidas por maestros) construyendo ideas en equipo y transmitiéndolas con claridad. Siga las reglas acordadas para las discusiones.</a:t>
            </a:r>
          </a:p>
          <a:p>
            <a:pPr marL="171450" marR="0" lvl="0" indent="-171450" algn="just" rtl="0">
              <a:lnSpc>
                <a:spcPct val="120000"/>
              </a:lnSpc>
              <a:spcBef>
                <a:spcPts val="0"/>
              </a:spcBef>
              <a:spcAft>
                <a:spcPts val="0"/>
              </a:spcAft>
              <a:buClr>
                <a:srgbClr val="3AC69D"/>
              </a:buClr>
              <a:buSzPts val="2400"/>
              <a:buFont typeface="Arial"/>
              <a:buChar char="•"/>
            </a:pPr>
            <a:r>
              <a:rPr lang="en-US" sz="1600" b="1" dirty="0" err="1">
                <a:solidFill>
                  <a:srgbClr val="262626"/>
                </a:solidFill>
                <a:latin typeface="Calibri"/>
                <a:cs typeface="Calibri"/>
                <a:sym typeface="Calibri"/>
              </a:rPr>
              <a:t>Estudios</a:t>
            </a:r>
            <a:r>
              <a:rPr lang="en-US" sz="1600" b="1" dirty="0">
                <a:solidFill>
                  <a:srgbClr val="262626"/>
                </a:solidFill>
                <a:latin typeface="Calibri"/>
                <a:cs typeface="Calibri"/>
                <a:sym typeface="Calibri"/>
              </a:rPr>
              <a:t> </a:t>
            </a:r>
            <a:r>
              <a:rPr lang="en-US" sz="1600" b="1" dirty="0" err="1">
                <a:solidFill>
                  <a:srgbClr val="262626"/>
                </a:solidFill>
                <a:latin typeface="Calibri"/>
                <a:cs typeface="Calibri"/>
                <a:sym typeface="Calibri"/>
              </a:rPr>
              <a:t>Sociales</a:t>
            </a:r>
            <a:r>
              <a:rPr lang="en-US" sz="1600" b="1" dirty="0">
                <a:solidFill>
                  <a:srgbClr val="262626"/>
                </a:solidFill>
                <a:latin typeface="Calibri"/>
                <a:cs typeface="Calibri"/>
                <a:sym typeface="Calibri"/>
              </a:rPr>
              <a:t>  - </a:t>
            </a:r>
            <a:r>
              <a:rPr lang="en-US" sz="1600" b="1" dirty="0" err="1">
                <a:solidFill>
                  <a:srgbClr val="262626"/>
                </a:solidFill>
                <a:latin typeface="Calibri"/>
                <a:cs typeface="Calibri"/>
                <a:sym typeface="Calibri"/>
              </a:rPr>
              <a:t>Gente</a:t>
            </a:r>
            <a:r>
              <a:rPr lang="en-US" sz="1600" b="1" dirty="0">
                <a:solidFill>
                  <a:srgbClr val="262626"/>
                </a:solidFill>
                <a:latin typeface="Calibri"/>
                <a:cs typeface="Calibri"/>
                <a:sym typeface="Calibri"/>
              </a:rPr>
              <a:t>, </a:t>
            </a:r>
            <a:r>
              <a:rPr lang="en-US" sz="1600" b="1" dirty="0" err="1">
                <a:solidFill>
                  <a:srgbClr val="262626"/>
                </a:solidFill>
                <a:latin typeface="Calibri"/>
                <a:cs typeface="Calibri"/>
                <a:sym typeface="Calibri"/>
              </a:rPr>
              <a:t>Lugares</a:t>
            </a:r>
            <a:r>
              <a:rPr lang="en-US" sz="1600" b="1" dirty="0">
                <a:solidFill>
                  <a:srgbClr val="262626"/>
                </a:solidFill>
                <a:latin typeface="Calibri"/>
                <a:cs typeface="Calibri"/>
                <a:sym typeface="Calibri"/>
              </a:rPr>
              <a:t>, y </a:t>
            </a:r>
            <a:r>
              <a:rPr lang="en-US" sz="1600" b="1" dirty="0" err="1">
                <a:solidFill>
                  <a:srgbClr val="262626"/>
                </a:solidFill>
                <a:latin typeface="Calibri"/>
                <a:cs typeface="Calibri"/>
                <a:sym typeface="Calibri"/>
              </a:rPr>
              <a:t>Entornos</a:t>
            </a:r>
            <a:r>
              <a:rPr lang="en-US" sz="1600" b="1" dirty="0">
                <a:solidFill>
                  <a:srgbClr val="262626"/>
                </a:solidFill>
                <a:latin typeface="Calibri"/>
                <a:cs typeface="Calibri"/>
                <a:sym typeface="Calibri"/>
              </a:rPr>
              <a:t>: </a:t>
            </a:r>
            <a:r>
              <a:rPr lang="es-ES" sz="1600" dirty="0">
                <a:solidFill>
                  <a:srgbClr val="262626"/>
                </a:solidFill>
                <a:latin typeface="Calibri"/>
                <a:cs typeface="Calibri"/>
                <a:sym typeface="Calibri"/>
              </a:rPr>
              <a:t>El estudio de personas, lugares y entornos nos permite comprender la relación entre las poblaciones humanas y el mundo físico.</a:t>
            </a:r>
            <a:endParaRPr dirty="0"/>
          </a:p>
        </p:txBody>
      </p:sp>
      <p:sp>
        <p:nvSpPr>
          <p:cNvPr id="117" name="Google Shape;117;p3"/>
          <p:cNvSpPr/>
          <p:nvPr/>
        </p:nvSpPr>
        <p:spPr>
          <a:xfrm>
            <a:off x="323618" y="4723243"/>
            <a:ext cx="3555195" cy="354988"/>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19" name="Google Shape;119;p3"/>
          <p:cNvSpPr/>
          <p:nvPr/>
        </p:nvSpPr>
        <p:spPr>
          <a:xfrm>
            <a:off x="2606040" y="185126"/>
            <a:ext cx="6979920" cy="99413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20" name="Google Shape;120;p3"/>
          <p:cNvSpPr/>
          <p:nvPr/>
        </p:nvSpPr>
        <p:spPr>
          <a:xfrm>
            <a:off x="1165859" y="185126"/>
            <a:ext cx="9891817"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22" name="Google Shape;122;p3"/>
          <p:cNvSpPr txBox="1"/>
          <p:nvPr/>
        </p:nvSpPr>
        <p:spPr>
          <a:xfrm>
            <a:off x="2810448" y="848408"/>
            <a:ext cx="660263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b="1" dirty="0" err="1">
                <a:solidFill>
                  <a:schemeClr val="lt1"/>
                </a:solidFill>
                <a:latin typeface="Calibri"/>
                <a:ea typeface="Calibri"/>
                <a:cs typeface="Calibri"/>
                <a:sym typeface="Calibri"/>
              </a:rPr>
              <a:t>Tiempo</a:t>
            </a:r>
            <a:r>
              <a:rPr lang="en-US" b="1" dirty="0">
                <a:solidFill>
                  <a:schemeClr val="lt1"/>
                </a:solidFill>
                <a:latin typeface="Calibri"/>
                <a:ea typeface="Calibri"/>
                <a:cs typeface="Calibri"/>
                <a:sym typeface="Calibri"/>
              </a:rPr>
              <a:t> de </a:t>
            </a:r>
            <a:r>
              <a:rPr lang="en-US" b="1" dirty="0" err="1">
                <a:solidFill>
                  <a:schemeClr val="lt1"/>
                </a:solidFill>
                <a:latin typeface="Calibri"/>
                <a:ea typeface="Calibri"/>
                <a:cs typeface="Calibri"/>
                <a:sym typeface="Calibri"/>
              </a:rPr>
              <a:t>preparación</a:t>
            </a:r>
            <a:r>
              <a:rPr lang="en-US" sz="1400" b="1" i="0" u="none" strike="noStrike" cap="none" dirty="0">
                <a:solidFill>
                  <a:schemeClr val="lt1"/>
                </a:solidFill>
                <a:latin typeface="Calibri"/>
                <a:ea typeface="Calibri"/>
                <a:cs typeface="Calibri"/>
                <a:sym typeface="Calibri"/>
              </a:rPr>
              <a:t>: 10 – 15 </a:t>
            </a:r>
            <a:r>
              <a:rPr lang="en-US" sz="1400" b="1" i="0" u="none" strike="noStrike" cap="none" dirty="0" err="1">
                <a:solidFill>
                  <a:schemeClr val="lt1"/>
                </a:solidFill>
                <a:latin typeface="Calibri"/>
                <a:ea typeface="Calibri"/>
                <a:cs typeface="Calibri"/>
                <a:sym typeface="Calibri"/>
              </a:rPr>
              <a:t>minutos</a:t>
            </a:r>
            <a:endParaRPr dirty="0"/>
          </a:p>
        </p:txBody>
      </p:sp>
      <p:sp>
        <p:nvSpPr>
          <p:cNvPr id="2" name="Slide Number Placeholder 1">
            <a:extLst>
              <a:ext uri="{FF2B5EF4-FFF2-40B4-BE49-F238E27FC236}">
                <a16:creationId xmlns:a16="http://schemas.microsoft.com/office/drawing/2014/main" id="{002FF6CB-424F-D300-7741-440E4EF235D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sp>
        <p:nvSpPr>
          <p:cNvPr id="20" name="Google Shape;107;p2">
            <a:extLst>
              <a:ext uri="{FF2B5EF4-FFF2-40B4-BE49-F238E27FC236}">
                <a16:creationId xmlns:a16="http://schemas.microsoft.com/office/drawing/2014/main" id="{755C42ED-969B-BAA5-5577-3100542DE38D}"/>
              </a:ext>
            </a:extLst>
          </p:cNvPr>
          <p:cNvSpPr txBox="1"/>
          <p:nvPr/>
        </p:nvSpPr>
        <p:spPr>
          <a:xfrm>
            <a:off x="1303075" y="161033"/>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
        <p:nvSpPr>
          <p:cNvPr id="21" name="Rectangle 20">
            <a:extLst>
              <a:ext uri="{FF2B5EF4-FFF2-40B4-BE49-F238E27FC236}">
                <a16:creationId xmlns:a16="http://schemas.microsoft.com/office/drawing/2014/main" id="{33E161F0-7228-ACE2-E4FB-429B4630976D}"/>
              </a:ext>
            </a:extLst>
          </p:cNvPr>
          <p:cNvSpPr/>
          <p:nvPr/>
        </p:nvSpPr>
        <p:spPr>
          <a:xfrm>
            <a:off x="409721" y="4699464"/>
            <a:ext cx="2889934" cy="360612"/>
          </a:xfrm>
          <a:prstGeom prst="rect">
            <a:avLst/>
          </a:prstGeom>
        </p:spPr>
        <p:txBody>
          <a:bodyPr wrap="square">
            <a:spAutoFit/>
          </a:bodyPr>
          <a:lstStyle/>
          <a:p>
            <a:pPr algn="thaiDist">
              <a:lnSpc>
                <a:spcPct val="120000"/>
              </a:lnSpc>
            </a:pPr>
            <a:r>
              <a:rPr lang="en-US" sz="1600" b="1" dirty="0" err="1">
                <a:solidFill>
                  <a:schemeClr val="bg1"/>
                </a:solidFill>
              </a:rPr>
              <a:t>Alineación</a:t>
            </a:r>
            <a:r>
              <a:rPr lang="en-US" sz="1600" b="1" dirty="0">
                <a:solidFill>
                  <a:schemeClr val="bg1"/>
                </a:solidFill>
              </a:rPr>
              <a:t> con </a:t>
            </a:r>
            <a:r>
              <a:rPr lang="en-US" sz="1600" b="1" dirty="0" err="1">
                <a:solidFill>
                  <a:schemeClr val="bg1"/>
                </a:solidFill>
              </a:rPr>
              <a:t>los</a:t>
            </a:r>
            <a:r>
              <a:rPr lang="en-US" sz="1600" b="1" dirty="0">
                <a:solidFill>
                  <a:schemeClr val="bg1"/>
                </a:solidFill>
              </a:rPr>
              <a:t> ODS</a:t>
            </a:r>
            <a:endParaRPr lang="en-TH" sz="1600" b="1" dirty="0">
              <a:solidFill>
                <a:schemeClr val="bg1"/>
              </a:solidFill>
            </a:endParaRPr>
          </a:p>
        </p:txBody>
      </p:sp>
      <p:grpSp>
        <p:nvGrpSpPr>
          <p:cNvPr id="26" name="Group 25">
            <a:extLst>
              <a:ext uri="{FF2B5EF4-FFF2-40B4-BE49-F238E27FC236}">
                <a16:creationId xmlns:a16="http://schemas.microsoft.com/office/drawing/2014/main" id="{6704A320-681C-326F-922D-6727F1493922}"/>
              </a:ext>
            </a:extLst>
          </p:cNvPr>
          <p:cNvGrpSpPr/>
          <p:nvPr/>
        </p:nvGrpSpPr>
        <p:grpSpPr>
          <a:xfrm>
            <a:off x="323617" y="5344007"/>
            <a:ext cx="5061680" cy="1276177"/>
            <a:chOff x="323617" y="5344007"/>
            <a:chExt cx="5061680" cy="1276177"/>
          </a:xfrm>
        </p:grpSpPr>
        <p:pic>
          <p:nvPicPr>
            <p:cNvPr id="27" name="Picture 26" descr="A picture containing text, clipart&#10;&#10;Description automatically generated">
              <a:extLst>
                <a:ext uri="{FF2B5EF4-FFF2-40B4-BE49-F238E27FC236}">
                  <a16:creationId xmlns:a16="http://schemas.microsoft.com/office/drawing/2014/main" id="{7D824F15-9557-7C73-C26C-A556E29AB4A4}"/>
                </a:ext>
              </a:extLst>
            </p:cNvPr>
            <p:cNvPicPr>
              <a:picLocks noChangeAspect="1"/>
            </p:cNvPicPr>
            <p:nvPr/>
          </p:nvPicPr>
          <p:blipFill>
            <a:blip r:embed="rId4"/>
            <a:stretch>
              <a:fillRect/>
            </a:stretch>
          </p:blipFill>
          <p:spPr>
            <a:xfrm>
              <a:off x="323617" y="5348035"/>
              <a:ext cx="1270000" cy="127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394C0784-50CF-AB0B-4009-40CF1A0B3BEA}"/>
                </a:ext>
              </a:extLst>
            </p:cNvPr>
            <p:cNvPicPr>
              <a:picLocks noChangeAspect="1"/>
            </p:cNvPicPr>
            <p:nvPr/>
          </p:nvPicPr>
          <p:blipFill>
            <a:blip r:embed="rId5"/>
            <a:stretch>
              <a:fillRect/>
            </a:stretch>
          </p:blipFill>
          <p:spPr>
            <a:xfrm>
              <a:off x="1593617" y="5348035"/>
              <a:ext cx="1270000" cy="1270000"/>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37D154BD-E5DF-3A13-70E7-8FD375FAB4E4}"/>
                </a:ext>
              </a:extLst>
            </p:cNvPr>
            <p:cNvPicPr>
              <a:picLocks noChangeAspect="1"/>
            </p:cNvPicPr>
            <p:nvPr/>
          </p:nvPicPr>
          <p:blipFill>
            <a:blip r:embed="rId6"/>
            <a:stretch>
              <a:fillRect/>
            </a:stretch>
          </p:blipFill>
          <p:spPr>
            <a:xfrm>
              <a:off x="4113148" y="5344007"/>
              <a:ext cx="1272149" cy="1272149"/>
            </a:xfrm>
            <a:prstGeom prst="rect">
              <a:avLst/>
            </a:prstGeom>
          </p:spPr>
        </p:pic>
        <p:pic>
          <p:nvPicPr>
            <p:cNvPr id="30" name="Picture 29" descr="Table&#10;&#10;Description automatically generated with low confidence">
              <a:extLst>
                <a:ext uri="{FF2B5EF4-FFF2-40B4-BE49-F238E27FC236}">
                  <a16:creationId xmlns:a16="http://schemas.microsoft.com/office/drawing/2014/main" id="{53F5543F-AA69-1BB4-BF91-70DE7259B376}"/>
                </a:ext>
              </a:extLst>
            </p:cNvPr>
            <p:cNvPicPr>
              <a:picLocks noChangeAspect="1"/>
            </p:cNvPicPr>
            <p:nvPr/>
          </p:nvPicPr>
          <p:blipFill>
            <a:blip r:embed="rId7"/>
            <a:stretch>
              <a:fillRect/>
            </a:stretch>
          </p:blipFill>
          <p:spPr>
            <a:xfrm>
              <a:off x="2858646" y="5348035"/>
              <a:ext cx="1262445" cy="127214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37273"/>
            <a:ext cx="12224657"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La </a:t>
            </a:r>
            <a:r>
              <a:rPr lang="en-US" sz="3200" b="1" dirty="0" err="1">
                <a:solidFill>
                  <a:schemeClr val="bg1"/>
                </a:solidFill>
              </a:rPr>
              <a:t>Lección</a:t>
            </a:r>
            <a:r>
              <a:rPr lang="en-US" sz="3200" b="1" dirty="0">
                <a:solidFill>
                  <a:schemeClr val="bg1"/>
                </a:solidFill>
              </a:rPr>
              <a:t> </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Duración</a:t>
            </a:r>
            <a:r>
              <a:rPr lang="en-US" sz="1400" b="1" dirty="0">
                <a:solidFill>
                  <a:schemeClr val="bg1"/>
                </a:solidFill>
              </a:rPr>
              <a:t> de la </a:t>
            </a:r>
            <a:r>
              <a:rPr lang="en-US" sz="1400" b="1" dirty="0" err="1">
                <a:solidFill>
                  <a:schemeClr val="bg1"/>
                </a:solidFill>
              </a:rPr>
              <a:t>Lección</a:t>
            </a:r>
            <a:r>
              <a:rPr lang="en-US" sz="1400" b="1" dirty="0">
                <a:solidFill>
                  <a:schemeClr val="bg1"/>
                </a:solidFill>
              </a:rPr>
              <a:t>: 45 - 60 </a:t>
            </a:r>
            <a:r>
              <a:rPr lang="en-US" sz="1400" b="1" dirty="0" err="1">
                <a:solidFill>
                  <a:schemeClr val="bg1"/>
                </a:solidFill>
              </a:rPr>
              <a:t>minutos</a:t>
            </a:r>
            <a:endParaRPr lang="en-US" sz="1400" b="1" dirty="0">
              <a:solidFill>
                <a:schemeClr val="bg1"/>
              </a:solidFill>
            </a:endParaRPr>
          </a:p>
        </p:txBody>
      </p:sp>
      <p:sp>
        <p:nvSpPr>
          <p:cNvPr id="28" name="TextBox 27">
            <a:extLst>
              <a:ext uri="{FF2B5EF4-FFF2-40B4-BE49-F238E27FC236}">
                <a16:creationId xmlns:a16="http://schemas.microsoft.com/office/drawing/2014/main" id="{099A8FAD-CBCC-8947-88ED-286647F3314A}"/>
              </a:ext>
            </a:extLst>
          </p:cNvPr>
          <p:cNvSpPr txBox="1"/>
          <p:nvPr/>
        </p:nvSpPr>
        <p:spPr>
          <a:xfrm>
            <a:off x="1282300" y="1689355"/>
            <a:ext cx="10201894" cy="646331"/>
          </a:xfrm>
          <a:prstGeom prst="rect">
            <a:avLst/>
          </a:prstGeom>
          <a:noFill/>
        </p:spPr>
        <p:txBody>
          <a:bodyPr wrap="square" rtlCol="0">
            <a:spAutoFit/>
          </a:bodyPr>
          <a:lstStyle/>
          <a:p>
            <a:r>
              <a:rPr lang="es-ES" b="1" dirty="0">
                <a:solidFill>
                  <a:srgbClr val="262626"/>
                </a:solidFill>
              </a:rPr>
              <a:t>Divídanse en grupos de 3 a 5 y preparen una cartulina o usen el documento “</a:t>
            </a:r>
            <a:r>
              <a:rPr lang="es-ES" dirty="0">
                <a:solidFill>
                  <a:srgbClr val="262626"/>
                </a:solidFill>
              </a:rPr>
              <a:t>Lienzo de Modelo de Negocio Circular” para el ejercicio. Se recomienda usar notas adhesivas en una cartulina grande.</a:t>
            </a:r>
            <a:endParaRPr lang="en-US" dirty="0">
              <a:solidFill>
                <a:srgbClr val="262626"/>
              </a:solidFill>
            </a:endParaRPr>
          </a:p>
        </p:txBody>
      </p:sp>
      <p:sp>
        <p:nvSpPr>
          <p:cNvPr id="53" name="Oval 52">
            <a:extLst>
              <a:ext uri="{FF2B5EF4-FFF2-40B4-BE49-F238E27FC236}">
                <a16:creationId xmlns:a16="http://schemas.microsoft.com/office/drawing/2014/main" id="{80D0CADA-993B-824F-BF1E-BF91B2EDB3BF}"/>
              </a:ext>
            </a:extLst>
          </p:cNvPr>
          <p:cNvSpPr/>
          <p:nvPr/>
        </p:nvSpPr>
        <p:spPr>
          <a:xfrm>
            <a:off x="716859" y="16589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4" name="Oval 53">
            <a:extLst>
              <a:ext uri="{FF2B5EF4-FFF2-40B4-BE49-F238E27FC236}">
                <a16:creationId xmlns:a16="http://schemas.microsoft.com/office/drawing/2014/main" id="{9EBBCBC1-C8AC-124D-9E85-925ED5FF4E05}"/>
              </a:ext>
            </a:extLst>
          </p:cNvPr>
          <p:cNvSpPr/>
          <p:nvPr/>
        </p:nvSpPr>
        <p:spPr>
          <a:xfrm>
            <a:off x="663222" y="16589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5" name="Rectangle 54">
            <a:extLst>
              <a:ext uri="{FF2B5EF4-FFF2-40B4-BE49-F238E27FC236}">
                <a16:creationId xmlns:a16="http://schemas.microsoft.com/office/drawing/2014/main" id="{9E7A05C9-9A72-B146-85C5-EF61D44CC809}"/>
              </a:ext>
            </a:extLst>
          </p:cNvPr>
          <p:cNvSpPr/>
          <p:nvPr/>
        </p:nvSpPr>
        <p:spPr>
          <a:xfrm>
            <a:off x="707806" y="1638930"/>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grpSp>
        <p:nvGrpSpPr>
          <p:cNvPr id="2" name="Group 1">
            <a:extLst>
              <a:ext uri="{FF2B5EF4-FFF2-40B4-BE49-F238E27FC236}">
                <a16:creationId xmlns:a16="http://schemas.microsoft.com/office/drawing/2014/main" id="{C434C557-5383-2358-635D-EF8155B7E4AE}"/>
              </a:ext>
            </a:extLst>
          </p:cNvPr>
          <p:cNvGrpSpPr/>
          <p:nvPr/>
        </p:nvGrpSpPr>
        <p:grpSpPr>
          <a:xfrm>
            <a:off x="647654" y="2573733"/>
            <a:ext cx="443210" cy="427913"/>
            <a:chOff x="663222" y="3355931"/>
            <a:chExt cx="443210" cy="427913"/>
          </a:xfrm>
        </p:grpSpPr>
        <p:sp>
          <p:nvSpPr>
            <p:cNvPr id="26" name="Oval 25">
              <a:extLst>
                <a:ext uri="{FF2B5EF4-FFF2-40B4-BE49-F238E27FC236}">
                  <a16:creationId xmlns:a16="http://schemas.microsoft.com/office/drawing/2014/main" id="{E2C0A7DC-442F-B249-92C1-742F65FB273D}"/>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9" name="Oval 28">
              <a:extLst>
                <a:ext uri="{FF2B5EF4-FFF2-40B4-BE49-F238E27FC236}">
                  <a16:creationId xmlns:a16="http://schemas.microsoft.com/office/drawing/2014/main" id="{5F64759B-CE29-104E-AA59-5405D1B5B774}"/>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Rectangle 29">
              <a:extLst>
                <a:ext uri="{FF2B5EF4-FFF2-40B4-BE49-F238E27FC236}">
                  <a16:creationId xmlns:a16="http://schemas.microsoft.com/office/drawing/2014/main" id="{9682A563-3FEE-2144-96BD-DD2DA9B27BE5}"/>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grpSp>
      <p:sp>
        <p:nvSpPr>
          <p:cNvPr id="37" name="Oval 36">
            <a:extLst>
              <a:ext uri="{FF2B5EF4-FFF2-40B4-BE49-F238E27FC236}">
                <a16:creationId xmlns:a16="http://schemas.microsoft.com/office/drawing/2014/main" id="{D2D999FF-62A8-4D4C-B9F4-FAB8457B67B4}"/>
              </a:ext>
            </a:extLst>
          </p:cNvPr>
          <p:cNvSpPr/>
          <p:nvPr/>
        </p:nvSpPr>
        <p:spPr>
          <a:xfrm>
            <a:off x="716859" y="44561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8" name="Oval 37">
            <a:extLst>
              <a:ext uri="{FF2B5EF4-FFF2-40B4-BE49-F238E27FC236}">
                <a16:creationId xmlns:a16="http://schemas.microsoft.com/office/drawing/2014/main" id="{7C4E612F-3F76-0A4B-834A-1B231AE35B30}"/>
              </a:ext>
            </a:extLst>
          </p:cNvPr>
          <p:cNvSpPr/>
          <p:nvPr/>
        </p:nvSpPr>
        <p:spPr>
          <a:xfrm>
            <a:off x="663222" y="446225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Rectangle 38">
            <a:extLst>
              <a:ext uri="{FF2B5EF4-FFF2-40B4-BE49-F238E27FC236}">
                <a16:creationId xmlns:a16="http://schemas.microsoft.com/office/drawing/2014/main" id="{AF4562AF-FBD4-574B-9D90-D01C35E2DE21}"/>
              </a:ext>
            </a:extLst>
          </p:cNvPr>
          <p:cNvSpPr/>
          <p:nvPr/>
        </p:nvSpPr>
        <p:spPr>
          <a:xfrm>
            <a:off x="707806" y="4452479"/>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4</a:t>
            </a:r>
          </a:p>
        </p:txBody>
      </p:sp>
      <p:sp>
        <p:nvSpPr>
          <p:cNvPr id="40" name="TextBox 39">
            <a:extLst>
              <a:ext uri="{FF2B5EF4-FFF2-40B4-BE49-F238E27FC236}">
                <a16:creationId xmlns:a16="http://schemas.microsoft.com/office/drawing/2014/main" id="{F64E5E03-422A-0F4B-AAE4-04BFCBF5E471}"/>
              </a:ext>
            </a:extLst>
          </p:cNvPr>
          <p:cNvSpPr txBox="1"/>
          <p:nvPr/>
        </p:nvSpPr>
        <p:spPr>
          <a:xfrm>
            <a:off x="1282299" y="4522576"/>
            <a:ext cx="10246479" cy="646331"/>
          </a:xfrm>
          <a:prstGeom prst="rect">
            <a:avLst/>
          </a:prstGeom>
          <a:noFill/>
        </p:spPr>
        <p:txBody>
          <a:bodyPr wrap="square" rtlCol="0">
            <a:spAutoFit/>
          </a:bodyPr>
          <a:lstStyle/>
          <a:p>
            <a:r>
              <a:rPr lang="es-ES" b="1" dirty="0">
                <a:solidFill>
                  <a:srgbClr val="262626"/>
                </a:solidFill>
              </a:rPr>
              <a:t>Cuando terminen con el lienzo, </a:t>
            </a:r>
            <a:r>
              <a:rPr lang="es-ES" dirty="0">
                <a:solidFill>
                  <a:srgbClr val="262626"/>
                </a:solidFill>
              </a:rPr>
              <a:t>los grupos pueden esbozar su modelo de negocio circular y compartir sus innovaciones con el resto del taller.</a:t>
            </a:r>
            <a:endParaRPr lang="en-US" dirty="0">
              <a:solidFill>
                <a:srgbClr val="262626"/>
              </a:solidFill>
            </a:endParaRPr>
          </a:p>
        </p:txBody>
      </p:sp>
      <p:grpSp>
        <p:nvGrpSpPr>
          <p:cNvPr id="24" name="Group 23">
            <a:extLst>
              <a:ext uri="{FF2B5EF4-FFF2-40B4-BE49-F238E27FC236}">
                <a16:creationId xmlns:a16="http://schemas.microsoft.com/office/drawing/2014/main" id="{C458E8A7-6706-75C8-0609-86F17CCE3C5B}"/>
              </a:ext>
            </a:extLst>
          </p:cNvPr>
          <p:cNvGrpSpPr/>
          <p:nvPr/>
        </p:nvGrpSpPr>
        <p:grpSpPr>
          <a:xfrm>
            <a:off x="645226" y="3501457"/>
            <a:ext cx="443210" cy="427913"/>
            <a:chOff x="663222" y="3355931"/>
            <a:chExt cx="443210" cy="427913"/>
          </a:xfrm>
        </p:grpSpPr>
        <p:sp>
          <p:nvSpPr>
            <p:cNvPr id="25" name="Oval 24">
              <a:extLst>
                <a:ext uri="{FF2B5EF4-FFF2-40B4-BE49-F238E27FC236}">
                  <a16:creationId xmlns:a16="http://schemas.microsoft.com/office/drawing/2014/main" id="{6D4B3B1C-4814-16BA-FB3F-FC2D60072526}"/>
                </a:ext>
              </a:extLst>
            </p:cNvPr>
            <p:cNvSpPr/>
            <p:nvPr/>
          </p:nvSpPr>
          <p:spPr>
            <a:xfrm>
              <a:off x="716859" y="3394269"/>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7" name="Oval 26">
              <a:extLst>
                <a:ext uri="{FF2B5EF4-FFF2-40B4-BE49-F238E27FC236}">
                  <a16:creationId xmlns:a16="http://schemas.microsoft.com/office/drawing/2014/main" id="{5AB87CE2-6DDD-9427-15BB-B722105213DB}"/>
                </a:ext>
              </a:extLst>
            </p:cNvPr>
            <p:cNvSpPr/>
            <p:nvPr/>
          </p:nvSpPr>
          <p:spPr>
            <a:xfrm>
              <a:off x="663222" y="3394271"/>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43F2049E-8F5F-6023-7114-9D510F3AC1D3}"/>
                </a:ext>
              </a:extLst>
            </p:cNvPr>
            <p:cNvSpPr/>
            <p:nvPr/>
          </p:nvSpPr>
          <p:spPr>
            <a:xfrm>
              <a:off x="731556" y="3355931"/>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grpSp>
      <p:sp>
        <p:nvSpPr>
          <p:cNvPr id="33" name="TextBox 32">
            <a:extLst>
              <a:ext uri="{FF2B5EF4-FFF2-40B4-BE49-F238E27FC236}">
                <a16:creationId xmlns:a16="http://schemas.microsoft.com/office/drawing/2014/main" id="{7C9B89B1-0C6F-2EC8-FD5A-0D1CD0046A77}"/>
              </a:ext>
            </a:extLst>
          </p:cNvPr>
          <p:cNvSpPr txBox="1"/>
          <p:nvPr/>
        </p:nvSpPr>
        <p:spPr>
          <a:xfrm>
            <a:off x="1282299" y="3554918"/>
            <a:ext cx="10210837" cy="923330"/>
          </a:xfrm>
          <a:prstGeom prst="rect">
            <a:avLst/>
          </a:prstGeom>
          <a:noFill/>
        </p:spPr>
        <p:txBody>
          <a:bodyPr wrap="square" rtlCol="0">
            <a:spAutoFit/>
          </a:bodyPr>
          <a:lstStyle/>
          <a:p>
            <a:r>
              <a:rPr lang="es-ES" b="1" dirty="0">
                <a:solidFill>
                  <a:srgbClr val="262626"/>
                </a:solidFill>
              </a:rPr>
              <a:t>Complete el "Lienzo de Modelo de Negocio Circular" en su grupo y aplique uno o más modelos de diseño circular a su modelo de negocio lineal. </a:t>
            </a:r>
            <a:r>
              <a:rPr lang="es-ES" dirty="0">
                <a:solidFill>
                  <a:srgbClr val="262626"/>
                </a:solidFill>
              </a:rPr>
              <a:t>Utilice los 5 modelos de negocio de las tarjetas de circularidad y el mapa de circularidad como guía de referencia.</a:t>
            </a:r>
            <a:endParaRPr lang="en-US" dirty="0">
              <a:solidFill>
                <a:srgbClr val="262626"/>
              </a:solidFill>
            </a:endParaRPr>
          </a:p>
        </p:txBody>
      </p:sp>
      <p:sp>
        <p:nvSpPr>
          <p:cNvPr id="34" name="TextBox 33">
            <a:extLst>
              <a:ext uri="{FF2B5EF4-FFF2-40B4-BE49-F238E27FC236}">
                <a16:creationId xmlns:a16="http://schemas.microsoft.com/office/drawing/2014/main" id="{4AB5AEA2-2E72-9179-C05D-8CCC808880DE}"/>
              </a:ext>
            </a:extLst>
          </p:cNvPr>
          <p:cNvSpPr txBox="1"/>
          <p:nvPr/>
        </p:nvSpPr>
        <p:spPr>
          <a:xfrm>
            <a:off x="1282299" y="2505801"/>
            <a:ext cx="10530256" cy="923330"/>
          </a:xfrm>
          <a:prstGeom prst="rect">
            <a:avLst/>
          </a:prstGeom>
          <a:noFill/>
        </p:spPr>
        <p:txBody>
          <a:bodyPr wrap="square" rtlCol="0">
            <a:spAutoFit/>
          </a:bodyPr>
          <a:lstStyle/>
          <a:p>
            <a:pPr>
              <a:buClr>
                <a:srgbClr val="29C7F7"/>
              </a:buClr>
              <a:buSzPct val="200000"/>
              <a:tabLst>
                <a:tab pos="531813" algn="l"/>
              </a:tabLst>
            </a:pPr>
            <a:r>
              <a:rPr lang="es-ES" b="1" dirty="0">
                <a:solidFill>
                  <a:srgbClr val="262626"/>
                </a:solidFill>
              </a:rPr>
              <a:t>Lea el documento "Desafío de los Desechos" y </a:t>
            </a:r>
            <a:r>
              <a:rPr lang="es-ES" dirty="0">
                <a:solidFill>
                  <a:srgbClr val="262626"/>
                </a:solidFill>
              </a:rPr>
              <a:t>seleccione un aspecto problemático para realizar el ejercicio de lienzo del modelo de negocio circular o continúe con el tema presentado en el  Taller 1 o 2 (reciclaje, trabajadores de desechos, recolección y clasificación, etc.)</a:t>
            </a:r>
            <a:endParaRPr lang="en-US" dirty="0">
              <a:solidFill>
                <a:srgbClr val="262626"/>
              </a:solidFill>
            </a:endParaRPr>
          </a:p>
        </p:txBody>
      </p:sp>
      <p:sp>
        <p:nvSpPr>
          <p:cNvPr id="4" name="Slide Number Placeholder 3">
            <a:extLst>
              <a:ext uri="{FF2B5EF4-FFF2-40B4-BE49-F238E27FC236}">
                <a16:creationId xmlns:a16="http://schemas.microsoft.com/office/drawing/2014/main" id="{1596FB11-CB94-C637-34DA-E4629BF86816}"/>
              </a:ext>
            </a:extLst>
          </p:cNvPr>
          <p:cNvSpPr>
            <a:spLocks noGrp="1"/>
          </p:cNvSpPr>
          <p:nvPr>
            <p:ph type="sldNum" sz="quarter" idx="12"/>
          </p:nvPr>
        </p:nvSpPr>
        <p:spPr/>
        <p:txBody>
          <a:bodyPr/>
          <a:lstStyle/>
          <a:p>
            <a:fld id="{9D5684D6-735E-A247-AB2A-697F19D02639}" type="slidenum">
              <a:rPr lang="en-US" smtClean="0"/>
              <a:t>4</a:t>
            </a:fld>
            <a:endParaRPr lang="en-US"/>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35E1B-68F1-2B46-95E2-12FDF3CFA713}"/>
              </a:ext>
            </a:extLst>
          </p:cNvPr>
          <p:cNvPicPr>
            <a:picLocks noChangeAspect="1"/>
          </p:cNvPicPr>
          <p:nvPr/>
        </p:nvPicPr>
        <p:blipFill>
          <a:blip r:embed="rId3"/>
          <a:stretch>
            <a:fillRect/>
          </a:stretch>
        </p:blipFill>
        <p:spPr>
          <a:xfrm>
            <a:off x="0" y="0"/>
            <a:ext cx="12192000" cy="6858000"/>
          </a:xfrm>
          <a:prstGeom prst="rect">
            <a:avLst/>
          </a:prstGeom>
        </p:spPr>
      </p:pic>
      <p:sp>
        <p:nvSpPr>
          <p:cNvPr id="14" name="Slide Number Placeholder 3">
            <a:extLst>
              <a:ext uri="{FF2B5EF4-FFF2-40B4-BE49-F238E27FC236}">
                <a16:creationId xmlns:a16="http://schemas.microsoft.com/office/drawing/2014/main" id="{203DDFB3-6D59-A14A-BE61-EA5F497B703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2DA1694E-78E7-564E-A720-250B8C92BFEC}"/>
              </a:ext>
            </a:extLst>
          </p:cNvPr>
          <p:cNvPicPr>
            <a:picLocks noChangeAspect="1"/>
          </p:cNvPicPr>
          <p:nvPr/>
        </p:nvPicPr>
        <p:blipFill rotWithShape="1">
          <a:blip r:embed="rId4"/>
          <a:srcRect r="21856" b="73164"/>
          <a:stretch/>
        </p:blipFill>
        <p:spPr>
          <a:xfrm>
            <a:off x="2044737" y="2056509"/>
            <a:ext cx="7919634" cy="1146875"/>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575F6D79-C1A6-524D-AEBE-F0759709A4AD}"/>
              </a:ext>
            </a:extLst>
          </p:cNvPr>
          <p:cNvPicPr>
            <a:picLocks noChangeAspect="1"/>
          </p:cNvPicPr>
          <p:nvPr/>
        </p:nvPicPr>
        <p:blipFill rotWithShape="1">
          <a:blip r:embed="rId4"/>
          <a:srcRect l="50975" t="38442" r="-13" b="17"/>
          <a:stretch/>
        </p:blipFill>
        <p:spPr>
          <a:xfrm>
            <a:off x="6610103" y="3396005"/>
            <a:ext cx="4969790" cy="2629923"/>
          </a:xfrm>
          <a:prstGeom prst="rect">
            <a:avLst/>
          </a:prstGeom>
        </p:spPr>
      </p:pic>
      <p:sp>
        <p:nvSpPr>
          <p:cNvPr id="17" name="Rounded Rectangle 16">
            <a:extLst>
              <a:ext uri="{FF2B5EF4-FFF2-40B4-BE49-F238E27FC236}">
                <a16:creationId xmlns:a16="http://schemas.microsoft.com/office/drawing/2014/main" id="{E1C58300-AB33-2949-B2B1-1F1E1662997D}"/>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E23EAF2D-430A-3647-BA71-366646E5D4E6}"/>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690BB800-226F-CD4A-815D-DCCCEFEF61E4}"/>
              </a:ext>
            </a:extLst>
          </p:cNvPr>
          <p:cNvSpPr txBox="1"/>
          <p:nvPr/>
        </p:nvSpPr>
        <p:spPr>
          <a:xfrm>
            <a:off x="2357461" y="294106"/>
            <a:ext cx="7477078"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Prepare la </a:t>
            </a:r>
            <a:r>
              <a:rPr lang="en-US" sz="3200" b="1" dirty="0" err="1">
                <a:solidFill>
                  <a:schemeClr val="bg1"/>
                </a:solidFill>
                <a:latin typeface="Calibri" panose="020F0502020204030204" pitchFamily="34" charset="0"/>
                <a:cs typeface="Calibri" panose="020F0502020204030204" pitchFamily="34" charset="0"/>
              </a:rPr>
              <a:t>Presentación</a:t>
            </a:r>
            <a:r>
              <a:rPr lang="en-US" sz="3200" b="1" dirty="0">
                <a:solidFill>
                  <a:schemeClr val="bg1"/>
                </a:solidFill>
                <a:latin typeface="Calibri" panose="020F0502020204030204" pitchFamily="34" charset="0"/>
                <a:cs typeface="Calibri" panose="020F0502020204030204" pitchFamily="34" charset="0"/>
              </a:rPr>
              <a:t> de Power Point</a:t>
            </a:r>
          </a:p>
        </p:txBody>
      </p:sp>
      <p:sp>
        <p:nvSpPr>
          <p:cNvPr id="20" name="Rectangle 19">
            <a:extLst>
              <a:ext uri="{FF2B5EF4-FFF2-40B4-BE49-F238E27FC236}">
                <a16:creationId xmlns:a16="http://schemas.microsoft.com/office/drawing/2014/main" id="{21DD8050-3094-B04D-A576-35FDCA5DC53A}"/>
              </a:ext>
            </a:extLst>
          </p:cNvPr>
          <p:cNvSpPr/>
          <p:nvPr/>
        </p:nvSpPr>
        <p:spPr>
          <a:xfrm>
            <a:off x="323616" y="1056704"/>
            <a:ext cx="11361877" cy="968278"/>
          </a:xfrm>
          <a:prstGeom prst="rect">
            <a:avLst/>
          </a:prstGeom>
        </p:spPr>
        <p:txBody>
          <a:bodyPr wrap="square">
            <a:spAutoFit/>
          </a:bodyPr>
          <a:lstStyle/>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esté listo para presentar las lección a su clase, haga clic en “presentación de diapositivas” en la barra de menú superior y luego seleccione “vista de presentador”. En la “vista moderador”, puede ver sus notas mientras presenta, aunque la audiencia solo verá sus diapositivas.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9AE55B15-8C0F-384C-8C19-E0135F5D0E05}"/>
              </a:ext>
            </a:extLst>
          </p:cNvPr>
          <p:cNvSpPr/>
          <p:nvPr/>
        </p:nvSpPr>
        <p:spPr>
          <a:xfrm>
            <a:off x="323616" y="3234911"/>
            <a:ext cx="6092681" cy="1561005"/>
          </a:xfrm>
          <a:prstGeom prst="rect">
            <a:avLst/>
          </a:prstGeom>
        </p:spPr>
        <p:txBody>
          <a:bodyPr wrap="square">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Las notas aparecen en un panel a la derecha. El texto debe ajustarse automáticamente y se puede utilizar la barra de desplazamiento vertical, si es necesario. También puede cambiar el tamaño del texto en el panel de notas usando los dos botones en la esquina inferior izquierda del mismo panel.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80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8" name="Picture 17" descr="Graphical user interface, website&#10;&#10;Description automatically generated">
            <a:extLst>
              <a:ext uri="{FF2B5EF4-FFF2-40B4-BE49-F238E27FC236}">
                <a16:creationId xmlns:a16="http://schemas.microsoft.com/office/drawing/2014/main" id="{3EB7775C-FCB6-1D6C-C9F3-497FE54EC362}"/>
              </a:ext>
            </a:extLst>
          </p:cNvPr>
          <p:cNvPicPr>
            <a:picLocks noChangeAspect="1"/>
          </p:cNvPicPr>
          <p:nvPr/>
        </p:nvPicPr>
        <p:blipFill>
          <a:blip r:embed="rId4"/>
          <a:stretch>
            <a:fillRect/>
          </a:stretch>
        </p:blipFill>
        <p:spPr>
          <a:xfrm>
            <a:off x="4321838" y="4703332"/>
            <a:ext cx="2807095" cy="1820798"/>
          </a:xfrm>
          <a:prstGeom prst="rect">
            <a:avLst/>
          </a:prstGeom>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4" name="TextBox 33">
            <a:extLst>
              <a:ext uri="{FF2B5EF4-FFF2-40B4-BE49-F238E27FC236}">
                <a16:creationId xmlns:a16="http://schemas.microsoft.com/office/drawing/2014/main" id="{2005BFDD-2A31-E447-BB75-895F8DF66102}"/>
              </a:ext>
            </a:extLst>
          </p:cNvPr>
          <p:cNvSpPr txBox="1"/>
          <p:nvPr/>
        </p:nvSpPr>
        <p:spPr>
          <a:xfrm>
            <a:off x="2794682" y="294106"/>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Canvas</a:t>
            </a:r>
          </a:p>
        </p:txBody>
      </p:sp>
      <p:pic>
        <p:nvPicPr>
          <p:cNvPr id="17" name="Picture 16" descr="A picture containing text, screenshot, monitor, silver&#10;&#10;Description automatically generated">
            <a:extLst>
              <a:ext uri="{FF2B5EF4-FFF2-40B4-BE49-F238E27FC236}">
                <a16:creationId xmlns:a16="http://schemas.microsoft.com/office/drawing/2014/main" id="{34BC9F1A-5314-FB4E-AEED-A226662AA40C}"/>
              </a:ext>
            </a:extLst>
          </p:cNvPr>
          <p:cNvPicPr>
            <a:picLocks noChangeAspect="1"/>
          </p:cNvPicPr>
          <p:nvPr/>
        </p:nvPicPr>
        <p:blipFill rotWithShape="1">
          <a:blip r:embed="rId5"/>
          <a:srcRect b="14"/>
          <a:stretch/>
        </p:blipFill>
        <p:spPr>
          <a:xfrm>
            <a:off x="1647660" y="1199301"/>
            <a:ext cx="8213268" cy="3354613"/>
          </a:xfrm>
          <a:prstGeom prst="rect">
            <a:avLst/>
          </a:prstGeom>
        </p:spPr>
      </p:pic>
      <p:sp>
        <p:nvSpPr>
          <p:cNvPr id="21" name="Bent-Up Arrow 20">
            <a:extLst>
              <a:ext uri="{FF2B5EF4-FFF2-40B4-BE49-F238E27FC236}">
                <a16:creationId xmlns:a16="http://schemas.microsoft.com/office/drawing/2014/main" id="{704EB482-C8A2-7C41-AB95-9457AB859836}"/>
              </a:ext>
            </a:extLst>
          </p:cNvPr>
          <p:cNvSpPr/>
          <p:nvPr/>
        </p:nvSpPr>
        <p:spPr>
          <a:xfrm>
            <a:off x="7382934"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9" name="Bent-Up Arrow 38">
            <a:extLst>
              <a:ext uri="{FF2B5EF4-FFF2-40B4-BE49-F238E27FC236}">
                <a16:creationId xmlns:a16="http://schemas.microsoft.com/office/drawing/2014/main" id="{5A9C1DCC-ED54-514B-9BAD-D33289428DA8}"/>
              </a:ext>
            </a:extLst>
          </p:cNvPr>
          <p:cNvSpPr/>
          <p:nvPr/>
        </p:nvSpPr>
        <p:spPr>
          <a:xfrm flipH="1">
            <a:off x="3322771" y="4648531"/>
            <a:ext cx="745066" cy="965200"/>
          </a:xfrm>
          <a:prstGeom prst="bentUpArrow">
            <a:avLst/>
          </a:prstGeom>
          <a:solidFill>
            <a:srgbClr val="29C7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TextBox 1">
            <a:extLst>
              <a:ext uri="{FF2B5EF4-FFF2-40B4-BE49-F238E27FC236}">
                <a16:creationId xmlns:a16="http://schemas.microsoft.com/office/drawing/2014/main" id="{6022CDB5-9487-18E6-3A24-92796EC4DDEE}"/>
              </a:ext>
            </a:extLst>
          </p:cNvPr>
          <p:cNvSpPr txBox="1"/>
          <p:nvPr/>
        </p:nvSpPr>
        <p:spPr>
          <a:xfrm>
            <a:off x="2110794" y="1550519"/>
            <a:ext cx="948906" cy="307777"/>
          </a:xfrm>
          <a:prstGeom prst="rect">
            <a:avLst/>
          </a:prstGeom>
          <a:noFill/>
        </p:spPr>
        <p:txBody>
          <a:bodyPr wrap="square" rtlCol="0">
            <a:spAutoFit/>
          </a:bodyPr>
          <a:lstStyle/>
          <a:p>
            <a:pPr algn="ctr"/>
            <a:r>
              <a:rPr lang="es-ES" sz="1400" dirty="0">
                <a:solidFill>
                  <a:schemeClr val="accent1">
                    <a:lumMod val="50000"/>
                  </a:schemeClr>
                </a:solidFill>
              </a:rPr>
              <a:t>Socios</a:t>
            </a:r>
            <a:endParaRPr lang="es-MX" sz="1400" dirty="0">
              <a:solidFill>
                <a:schemeClr val="accent1">
                  <a:lumMod val="50000"/>
                </a:schemeClr>
              </a:solidFill>
            </a:endParaRPr>
          </a:p>
        </p:txBody>
      </p:sp>
      <p:sp>
        <p:nvSpPr>
          <p:cNvPr id="11" name="TextBox 10">
            <a:extLst>
              <a:ext uri="{FF2B5EF4-FFF2-40B4-BE49-F238E27FC236}">
                <a16:creationId xmlns:a16="http://schemas.microsoft.com/office/drawing/2014/main" id="{C08CC401-6B5C-FC74-5B18-9F33A1658597}"/>
              </a:ext>
            </a:extLst>
          </p:cNvPr>
          <p:cNvSpPr txBox="1"/>
          <p:nvPr/>
        </p:nvSpPr>
        <p:spPr>
          <a:xfrm>
            <a:off x="3443650" y="1542197"/>
            <a:ext cx="1500997" cy="307777"/>
          </a:xfrm>
          <a:prstGeom prst="rect">
            <a:avLst/>
          </a:prstGeom>
          <a:noFill/>
        </p:spPr>
        <p:txBody>
          <a:bodyPr wrap="square" rtlCol="0">
            <a:spAutoFit/>
          </a:bodyPr>
          <a:lstStyle/>
          <a:p>
            <a:pPr algn="ctr"/>
            <a:r>
              <a:rPr lang="es-ES" sz="1400" dirty="0">
                <a:solidFill>
                  <a:schemeClr val="accent1">
                    <a:lumMod val="50000"/>
                  </a:schemeClr>
                </a:solidFill>
              </a:rPr>
              <a:t>Actividades</a:t>
            </a:r>
            <a:endParaRPr lang="es-MX" sz="1400" dirty="0">
              <a:solidFill>
                <a:schemeClr val="accent1">
                  <a:lumMod val="50000"/>
                </a:schemeClr>
              </a:solidFill>
            </a:endParaRPr>
          </a:p>
        </p:txBody>
      </p:sp>
      <p:sp>
        <p:nvSpPr>
          <p:cNvPr id="12" name="TextBox 11">
            <a:extLst>
              <a:ext uri="{FF2B5EF4-FFF2-40B4-BE49-F238E27FC236}">
                <a16:creationId xmlns:a16="http://schemas.microsoft.com/office/drawing/2014/main" id="{CF1DAD43-EE52-B211-42A5-AB0A4BB78A98}"/>
              </a:ext>
            </a:extLst>
          </p:cNvPr>
          <p:cNvSpPr txBox="1"/>
          <p:nvPr/>
        </p:nvSpPr>
        <p:spPr>
          <a:xfrm>
            <a:off x="3538095" y="2660385"/>
            <a:ext cx="1269284" cy="307777"/>
          </a:xfrm>
          <a:prstGeom prst="rect">
            <a:avLst/>
          </a:prstGeom>
          <a:noFill/>
        </p:spPr>
        <p:txBody>
          <a:bodyPr wrap="square" rtlCol="0">
            <a:spAutoFit/>
          </a:bodyPr>
          <a:lstStyle/>
          <a:p>
            <a:pPr algn="ctr"/>
            <a:r>
              <a:rPr lang="es-ES" sz="1400" dirty="0">
                <a:solidFill>
                  <a:schemeClr val="accent1">
                    <a:lumMod val="50000"/>
                  </a:schemeClr>
                </a:solidFill>
              </a:rPr>
              <a:t>Recursos</a:t>
            </a:r>
            <a:endParaRPr lang="es-MX" sz="1400" dirty="0">
              <a:solidFill>
                <a:schemeClr val="accent1">
                  <a:lumMod val="50000"/>
                </a:schemeClr>
              </a:solidFill>
            </a:endParaRPr>
          </a:p>
        </p:txBody>
      </p:sp>
      <p:sp>
        <p:nvSpPr>
          <p:cNvPr id="13" name="TextBox 12">
            <a:extLst>
              <a:ext uri="{FF2B5EF4-FFF2-40B4-BE49-F238E27FC236}">
                <a16:creationId xmlns:a16="http://schemas.microsoft.com/office/drawing/2014/main" id="{29234356-24ED-66E8-BD9F-53E3B16E2CF1}"/>
              </a:ext>
            </a:extLst>
          </p:cNvPr>
          <p:cNvSpPr txBox="1"/>
          <p:nvPr/>
        </p:nvSpPr>
        <p:spPr>
          <a:xfrm>
            <a:off x="3328801" y="3744278"/>
            <a:ext cx="906381" cy="307777"/>
          </a:xfrm>
          <a:prstGeom prst="rect">
            <a:avLst/>
          </a:prstGeom>
          <a:noFill/>
        </p:spPr>
        <p:txBody>
          <a:bodyPr wrap="square" rtlCol="0">
            <a:spAutoFit/>
          </a:bodyPr>
          <a:lstStyle/>
          <a:p>
            <a:pPr algn="ctr"/>
            <a:r>
              <a:rPr lang="es-ES" sz="1400" dirty="0">
                <a:solidFill>
                  <a:schemeClr val="accent1">
                    <a:lumMod val="50000"/>
                  </a:schemeClr>
                </a:solidFill>
              </a:rPr>
              <a:t>Costos</a:t>
            </a:r>
            <a:endParaRPr lang="es-MX" sz="1400" dirty="0">
              <a:solidFill>
                <a:schemeClr val="accent1">
                  <a:lumMod val="50000"/>
                </a:schemeClr>
              </a:solidFill>
            </a:endParaRPr>
          </a:p>
        </p:txBody>
      </p:sp>
      <p:sp>
        <p:nvSpPr>
          <p:cNvPr id="14" name="TextBox 13">
            <a:extLst>
              <a:ext uri="{FF2B5EF4-FFF2-40B4-BE49-F238E27FC236}">
                <a16:creationId xmlns:a16="http://schemas.microsoft.com/office/drawing/2014/main" id="{0B5BC3FB-CC29-FBB2-C0FC-491DE64F9238}"/>
              </a:ext>
            </a:extLst>
          </p:cNvPr>
          <p:cNvSpPr txBox="1"/>
          <p:nvPr/>
        </p:nvSpPr>
        <p:spPr>
          <a:xfrm>
            <a:off x="7202804" y="3744279"/>
            <a:ext cx="1105325" cy="307777"/>
          </a:xfrm>
          <a:prstGeom prst="rect">
            <a:avLst/>
          </a:prstGeom>
          <a:noFill/>
        </p:spPr>
        <p:txBody>
          <a:bodyPr wrap="square" rtlCol="0">
            <a:spAutoFit/>
          </a:bodyPr>
          <a:lstStyle/>
          <a:p>
            <a:pPr algn="ctr"/>
            <a:r>
              <a:rPr lang="es-ES" sz="1400" dirty="0">
                <a:solidFill>
                  <a:schemeClr val="accent1">
                    <a:lumMod val="50000"/>
                  </a:schemeClr>
                </a:solidFill>
              </a:rPr>
              <a:t>Ingresos</a:t>
            </a:r>
            <a:endParaRPr lang="es-MX" sz="1400" dirty="0">
              <a:solidFill>
                <a:schemeClr val="accent1">
                  <a:lumMod val="50000"/>
                </a:schemeClr>
              </a:solidFill>
            </a:endParaRPr>
          </a:p>
        </p:txBody>
      </p:sp>
      <p:sp>
        <p:nvSpPr>
          <p:cNvPr id="15" name="TextBox 14">
            <a:extLst>
              <a:ext uri="{FF2B5EF4-FFF2-40B4-BE49-F238E27FC236}">
                <a16:creationId xmlns:a16="http://schemas.microsoft.com/office/drawing/2014/main" id="{6E46EF65-27C2-14FD-22C5-98BBFD1225D7}"/>
              </a:ext>
            </a:extLst>
          </p:cNvPr>
          <p:cNvSpPr txBox="1"/>
          <p:nvPr/>
        </p:nvSpPr>
        <p:spPr>
          <a:xfrm>
            <a:off x="6852562" y="2657621"/>
            <a:ext cx="1105325" cy="307777"/>
          </a:xfrm>
          <a:prstGeom prst="rect">
            <a:avLst/>
          </a:prstGeom>
          <a:noFill/>
        </p:spPr>
        <p:txBody>
          <a:bodyPr wrap="square" rtlCol="0">
            <a:spAutoFit/>
          </a:bodyPr>
          <a:lstStyle/>
          <a:p>
            <a:pPr algn="ctr"/>
            <a:r>
              <a:rPr lang="es-ES" sz="1400" dirty="0">
                <a:solidFill>
                  <a:schemeClr val="accent1">
                    <a:lumMod val="50000"/>
                  </a:schemeClr>
                </a:solidFill>
              </a:rPr>
              <a:t>Canales</a:t>
            </a:r>
            <a:endParaRPr lang="es-MX" sz="1400" dirty="0">
              <a:solidFill>
                <a:schemeClr val="accent1">
                  <a:lumMod val="50000"/>
                </a:schemeClr>
              </a:solidFill>
            </a:endParaRPr>
          </a:p>
        </p:txBody>
      </p:sp>
      <p:sp>
        <p:nvSpPr>
          <p:cNvPr id="16" name="TextBox 15">
            <a:extLst>
              <a:ext uri="{FF2B5EF4-FFF2-40B4-BE49-F238E27FC236}">
                <a16:creationId xmlns:a16="http://schemas.microsoft.com/office/drawing/2014/main" id="{77CFA0D6-0049-29BC-535F-126505E63A6C}"/>
              </a:ext>
            </a:extLst>
          </p:cNvPr>
          <p:cNvSpPr txBox="1"/>
          <p:nvPr/>
        </p:nvSpPr>
        <p:spPr>
          <a:xfrm>
            <a:off x="6809478" y="1528526"/>
            <a:ext cx="1105325" cy="523220"/>
          </a:xfrm>
          <a:prstGeom prst="rect">
            <a:avLst/>
          </a:prstGeom>
          <a:noFill/>
        </p:spPr>
        <p:txBody>
          <a:bodyPr wrap="square" rtlCol="0">
            <a:spAutoFit/>
          </a:bodyPr>
          <a:lstStyle/>
          <a:p>
            <a:pPr algn="ctr"/>
            <a:r>
              <a:rPr lang="es-ES" sz="1400" dirty="0">
                <a:solidFill>
                  <a:schemeClr val="accent1">
                    <a:lumMod val="50000"/>
                  </a:schemeClr>
                </a:solidFill>
              </a:rPr>
              <a:t>Relación con Clientes</a:t>
            </a:r>
            <a:endParaRPr lang="es-MX" sz="1400" dirty="0">
              <a:solidFill>
                <a:schemeClr val="accent1">
                  <a:lumMod val="50000"/>
                </a:schemeClr>
              </a:solidFill>
            </a:endParaRPr>
          </a:p>
        </p:txBody>
      </p:sp>
      <p:sp>
        <p:nvSpPr>
          <p:cNvPr id="19" name="TextBox 18">
            <a:extLst>
              <a:ext uri="{FF2B5EF4-FFF2-40B4-BE49-F238E27FC236}">
                <a16:creationId xmlns:a16="http://schemas.microsoft.com/office/drawing/2014/main" id="{4EBCBC5E-6896-756D-A363-C35CDA0EC79F}"/>
              </a:ext>
            </a:extLst>
          </p:cNvPr>
          <p:cNvSpPr txBox="1"/>
          <p:nvPr/>
        </p:nvSpPr>
        <p:spPr>
          <a:xfrm>
            <a:off x="8128000" y="1536451"/>
            <a:ext cx="1595362" cy="523220"/>
          </a:xfrm>
          <a:prstGeom prst="rect">
            <a:avLst/>
          </a:prstGeom>
          <a:noFill/>
        </p:spPr>
        <p:txBody>
          <a:bodyPr wrap="square" rtlCol="0">
            <a:spAutoFit/>
          </a:bodyPr>
          <a:lstStyle/>
          <a:p>
            <a:pPr algn="ctr"/>
            <a:r>
              <a:rPr lang="es-ES" sz="1400" dirty="0">
                <a:solidFill>
                  <a:schemeClr val="accent1">
                    <a:lumMod val="50000"/>
                  </a:schemeClr>
                </a:solidFill>
              </a:rPr>
              <a:t>Segmentos de Clientes</a:t>
            </a:r>
            <a:endParaRPr lang="es-MX" sz="1400" dirty="0">
              <a:solidFill>
                <a:schemeClr val="accent1">
                  <a:lumMod val="50000"/>
                </a:schemeClr>
              </a:solidFill>
            </a:endParaRPr>
          </a:p>
        </p:txBody>
      </p:sp>
      <p:sp>
        <p:nvSpPr>
          <p:cNvPr id="20" name="TextBox 19">
            <a:extLst>
              <a:ext uri="{FF2B5EF4-FFF2-40B4-BE49-F238E27FC236}">
                <a16:creationId xmlns:a16="http://schemas.microsoft.com/office/drawing/2014/main" id="{0CBB317E-0431-1CCC-D1FB-E6EB1065B0F0}"/>
              </a:ext>
            </a:extLst>
          </p:cNvPr>
          <p:cNvSpPr txBox="1"/>
          <p:nvPr/>
        </p:nvSpPr>
        <p:spPr>
          <a:xfrm>
            <a:off x="4948877" y="1520505"/>
            <a:ext cx="1595362" cy="523220"/>
          </a:xfrm>
          <a:prstGeom prst="rect">
            <a:avLst/>
          </a:prstGeom>
          <a:noFill/>
        </p:spPr>
        <p:txBody>
          <a:bodyPr wrap="square" rtlCol="0">
            <a:spAutoFit/>
          </a:bodyPr>
          <a:lstStyle/>
          <a:p>
            <a:pPr algn="ctr"/>
            <a:r>
              <a:rPr lang="es-ES" sz="1400" dirty="0">
                <a:solidFill>
                  <a:schemeClr val="accent1">
                    <a:lumMod val="50000"/>
                  </a:schemeClr>
                </a:solidFill>
              </a:rPr>
              <a:t>Propuestas de Valor</a:t>
            </a:r>
            <a:endParaRPr lang="es-MX" sz="1400" dirty="0">
              <a:solidFill>
                <a:schemeClr val="accent1">
                  <a:lumMod val="50000"/>
                </a:schemeClr>
              </a:solidFill>
            </a:endParaRPr>
          </a:p>
        </p:txBody>
      </p:sp>
    </p:spTree>
    <p:extLst>
      <p:ext uri="{BB962C8B-B14F-4D97-AF65-F5344CB8AC3E}">
        <p14:creationId xmlns:p14="http://schemas.microsoft.com/office/powerpoint/2010/main" val="124012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pic>
        <p:nvPicPr>
          <p:cNvPr id="17" name="Picture 16" descr="A picture containing text, screenshot, monitor, silver&#10;&#10;Description automatically generated">
            <a:extLst>
              <a:ext uri="{FF2B5EF4-FFF2-40B4-BE49-F238E27FC236}">
                <a16:creationId xmlns:a16="http://schemas.microsoft.com/office/drawing/2014/main" id="{34BC9F1A-5314-FB4E-AEED-A226662AA40C}"/>
              </a:ext>
            </a:extLst>
          </p:cNvPr>
          <p:cNvPicPr>
            <a:picLocks noChangeAspect="1"/>
          </p:cNvPicPr>
          <p:nvPr/>
        </p:nvPicPr>
        <p:blipFill rotWithShape="1">
          <a:blip r:embed="rId4"/>
          <a:srcRect b="14"/>
          <a:stretch/>
        </p:blipFill>
        <p:spPr>
          <a:xfrm>
            <a:off x="32661" y="1426077"/>
            <a:ext cx="12105952" cy="4944534"/>
          </a:xfrm>
          <a:prstGeom prst="rect">
            <a:avLst/>
          </a:prstGeom>
        </p:spPr>
      </p:pic>
      <p:pic>
        <p:nvPicPr>
          <p:cNvPr id="10" name="Picture 9">
            <a:extLst>
              <a:ext uri="{FF2B5EF4-FFF2-40B4-BE49-F238E27FC236}">
                <a16:creationId xmlns:a16="http://schemas.microsoft.com/office/drawing/2014/main" id="{48952A29-E0EA-6F4F-8FB6-EEE8A73B5590}"/>
              </a:ext>
            </a:extLst>
          </p:cNvPr>
          <p:cNvPicPr>
            <a:picLocks noChangeAspect="1"/>
          </p:cNvPicPr>
          <p:nvPr/>
        </p:nvPicPr>
        <p:blipFill rotWithShape="1">
          <a:blip r:embed="rId5"/>
          <a:srcRect r="11" b="25"/>
          <a:stretch/>
        </p:blipFill>
        <p:spPr>
          <a:xfrm>
            <a:off x="1255510" y="718191"/>
            <a:ext cx="9291874" cy="707886"/>
          </a:xfrm>
          <a:prstGeom prst="rect">
            <a:avLst/>
          </a:prstGeom>
        </p:spPr>
      </p:pic>
      <p:sp>
        <p:nvSpPr>
          <p:cNvPr id="11" name="TextBox 10">
            <a:extLst>
              <a:ext uri="{FF2B5EF4-FFF2-40B4-BE49-F238E27FC236}">
                <a16:creationId xmlns:a16="http://schemas.microsoft.com/office/drawing/2014/main" id="{5901717D-C576-8E4B-8C25-FC35B4AE3242}"/>
              </a:ext>
            </a:extLst>
          </p:cNvPr>
          <p:cNvSpPr txBox="1"/>
          <p:nvPr/>
        </p:nvSpPr>
        <p:spPr>
          <a:xfrm>
            <a:off x="424491" y="18663"/>
            <a:ext cx="11095045" cy="1754326"/>
          </a:xfrm>
          <a:prstGeom prst="rect">
            <a:avLst/>
          </a:prstGeom>
          <a:noFill/>
        </p:spPr>
        <p:txBody>
          <a:bodyPr wrap="square" rtlCol="0">
            <a:spAutoFit/>
          </a:bodyPr>
          <a:lstStyle/>
          <a:p>
            <a:pPr algn="ctr"/>
            <a:r>
              <a:rPr lang="en-US" sz="3600" b="1" dirty="0" err="1">
                <a:solidFill>
                  <a:srgbClr val="3AC69D"/>
                </a:solidFill>
                <a:latin typeface="Calibri" panose="020F0502020204030204" pitchFamily="34" charset="0"/>
                <a:ea typeface="SimSun" panose="02010600030101010101" pitchFamily="2" charset="-122"/>
                <a:cs typeface="Calibri" panose="020F0502020204030204" pitchFamily="34" charset="0"/>
              </a:rPr>
              <a:t>Ejemplo</a:t>
            </a:r>
            <a:r>
              <a:rPr lang="en-US" sz="3600" b="1" dirty="0">
                <a:solidFill>
                  <a:srgbClr val="3AC69D"/>
                </a:solidFill>
                <a:latin typeface="Calibri" panose="020F0502020204030204" pitchFamily="34" charset="0"/>
                <a:ea typeface="SimSun" panose="02010600030101010101" pitchFamily="2" charset="-122"/>
                <a:cs typeface="Calibri" panose="020F0502020204030204" pitchFamily="34" charset="0"/>
              </a:rPr>
              <a:t> del </a:t>
            </a:r>
            <a:r>
              <a:rPr lang="en-US" sz="3600" b="1" dirty="0" err="1">
                <a:solidFill>
                  <a:srgbClr val="3AC69D"/>
                </a:solidFill>
                <a:latin typeface="Calibri" panose="020F0502020204030204" pitchFamily="34" charset="0"/>
                <a:ea typeface="SimSun" panose="02010600030101010101" pitchFamily="2" charset="-122"/>
                <a:cs typeface="Calibri" panose="020F0502020204030204" pitchFamily="34" charset="0"/>
              </a:rPr>
              <a:t>Modelo</a:t>
            </a:r>
            <a:r>
              <a:rPr lang="en-US" sz="3600" b="1" dirty="0">
                <a:solidFill>
                  <a:srgbClr val="3AC69D"/>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3AC69D"/>
                </a:solidFill>
                <a:latin typeface="Calibri" panose="020F0502020204030204" pitchFamily="34" charset="0"/>
                <a:ea typeface="SimSun" panose="02010600030101010101" pitchFamily="2" charset="-122"/>
                <a:cs typeface="Calibri" panose="020F0502020204030204" pitchFamily="34" charset="0"/>
              </a:rPr>
              <a:t>Negocio</a:t>
            </a:r>
            <a:r>
              <a:rPr lang="en-US" sz="3600" b="1" dirty="0">
                <a:solidFill>
                  <a:srgbClr val="3AC69D"/>
                </a:solidFill>
                <a:latin typeface="Calibri" panose="020F0502020204030204" pitchFamily="34" charset="0"/>
                <a:ea typeface="SimSun" panose="02010600030101010101" pitchFamily="2" charset="-122"/>
                <a:cs typeface="Calibri" panose="020F0502020204030204" pitchFamily="34" charset="0"/>
              </a:rPr>
              <a:t> Canvas: </a:t>
            </a:r>
          </a:p>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Plataforma de Vivienda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Compartida</a:t>
            </a:r>
            <a:endParaRPr lang="en-US" sz="3600" b="1" dirty="0">
              <a:solidFill>
                <a:srgbClr val="3AC69D"/>
              </a:solidFill>
              <a:latin typeface="Calibri" panose="020F0502020204030204" pitchFamily="34" charset="0"/>
              <a:ea typeface="SimSun" panose="02010600030101010101" pitchFamily="2" charset="-122"/>
              <a:cs typeface="Calibri" panose="020F0502020204030204" pitchFamily="34" charset="0"/>
            </a:endParaRPr>
          </a:p>
          <a:p>
            <a:pPr algn="ct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14" name="Rectangle 13">
            <a:extLst>
              <a:ext uri="{FF2B5EF4-FFF2-40B4-BE49-F238E27FC236}">
                <a16:creationId xmlns:a16="http://schemas.microsoft.com/office/drawing/2014/main" id="{EA11D729-D8F5-CA44-9287-A93BA36366D3}"/>
              </a:ext>
            </a:extLst>
          </p:cNvPr>
          <p:cNvSpPr/>
          <p:nvPr/>
        </p:nvSpPr>
        <p:spPr>
          <a:xfrm>
            <a:off x="424491" y="2246128"/>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Fotógrafo</a:t>
            </a:r>
            <a:r>
              <a:rPr lang="en-US" sz="1400" b="1" dirty="0">
                <a:solidFill>
                  <a:schemeClr val="tx1"/>
                </a:solidFill>
              </a:rPr>
              <a:t>, </a:t>
            </a:r>
            <a:r>
              <a:rPr lang="en-US" sz="1400" b="1" dirty="0" err="1">
                <a:solidFill>
                  <a:schemeClr val="tx1"/>
                </a:solidFill>
              </a:rPr>
              <a:t>Compañía</a:t>
            </a:r>
            <a:r>
              <a:rPr lang="en-US" sz="1400" b="1" dirty="0">
                <a:solidFill>
                  <a:schemeClr val="tx1"/>
                </a:solidFill>
              </a:rPr>
              <a:t> de Seguros </a:t>
            </a:r>
          </a:p>
        </p:txBody>
      </p:sp>
      <p:sp>
        <p:nvSpPr>
          <p:cNvPr id="15" name="Rectangle 14">
            <a:extLst>
              <a:ext uri="{FF2B5EF4-FFF2-40B4-BE49-F238E27FC236}">
                <a16:creationId xmlns:a16="http://schemas.microsoft.com/office/drawing/2014/main" id="{80C2E152-3786-6E4F-A56A-4115A33EFB61}"/>
              </a:ext>
            </a:extLst>
          </p:cNvPr>
          <p:cNvSpPr/>
          <p:nvPr/>
        </p:nvSpPr>
        <p:spPr>
          <a:xfrm>
            <a:off x="2781638" y="2252639"/>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Desarrollo de </a:t>
            </a:r>
            <a:r>
              <a:rPr lang="en-US" sz="1400" b="1" dirty="0" err="1">
                <a:solidFill>
                  <a:schemeClr val="tx1"/>
                </a:solidFill>
              </a:rPr>
              <a:t>Plataformas</a:t>
            </a:r>
            <a:r>
              <a:rPr lang="en-US" sz="1400" b="1" dirty="0">
                <a:solidFill>
                  <a:schemeClr val="tx1"/>
                </a:solidFill>
              </a:rPr>
              <a:t>, </a:t>
            </a:r>
            <a:r>
              <a:rPr lang="en-US" sz="1400" b="1" dirty="0" err="1">
                <a:solidFill>
                  <a:schemeClr val="tx1"/>
                </a:solidFill>
              </a:rPr>
              <a:t>soporte</a:t>
            </a:r>
            <a:r>
              <a:rPr lang="en-US" sz="1400" b="1" dirty="0">
                <a:solidFill>
                  <a:schemeClr val="tx1"/>
                </a:solidFill>
              </a:rPr>
              <a:t> a </a:t>
            </a:r>
            <a:r>
              <a:rPr lang="en-US" sz="1400" b="1" dirty="0" err="1">
                <a:solidFill>
                  <a:schemeClr val="tx1"/>
                </a:solidFill>
              </a:rPr>
              <a:t>clientes</a:t>
            </a:r>
            <a:endParaRPr lang="en-US" sz="1400" b="1" dirty="0">
              <a:solidFill>
                <a:schemeClr val="tx1"/>
              </a:solidFill>
            </a:endParaRPr>
          </a:p>
        </p:txBody>
      </p:sp>
      <p:sp>
        <p:nvSpPr>
          <p:cNvPr id="16" name="Rectangle 15">
            <a:extLst>
              <a:ext uri="{FF2B5EF4-FFF2-40B4-BE49-F238E27FC236}">
                <a16:creationId xmlns:a16="http://schemas.microsoft.com/office/drawing/2014/main" id="{BDCF92D1-94D6-8848-8AFA-C2653B2F1D31}"/>
              </a:ext>
            </a:extLst>
          </p:cNvPr>
          <p:cNvSpPr/>
          <p:nvPr/>
        </p:nvSpPr>
        <p:spPr>
          <a:xfrm>
            <a:off x="2781637" y="3898344"/>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Plataforma en Linea,</a:t>
            </a:r>
          </a:p>
          <a:p>
            <a:pPr algn="ctr"/>
            <a:r>
              <a:rPr lang="en-US" sz="1400" b="1" dirty="0" err="1">
                <a:solidFill>
                  <a:schemeClr val="tx1"/>
                </a:solidFill>
              </a:rPr>
              <a:t>Propiedades</a:t>
            </a:r>
            <a:r>
              <a:rPr lang="en-US" sz="1400" b="1" dirty="0">
                <a:solidFill>
                  <a:schemeClr val="tx1"/>
                </a:solidFill>
              </a:rPr>
              <a:t> </a:t>
            </a:r>
            <a:r>
              <a:rPr lang="en-US" sz="1400" b="1" dirty="0" err="1">
                <a:solidFill>
                  <a:schemeClr val="tx1"/>
                </a:solidFill>
              </a:rPr>
              <a:t>listadas</a:t>
            </a:r>
            <a:r>
              <a:rPr lang="en-US" sz="1400" b="1" dirty="0">
                <a:solidFill>
                  <a:schemeClr val="tx1"/>
                </a:solidFill>
              </a:rPr>
              <a:t> </a:t>
            </a:r>
          </a:p>
        </p:txBody>
      </p:sp>
      <p:sp>
        <p:nvSpPr>
          <p:cNvPr id="19" name="Rectangle 18">
            <a:extLst>
              <a:ext uri="{FF2B5EF4-FFF2-40B4-BE49-F238E27FC236}">
                <a16:creationId xmlns:a16="http://schemas.microsoft.com/office/drawing/2014/main" id="{C6B16DDF-3E94-904A-ABBC-43232ECDA11E}"/>
              </a:ext>
            </a:extLst>
          </p:cNvPr>
          <p:cNvSpPr/>
          <p:nvPr/>
        </p:nvSpPr>
        <p:spPr>
          <a:xfrm>
            <a:off x="5143015" y="2252639"/>
            <a:ext cx="1912309" cy="1404961"/>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Gana dinero con las habitaciones no utilizadas, y alójate en lugares únicos de forma conveniente</a:t>
            </a:r>
            <a:endParaRPr lang="en-US" sz="1400" b="1" dirty="0">
              <a:solidFill>
                <a:schemeClr val="tx1"/>
              </a:solidFill>
            </a:endParaRPr>
          </a:p>
        </p:txBody>
      </p:sp>
      <p:sp>
        <p:nvSpPr>
          <p:cNvPr id="20" name="Rectangle 19">
            <a:extLst>
              <a:ext uri="{FF2B5EF4-FFF2-40B4-BE49-F238E27FC236}">
                <a16:creationId xmlns:a16="http://schemas.microsoft.com/office/drawing/2014/main" id="{98B0AE51-38F5-8F47-B029-2F3D9B6EFB40}"/>
              </a:ext>
            </a:extLst>
          </p:cNvPr>
          <p:cNvSpPr/>
          <p:nvPr/>
        </p:nvSpPr>
        <p:spPr>
          <a:xfrm>
            <a:off x="7482680" y="2246127"/>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Autoservicio</a:t>
            </a:r>
            <a:r>
              <a:rPr lang="en-US" sz="1400" b="1" dirty="0">
                <a:solidFill>
                  <a:schemeClr val="tx1"/>
                </a:solidFill>
              </a:rPr>
              <a:t>, </a:t>
            </a:r>
            <a:r>
              <a:rPr lang="en-US" sz="1400" b="1" dirty="0" err="1">
                <a:solidFill>
                  <a:schemeClr val="tx1"/>
                </a:solidFill>
              </a:rPr>
              <a:t>Atención</a:t>
            </a:r>
            <a:r>
              <a:rPr lang="en-US" sz="1400" b="1" dirty="0">
                <a:solidFill>
                  <a:schemeClr val="tx1"/>
                </a:solidFill>
              </a:rPr>
              <a:t> a </a:t>
            </a:r>
            <a:r>
              <a:rPr lang="en-US" sz="1400" b="1" dirty="0" err="1">
                <a:solidFill>
                  <a:schemeClr val="tx1"/>
                </a:solidFill>
              </a:rPr>
              <a:t>cliente</a:t>
            </a:r>
            <a:endParaRPr lang="en-US" sz="1400" b="1" dirty="0">
              <a:solidFill>
                <a:schemeClr val="tx1"/>
              </a:solidFill>
            </a:endParaRPr>
          </a:p>
        </p:txBody>
      </p:sp>
      <p:sp>
        <p:nvSpPr>
          <p:cNvPr id="22" name="Rectangle 21">
            <a:extLst>
              <a:ext uri="{FF2B5EF4-FFF2-40B4-BE49-F238E27FC236}">
                <a16:creationId xmlns:a16="http://schemas.microsoft.com/office/drawing/2014/main" id="{88ED9F4B-2D4D-AC4A-B357-25F8FA1EDC5B}"/>
              </a:ext>
            </a:extLst>
          </p:cNvPr>
          <p:cNvSpPr/>
          <p:nvPr/>
        </p:nvSpPr>
        <p:spPr>
          <a:xfrm>
            <a:off x="7482680" y="3886285"/>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Website &amp; App</a:t>
            </a:r>
          </a:p>
        </p:txBody>
      </p:sp>
      <p:sp>
        <p:nvSpPr>
          <p:cNvPr id="23" name="Rectangle 22">
            <a:extLst>
              <a:ext uri="{FF2B5EF4-FFF2-40B4-BE49-F238E27FC236}">
                <a16:creationId xmlns:a16="http://schemas.microsoft.com/office/drawing/2014/main" id="{882B68AC-B7BA-0B4D-90F1-03179490D1D0}"/>
              </a:ext>
            </a:extLst>
          </p:cNvPr>
          <p:cNvSpPr/>
          <p:nvPr/>
        </p:nvSpPr>
        <p:spPr>
          <a:xfrm>
            <a:off x="9826575" y="2244671"/>
            <a:ext cx="1912309" cy="764249"/>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tx1"/>
                </a:solidFill>
              </a:rPr>
              <a:t>Anfitriones</a:t>
            </a:r>
            <a:r>
              <a:rPr lang="en-US" sz="1400" b="1" dirty="0">
                <a:solidFill>
                  <a:schemeClr val="tx1"/>
                </a:solidFill>
              </a:rPr>
              <a:t> e </a:t>
            </a:r>
            <a:r>
              <a:rPr lang="en-US" sz="1400" b="1" dirty="0" err="1">
                <a:solidFill>
                  <a:schemeClr val="tx1"/>
                </a:solidFill>
              </a:rPr>
              <a:t>Invitados</a:t>
            </a:r>
            <a:endParaRPr lang="en-US" sz="1400" b="1" dirty="0">
              <a:solidFill>
                <a:schemeClr val="tx1"/>
              </a:solidFill>
            </a:endParaRPr>
          </a:p>
        </p:txBody>
      </p:sp>
      <p:sp>
        <p:nvSpPr>
          <p:cNvPr id="25" name="Rectangle 24">
            <a:extLst>
              <a:ext uri="{FF2B5EF4-FFF2-40B4-BE49-F238E27FC236}">
                <a16:creationId xmlns:a16="http://schemas.microsoft.com/office/drawing/2014/main" id="{17988D33-3A04-BB47-967D-98FB4C90A0B7}"/>
              </a:ext>
            </a:extLst>
          </p:cNvPr>
          <p:cNvSpPr/>
          <p:nvPr/>
        </p:nvSpPr>
        <p:spPr>
          <a:xfrm>
            <a:off x="940904" y="5421426"/>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Empleados, plataforma tecnológica, marketing y atención al cliente</a:t>
            </a:r>
            <a:endParaRPr lang="en-US" sz="1400" b="1" dirty="0">
              <a:solidFill>
                <a:schemeClr val="tx1"/>
              </a:solidFill>
            </a:endParaRPr>
          </a:p>
        </p:txBody>
      </p:sp>
      <p:sp>
        <p:nvSpPr>
          <p:cNvPr id="26" name="Rectangle 25">
            <a:extLst>
              <a:ext uri="{FF2B5EF4-FFF2-40B4-BE49-F238E27FC236}">
                <a16:creationId xmlns:a16="http://schemas.microsoft.com/office/drawing/2014/main" id="{FC6BCC29-9E04-0348-A653-FB25EC53FCE8}"/>
              </a:ext>
            </a:extLst>
          </p:cNvPr>
          <p:cNvSpPr/>
          <p:nvPr/>
        </p:nvSpPr>
        <p:spPr>
          <a:xfrm>
            <a:off x="6665846" y="5427937"/>
            <a:ext cx="4585252" cy="551772"/>
          </a:xfrm>
          <a:prstGeom prst="rect">
            <a:avLst/>
          </a:prstGeom>
          <a:solidFill>
            <a:schemeClr val="accent4">
              <a:lumMod val="60000"/>
              <a:lumOff val="40000"/>
            </a:schemeClr>
          </a:solidFill>
          <a:effectLst>
            <a:outerShdw blurRad="50800" dist="50800" dir="5400000" algn="ctr" rotWithShape="0">
              <a:schemeClr val="tx1">
                <a:alpha val="44699"/>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rPr>
              <a:t>Cuotas de alojamiento y cuotas de invitados</a:t>
            </a:r>
            <a:endParaRPr lang="en-US" sz="1400" b="1" dirty="0">
              <a:solidFill>
                <a:schemeClr val="tx1"/>
              </a:solidFill>
            </a:endParaRPr>
          </a:p>
        </p:txBody>
      </p:sp>
      <p:sp>
        <p:nvSpPr>
          <p:cNvPr id="21" name="TextBox 20">
            <a:extLst>
              <a:ext uri="{FF2B5EF4-FFF2-40B4-BE49-F238E27FC236}">
                <a16:creationId xmlns:a16="http://schemas.microsoft.com/office/drawing/2014/main" id="{C56B9705-AE7B-15AF-F297-5B3DA1093A08}"/>
              </a:ext>
            </a:extLst>
          </p:cNvPr>
          <p:cNvSpPr txBox="1"/>
          <p:nvPr/>
        </p:nvSpPr>
        <p:spPr>
          <a:xfrm>
            <a:off x="1081086" y="1371252"/>
            <a:ext cx="948906" cy="276999"/>
          </a:xfrm>
          <a:prstGeom prst="rect">
            <a:avLst/>
          </a:prstGeom>
          <a:noFill/>
        </p:spPr>
        <p:txBody>
          <a:bodyPr wrap="square" rtlCol="0">
            <a:spAutoFit/>
          </a:bodyPr>
          <a:lstStyle/>
          <a:p>
            <a:pPr algn="ctr"/>
            <a:r>
              <a:rPr lang="es-ES" sz="1200" dirty="0"/>
              <a:t>Socios</a:t>
            </a:r>
            <a:endParaRPr lang="es-MX" sz="1200" dirty="0"/>
          </a:p>
        </p:txBody>
      </p:sp>
      <p:sp>
        <p:nvSpPr>
          <p:cNvPr id="24" name="TextBox 23">
            <a:extLst>
              <a:ext uri="{FF2B5EF4-FFF2-40B4-BE49-F238E27FC236}">
                <a16:creationId xmlns:a16="http://schemas.microsoft.com/office/drawing/2014/main" id="{6EE9CDFA-DFF4-8B7C-BD01-27F644516EC6}"/>
              </a:ext>
            </a:extLst>
          </p:cNvPr>
          <p:cNvSpPr txBox="1"/>
          <p:nvPr/>
        </p:nvSpPr>
        <p:spPr>
          <a:xfrm>
            <a:off x="3307196" y="1383661"/>
            <a:ext cx="1042408" cy="276999"/>
          </a:xfrm>
          <a:prstGeom prst="rect">
            <a:avLst/>
          </a:prstGeom>
          <a:noFill/>
        </p:spPr>
        <p:txBody>
          <a:bodyPr wrap="square" rtlCol="0">
            <a:spAutoFit/>
          </a:bodyPr>
          <a:lstStyle/>
          <a:p>
            <a:pPr algn="ctr"/>
            <a:r>
              <a:rPr lang="es-ES" sz="1200" dirty="0"/>
              <a:t>Actividades</a:t>
            </a:r>
            <a:endParaRPr lang="es-MX" sz="1200" dirty="0"/>
          </a:p>
        </p:txBody>
      </p:sp>
      <p:sp>
        <p:nvSpPr>
          <p:cNvPr id="27" name="TextBox 26">
            <a:extLst>
              <a:ext uri="{FF2B5EF4-FFF2-40B4-BE49-F238E27FC236}">
                <a16:creationId xmlns:a16="http://schemas.microsoft.com/office/drawing/2014/main" id="{166AF324-A405-D94E-A4DE-C46DF1B4CC46}"/>
              </a:ext>
            </a:extLst>
          </p:cNvPr>
          <p:cNvSpPr txBox="1"/>
          <p:nvPr/>
        </p:nvSpPr>
        <p:spPr>
          <a:xfrm>
            <a:off x="3142918" y="3578764"/>
            <a:ext cx="1183709" cy="276999"/>
          </a:xfrm>
          <a:prstGeom prst="rect">
            <a:avLst/>
          </a:prstGeom>
          <a:noFill/>
        </p:spPr>
        <p:txBody>
          <a:bodyPr wrap="square" rtlCol="0">
            <a:spAutoFit/>
          </a:bodyPr>
          <a:lstStyle/>
          <a:p>
            <a:pPr algn="ctr"/>
            <a:r>
              <a:rPr lang="es-ES" sz="1200" dirty="0"/>
              <a:t>Recursos</a:t>
            </a:r>
            <a:endParaRPr lang="es-MX" sz="1200" dirty="0"/>
          </a:p>
        </p:txBody>
      </p:sp>
      <p:sp>
        <p:nvSpPr>
          <p:cNvPr id="28" name="TextBox 27">
            <a:extLst>
              <a:ext uri="{FF2B5EF4-FFF2-40B4-BE49-F238E27FC236}">
                <a16:creationId xmlns:a16="http://schemas.microsoft.com/office/drawing/2014/main" id="{4A13BF87-96D3-CC2F-E250-FE76337D1F55}"/>
              </a:ext>
            </a:extLst>
          </p:cNvPr>
          <p:cNvSpPr txBox="1"/>
          <p:nvPr/>
        </p:nvSpPr>
        <p:spPr>
          <a:xfrm>
            <a:off x="3339418" y="4987022"/>
            <a:ext cx="852487" cy="277000"/>
          </a:xfrm>
          <a:prstGeom prst="rect">
            <a:avLst/>
          </a:prstGeom>
          <a:noFill/>
        </p:spPr>
        <p:txBody>
          <a:bodyPr wrap="square" rtlCol="0">
            <a:spAutoFit/>
          </a:bodyPr>
          <a:lstStyle/>
          <a:p>
            <a:r>
              <a:rPr lang="es-ES" sz="1200" dirty="0">
                <a:solidFill>
                  <a:schemeClr val="bg1"/>
                </a:solidFill>
              </a:rPr>
              <a:t>/ Costos</a:t>
            </a:r>
            <a:endParaRPr lang="es-MX" sz="1200" dirty="0">
              <a:solidFill>
                <a:schemeClr val="bg1"/>
              </a:solidFill>
            </a:endParaRPr>
          </a:p>
        </p:txBody>
      </p:sp>
      <p:sp>
        <p:nvSpPr>
          <p:cNvPr id="29" name="TextBox 28">
            <a:extLst>
              <a:ext uri="{FF2B5EF4-FFF2-40B4-BE49-F238E27FC236}">
                <a16:creationId xmlns:a16="http://schemas.microsoft.com/office/drawing/2014/main" id="{743FF0E1-7700-A8F7-9639-48EDDCDB09AE}"/>
              </a:ext>
            </a:extLst>
          </p:cNvPr>
          <p:cNvSpPr txBox="1"/>
          <p:nvPr/>
        </p:nvSpPr>
        <p:spPr>
          <a:xfrm>
            <a:off x="9394989" y="4999006"/>
            <a:ext cx="1105325" cy="228925"/>
          </a:xfrm>
          <a:prstGeom prst="rect">
            <a:avLst/>
          </a:prstGeom>
          <a:noFill/>
        </p:spPr>
        <p:txBody>
          <a:bodyPr wrap="square" rtlCol="0">
            <a:spAutoFit/>
          </a:bodyPr>
          <a:lstStyle/>
          <a:p>
            <a:r>
              <a:rPr lang="es-ES" sz="1200" dirty="0">
                <a:solidFill>
                  <a:schemeClr val="bg1"/>
                </a:solidFill>
              </a:rPr>
              <a:t>/ Ingresos</a:t>
            </a:r>
            <a:endParaRPr lang="es-MX" sz="1200" dirty="0">
              <a:solidFill>
                <a:schemeClr val="bg1"/>
              </a:solidFill>
            </a:endParaRPr>
          </a:p>
        </p:txBody>
      </p:sp>
      <p:sp>
        <p:nvSpPr>
          <p:cNvPr id="30" name="TextBox 29">
            <a:extLst>
              <a:ext uri="{FF2B5EF4-FFF2-40B4-BE49-F238E27FC236}">
                <a16:creationId xmlns:a16="http://schemas.microsoft.com/office/drawing/2014/main" id="{E93D59F3-B5A7-877E-DD91-29C282FB1349}"/>
              </a:ext>
            </a:extLst>
          </p:cNvPr>
          <p:cNvSpPr txBox="1"/>
          <p:nvPr/>
        </p:nvSpPr>
        <p:spPr>
          <a:xfrm>
            <a:off x="7888287" y="3607582"/>
            <a:ext cx="1105325" cy="276999"/>
          </a:xfrm>
          <a:prstGeom prst="rect">
            <a:avLst/>
          </a:prstGeom>
          <a:noFill/>
        </p:spPr>
        <p:txBody>
          <a:bodyPr wrap="square" rtlCol="0">
            <a:spAutoFit/>
          </a:bodyPr>
          <a:lstStyle/>
          <a:p>
            <a:pPr algn="ctr"/>
            <a:r>
              <a:rPr lang="es-ES" sz="1200" dirty="0"/>
              <a:t>Canales</a:t>
            </a:r>
            <a:endParaRPr lang="es-MX" sz="1200" dirty="0"/>
          </a:p>
        </p:txBody>
      </p:sp>
      <p:sp>
        <p:nvSpPr>
          <p:cNvPr id="31" name="TextBox 30">
            <a:extLst>
              <a:ext uri="{FF2B5EF4-FFF2-40B4-BE49-F238E27FC236}">
                <a16:creationId xmlns:a16="http://schemas.microsoft.com/office/drawing/2014/main" id="{028EC29C-E747-28AA-162F-008E9E9278DC}"/>
              </a:ext>
            </a:extLst>
          </p:cNvPr>
          <p:cNvSpPr txBox="1"/>
          <p:nvPr/>
        </p:nvSpPr>
        <p:spPr>
          <a:xfrm>
            <a:off x="7549456" y="1391564"/>
            <a:ext cx="1841048" cy="276999"/>
          </a:xfrm>
          <a:prstGeom prst="rect">
            <a:avLst/>
          </a:prstGeom>
          <a:noFill/>
        </p:spPr>
        <p:txBody>
          <a:bodyPr wrap="square" rtlCol="0">
            <a:spAutoFit/>
          </a:bodyPr>
          <a:lstStyle/>
          <a:p>
            <a:pPr algn="ctr"/>
            <a:r>
              <a:rPr lang="es-ES" sz="1200" dirty="0"/>
              <a:t>Relación con Clientes</a:t>
            </a:r>
            <a:endParaRPr lang="es-MX" sz="1200" dirty="0"/>
          </a:p>
        </p:txBody>
      </p:sp>
      <p:sp>
        <p:nvSpPr>
          <p:cNvPr id="32" name="TextBox 31">
            <a:extLst>
              <a:ext uri="{FF2B5EF4-FFF2-40B4-BE49-F238E27FC236}">
                <a16:creationId xmlns:a16="http://schemas.microsoft.com/office/drawing/2014/main" id="{49354D62-BE30-EAD1-F073-6DFEB221053B}"/>
              </a:ext>
            </a:extLst>
          </p:cNvPr>
          <p:cNvSpPr txBox="1"/>
          <p:nvPr/>
        </p:nvSpPr>
        <p:spPr>
          <a:xfrm>
            <a:off x="9862287" y="1371304"/>
            <a:ext cx="1595362" cy="276999"/>
          </a:xfrm>
          <a:prstGeom prst="rect">
            <a:avLst/>
          </a:prstGeom>
          <a:noFill/>
        </p:spPr>
        <p:txBody>
          <a:bodyPr wrap="square" rtlCol="0">
            <a:spAutoFit/>
          </a:bodyPr>
          <a:lstStyle/>
          <a:p>
            <a:pPr algn="ctr"/>
            <a:r>
              <a:rPr lang="es-ES" sz="1200" dirty="0"/>
              <a:t>Segmentos de Clientes</a:t>
            </a:r>
            <a:endParaRPr lang="es-MX" sz="1200" dirty="0"/>
          </a:p>
        </p:txBody>
      </p:sp>
      <p:sp>
        <p:nvSpPr>
          <p:cNvPr id="33" name="TextBox 32">
            <a:extLst>
              <a:ext uri="{FF2B5EF4-FFF2-40B4-BE49-F238E27FC236}">
                <a16:creationId xmlns:a16="http://schemas.microsoft.com/office/drawing/2014/main" id="{B771ACF9-5BF6-E7A6-CBC7-290EB57BE796}"/>
              </a:ext>
            </a:extLst>
          </p:cNvPr>
          <p:cNvSpPr txBox="1"/>
          <p:nvPr/>
        </p:nvSpPr>
        <p:spPr>
          <a:xfrm>
            <a:off x="5321756" y="1388268"/>
            <a:ext cx="1595362" cy="276999"/>
          </a:xfrm>
          <a:prstGeom prst="rect">
            <a:avLst/>
          </a:prstGeom>
          <a:noFill/>
        </p:spPr>
        <p:txBody>
          <a:bodyPr wrap="square" rtlCol="0">
            <a:spAutoFit/>
          </a:bodyPr>
          <a:lstStyle/>
          <a:p>
            <a:pPr algn="ctr"/>
            <a:r>
              <a:rPr lang="es-ES" sz="1200" dirty="0"/>
              <a:t>Propuestas de Valor</a:t>
            </a:r>
            <a:endParaRPr lang="es-MX" sz="1200" dirty="0"/>
          </a:p>
        </p:txBody>
      </p:sp>
    </p:spTree>
    <p:extLst>
      <p:ext uri="{BB962C8B-B14F-4D97-AF65-F5344CB8AC3E}">
        <p14:creationId xmlns:p14="http://schemas.microsoft.com/office/powerpoint/2010/main" val="397634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2" grpId="0" animBg="1"/>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48671-048F-BC3F-5D02-FBC6BE49D07F}"/>
              </a:ext>
            </a:extLst>
          </p:cNvPr>
          <p:cNvPicPr>
            <a:picLocks noChangeAspect="1"/>
          </p:cNvPicPr>
          <p:nvPr/>
        </p:nvPicPr>
        <p:blipFill>
          <a:blip r:embed="rId3"/>
          <a:stretch>
            <a:fillRect/>
          </a:stretch>
        </p:blipFill>
        <p:spPr>
          <a:xfrm>
            <a:off x="0" y="0"/>
            <a:ext cx="12242370" cy="6867937"/>
          </a:xfrm>
          <a:prstGeom prst="rect">
            <a:avLst/>
          </a:prstGeom>
          <a:ln>
            <a:noFill/>
          </a:ln>
        </p:spPr>
      </p:pic>
      <p:sp>
        <p:nvSpPr>
          <p:cNvPr id="30" name="Rounded Rectangle 29">
            <a:extLst>
              <a:ext uri="{FF2B5EF4-FFF2-40B4-BE49-F238E27FC236}">
                <a16:creationId xmlns:a16="http://schemas.microsoft.com/office/drawing/2014/main" id="{5F8501F4-CEB3-644F-BEC6-FB3AC5DFF55F}"/>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2" name="Rounded Rectangle 31">
            <a:extLst>
              <a:ext uri="{FF2B5EF4-FFF2-40B4-BE49-F238E27FC236}">
                <a16:creationId xmlns:a16="http://schemas.microsoft.com/office/drawing/2014/main" id="{7D226F7B-812B-274B-8AD1-5D9E1A6BFFC7}"/>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grpSp>
        <p:nvGrpSpPr>
          <p:cNvPr id="2" name="Group 1">
            <a:extLst>
              <a:ext uri="{FF2B5EF4-FFF2-40B4-BE49-F238E27FC236}">
                <a16:creationId xmlns:a16="http://schemas.microsoft.com/office/drawing/2014/main" id="{CF56172E-0B54-0F1D-A087-7664C9511CC4}"/>
              </a:ext>
            </a:extLst>
          </p:cNvPr>
          <p:cNvGrpSpPr/>
          <p:nvPr/>
        </p:nvGrpSpPr>
        <p:grpSpPr>
          <a:xfrm>
            <a:off x="415046" y="1079480"/>
            <a:ext cx="11361906" cy="5753559"/>
            <a:chOff x="415046" y="1079480"/>
            <a:chExt cx="11361906" cy="5753559"/>
          </a:xfrm>
        </p:grpSpPr>
        <p:pic>
          <p:nvPicPr>
            <p:cNvPr id="3" name="Picture 2">
              <a:extLst>
                <a:ext uri="{FF2B5EF4-FFF2-40B4-BE49-F238E27FC236}">
                  <a16:creationId xmlns:a16="http://schemas.microsoft.com/office/drawing/2014/main" id="{A4996F30-842D-8E4B-B2D2-48EC61723FFF}"/>
                </a:ext>
              </a:extLst>
            </p:cNvPr>
            <p:cNvPicPr>
              <a:picLocks noChangeAspect="1"/>
            </p:cNvPicPr>
            <p:nvPr/>
          </p:nvPicPr>
          <p:blipFill rotWithShape="1">
            <a:blip r:embed="rId4"/>
            <a:srcRect b="-11"/>
            <a:stretch/>
          </p:blipFill>
          <p:spPr>
            <a:xfrm>
              <a:off x="415046" y="1094672"/>
              <a:ext cx="11361906" cy="5738367"/>
            </a:xfrm>
            <a:prstGeom prst="rect">
              <a:avLst/>
            </a:prstGeom>
            <a:ln w="38100">
              <a:noFill/>
            </a:ln>
          </p:spPr>
        </p:pic>
        <p:sp>
          <p:nvSpPr>
            <p:cNvPr id="5" name="Rectangle 4">
              <a:extLst>
                <a:ext uri="{FF2B5EF4-FFF2-40B4-BE49-F238E27FC236}">
                  <a16:creationId xmlns:a16="http://schemas.microsoft.com/office/drawing/2014/main" id="{C4DD6DC6-B674-7848-AE25-75B0AFE26AFE}"/>
                </a:ext>
              </a:extLst>
            </p:cNvPr>
            <p:cNvSpPr/>
            <p:nvPr/>
          </p:nvSpPr>
          <p:spPr>
            <a:xfrm>
              <a:off x="4980562" y="2782111"/>
              <a:ext cx="2217906" cy="17120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Rectangle 12">
              <a:extLst>
                <a:ext uri="{FF2B5EF4-FFF2-40B4-BE49-F238E27FC236}">
                  <a16:creationId xmlns:a16="http://schemas.microsoft.com/office/drawing/2014/main" id="{4B425554-D934-AC49-B8AE-CF3DE3AEDEE3}"/>
                </a:ext>
              </a:extLst>
            </p:cNvPr>
            <p:cNvSpPr/>
            <p:nvPr/>
          </p:nvSpPr>
          <p:spPr>
            <a:xfrm>
              <a:off x="603114"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ectangle 13">
              <a:extLst>
                <a:ext uri="{FF2B5EF4-FFF2-40B4-BE49-F238E27FC236}">
                  <a16:creationId xmlns:a16="http://schemas.microsoft.com/office/drawing/2014/main" id="{CE8CE1A8-C1D3-BD42-B973-8A84B780EF72}"/>
                </a:ext>
              </a:extLst>
            </p:cNvPr>
            <p:cNvSpPr/>
            <p:nvPr/>
          </p:nvSpPr>
          <p:spPr>
            <a:xfrm>
              <a:off x="6089515" y="5564220"/>
              <a:ext cx="5492885" cy="11475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0" name="TextBox 9">
              <a:extLst>
                <a:ext uri="{FF2B5EF4-FFF2-40B4-BE49-F238E27FC236}">
                  <a16:creationId xmlns:a16="http://schemas.microsoft.com/office/drawing/2014/main" id="{9A990922-D223-FD2D-CA2E-B4100213097B}"/>
                </a:ext>
              </a:extLst>
            </p:cNvPr>
            <p:cNvSpPr txBox="1"/>
            <p:nvPr/>
          </p:nvSpPr>
          <p:spPr>
            <a:xfrm>
              <a:off x="1509144" y="1112037"/>
              <a:ext cx="948906" cy="307777"/>
            </a:xfrm>
            <a:prstGeom prst="rect">
              <a:avLst/>
            </a:prstGeom>
            <a:noFill/>
          </p:spPr>
          <p:txBody>
            <a:bodyPr wrap="square" rtlCol="0">
              <a:spAutoFit/>
            </a:bodyPr>
            <a:lstStyle/>
            <a:p>
              <a:r>
                <a:rPr lang="es-ES" sz="1400" dirty="0"/>
                <a:t>Socios</a:t>
              </a:r>
              <a:endParaRPr lang="es-MX" sz="1400" dirty="0"/>
            </a:p>
          </p:txBody>
        </p:sp>
        <p:sp>
          <p:nvSpPr>
            <p:cNvPr id="11" name="TextBox 10">
              <a:extLst>
                <a:ext uri="{FF2B5EF4-FFF2-40B4-BE49-F238E27FC236}">
                  <a16:creationId xmlns:a16="http://schemas.microsoft.com/office/drawing/2014/main" id="{B06F7AB7-0D58-5FBC-EED4-7355A0AD3295}"/>
                </a:ext>
              </a:extLst>
            </p:cNvPr>
            <p:cNvSpPr txBox="1"/>
            <p:nvPr/>
          </p:nvSpPr>
          <p:spPr>
            <a:xfrm>
              <a:off x="3479565" y="1107291"/>
              <a:ext cx="1500997" cy="307777"/>
            </a:xfrm>
            <a:prstGeom prst="rect">
              <a:avLst/>
            </a:prstGeom>
            <a:noFill/>
          </p:spPr>
          <p:txBody>
            <a:bodyPr wrap="square" rtlCol="0">
              <a:spAutoFit/>
            </a:bodyPr>
            <a:lstStyle/>
            <a:p>
              <a:r>
                <a:rPr lang="es-ES" sz="1400" dirty="0"/>
                <a:t>Actividades</a:t>
              </a:r>
              <a:endParaRPr lang="es-MX" sz="1400" dirty="0"/>
            </a:p>
          </p:txBody>
        </p:sp>
        <p:sp>
          <p:nvSpPr>
            <p:cNvPr id="12" name="TextBox 11">
              <a:extLst>
                <a:ext uri="{FF2B5EF4-FFF2-40B4-BE49-F238E27FC236}">
                  <a16:creationId xmlns:a16="http://schemas.microsoft.com/office/drawing/2014/main" id="{638AA6F1-F850-7467-A232-EF825361FEFE}"/>
                </a:ext>
              </a:extLst>
            </p:cNvPr>
            <p:cNvSpPr txBox="1"/>
            <p:nvPr/>
          </p:nvSpPr>
          <p:spPr>
            <a:xfrm>
              <a:off x="5143744" y="1089220"/>
              <a:ext cx="1904510" cy="307777"/>
            </a:xfrm>
            <a:prstGeom prst="rect">
              <a:avLst/>
            </a:prstGeom>
            <a:noFill/>
          </p:spPr>
          <p:txBody>
            <a:bodyPr wrap="square" rtlCol="0">
              <a:spAutoFit/>
            </a:bodyPr>
            <a:lstStyle/>
            <a:p>
              <a:pPr algn="ctr"/>
              <a:r>
                <a:rPr lang="es-ES" sz="1400" dirty="0"/>
                <a:t>Propuestas de Valor</a:t>
              </a:r>
              <a:endParaRPr lang="es-MX" sz="1400" dirty="0"/>
            </a:p>
          </p:txBody>
        </p:sp>
        <p:sp>
          <p:nvSpPr>
            <p:cNvPr id="15" name="TextBox 14">
              <a:extLst>
                <a:ext uri="{FF2B5EF4-FFF2-40B4-BE49-F238E27FC236}">
                  <a16:creationId xmlns:a16="http://schemas.microsoft.com/office/drawing/2014/main" id="{4F6EB637-6AE0-C47E-5D62-A82708DB3F6D}"/>
                </a:ext>
              </a:extLst>
            </p:cNvPr>
            <p:cNvSpPr txBox="1"/>
            <p:nvPr/>
          </p:nvSpPr>
          <p:spPr>
            <a:xfrm>
              <a:off x="7410883" y="1108542"/>
              <a:ext cx="1760375" cy="307777"/>
            </a:xfrm>
            <a:prstGeom prst="rect">
              <a:avLst/>
            </a:prstGeom>
            <a:noFill/>
          </p:spPr>
          <p:txBody>
            <a:bodyPr wrap="square" rtlCol="0">
              <a:spAutoFit/>
            </a:bodyPr>
            <a:lstStyle/>
            <a:p>
              <a:pPr algn="ctr"/>
              <a:r>
                <a:rPr lang="es-ES" sz="1400" dirty="0"/>
                <a:t>Relación con Clientes</a:t>
              </a:r>
              <a:endParaRPr lang="es-MX" sz="1400" dirty="0"/>
            </a:p>
          </p:txBody>
        </p:sp>
        <p:sp>
          <p:nvSpPr>
            <p:cNvPr id="16" name="TextBox 15">
              <a:extLst>
                <a:ext uri="{FF2B5EF4-FFF2-40B4-BE49-F238E27FC236}">
                  <a16:creationId xmlns:a16="http://schemas.microsoft.com/office/drawing/2014/main" id="{7773E8B2-D729-549C-7034-CBC682C8525F}"/>
                </a:ext>
              </a:extLst>
            </p:cNvPr>
            <p:cNvSpPr txBox="1"/>
            <p:nvPr/>
          </p:nvSpPr>
          <p:spPr>
            <a:xfrm>
              <a:off x="9533887" y="1079480"/>
              <a:ext cx="1904510" cy="307777"/>
            </a:xfrm>
            <a:prstGeom prst="rect">
              <a:avLst/>
            </a:prstGeom>
            <a:noFill/>
          </p:spPr>
          <p:txBody>
            <a:bodyPr wrap="square" rtlCol="0">
              <a:spAutoFit/>
            </a:bodyPr>
            <a:lstStyle/>
            <a:p>
              <a:pPr algn="ctr"/>
              <a:r>
                <a:rPr lang="es-ES" sz="1400" dirty="0"/>
                <a:t>Segmentos de Clientes</a:t>
              </a:r>
              <a:endParaRPr lang="es-MX" sz="1400" dirty="0"/>
            </a:p>
          </p:txBody>
        </p:sp>
        <p:sp>
          <p:nvSpPr>
            <p:cNvPr id="17" name="TextBox 16">
              <a:extLst>
                <a:ext uri="{FF2B5EF4-FFF2-40B4-BE49-F238E27FC236}">
                  <a16:creationId xmlns:a16="http://schemas.microsoft.com/office/drawing/2014/main" id="{61EDC48C-A639-1116-05AC-C3908E8EF85E}"/>
                </a:ext>
              </a:extLst>
            </p:cNvPr>
            <p:cNvSpPr txBox="1"/>
            <p:nvPr/>
          </p:nvSpPr>
          <p:spPr>
            <a:xfrm>
              <a:off x="3283960" y="3204385"/>
              <a:ext cx="1269284" cy="307777"/>
            </a:xfrm>
            <a:prstGeom prst="rect">
              <a:avLst/>
            </a:prstGeom>
            <a:noFill/>
          </p:spPr>
          <p:txBody>
            <a:bodyPr wrap="square" rtlCol="0">
              <a:spAutoFit/>
            </a:bodyPr>
            <a:lstStyle/>
            <a:p>
              <a:pPr algn="ctr"/>
              <a:r>
                <a:rPr lang="es-ES" sz="1400" dirty="0"/>
                <a:t>Recursos</a:t>
              </a:r>
              <a:endParaRPr lang="es-MX" sz="1400" dirty="0"/>
            </a:p>
          </p:txBody>
        </p:sp>
        <p:sp>
          <p:nvSpPr>
            <p:cNvPr id="18" name="TextBox 17">
              <a:extLst>
                <a:ext uri="{FF2B5EF4-FFF2-40B4-BE49-F238E27FC236}">
                  <a16:creationId xmlns:a16="http://schemas.microsoft.com/office/drawing/2014/main" id="{1828B600-96A3-DCBF-9B56-B97914063FDB}"/>
                </a:ext>
              </a:extLst>
            </p:cNvPr>
            <p:cNvSpPr txBox="1"/>
            <p:nvPr/>
          </p:nvSpPr>
          <p:spPr>
            <a:xfrm>
              <a:off x="7730632" y="3221921"/>
              <a:ext cx="1105325" cy="307777"/>
            </a:xfrm>
            <a:prstGeom prst="rect">
              <a:avLst/>
            </a:prstGeom>
            <a:noFill/>
          </p:spPr>
          <p:txBody>
            <a:bodyPr wrap="square" rtlCol="0">
              <a:spAutoFit/>
            </a:bodyPr>
            <a:lstStyle/>
            <a:p>
              <a:pPr algn="ctr"/>
              <a:r>
                <a:rPr lang="es-ES" sz="1400" dirty="0"/>
                <a:t>Canales</a:t>
              </a:r>
              <a:endParaRPr lang="es-MX" sz="1400" dirty="0"/>
            </a:p>
          </p:txBody>
        </p:sp>
        <p:sp>
          <p:nvSpPr>
            <p:cNvPr id="19" name="TextBox 18">
              <a:extLst>
                <a:ext uri="{FF2B5EF4-FFF2-40B4-BE49-F238E27FC236}">
                  <a16:creationId xmlns:a16="http://schemas.microsoft.com/office/drawing/2014/main" id="{888FC24B-D285-D7F3-8F9B-AB67D5257AF8}"/>
                </a:ext>
              </a:extLst>
            </p:cNvPr>
            <p:cNvSpPr txBox="1"/>
            <p:nvPr/>
          </p:nvSpPr>
          <p:spPr>
            <a:xfrm>
              <a:off x="2896365" y="4769091"/>
              <a:ext cx="906381" cy="307777"/>
            </a:xfrm>
            <a:prstGeom prst="rect">
              <a:avLst/>
            </a:prstGeom>
            <a:noFill/>
          </p:spPr>
          <p:txBody>
            <a:bodyPr wrap="square" rtlCol="0">
              <a:spAutoFit/>
            </a:bodyPr>
            <a:lstStyle/>
            <a:p>
              <a:pPr algn="ctr"/>
              <a:r>
                <a:rPr lang="es-ES" sz="1400" dirty="0"/>
                <a:t>Costos</a:t>
              </a:r>
              <a:endParaRPr lang="es-MX" sz="1400" dirty="0"/>
            </a:p>
          </p:txBody>
        </p:sp>
        <p:sp>
          <p:nvSpPr>
            <p:cNvPr id="20" name="TextBox 19">
              <a:extLst>
                <a:ext uri="{FF2B5EF4-FFF2-40B4-BE49-F238E27FC236}">
                  <a16:creationId xmlns:a16="http://schemas.microsoft.com/office/drawing/2014/main" id="{24BA94D4-CEE3-EF2E-3DBC-FF31A0C97428}"/>
                </a:ext>
              </a:extLst>
            </p:cNvPr>
            <p:cNvSpPr txBox="1"/>
            <p:nvPr/>
          </p:nvSpPr>
          <p:spPr>
            <a:xfrm>
              <a:off x="8273400" y="4767336"/>
              <a:ext cx="1105325" cy="307777"/>
            </a:xfrm>
            <a:prstGeom prst="rect">
              <a:avLst/>
            </a:prstGeom>
            <a:noFill/>
          </p:spPr>
          <p:txBody>
            <a:bodyPr wrap="square" rtlCol="0">
              <a:spAutoFit/>
            </a:bodyPr>
            <a:lstStyle/>
            <a:p>
              <a:pPr algn="ctr"/>
              <a:r>
                <a:rPr lang="es-ES" sz="1400" dirty="0"/>
                <a:t>Ingresos</a:t>
              </a:r>
              <a:endParaRPr lang="es-MX" sz="1400" dirty="0"/>
            </a:p>
          </p:txBody>
        </p:sp>
        <p:sp>
          <p:nvSpPr>
            <p:cNvPr id="21" name="TextBox 20">
              <a:extLst>
                <a:ext uri="{FF2B5EF4-FFF2-40B4-BE49-F238E27FC236}">
                  <a16:creationId xmlns:a16="http://schemas.microsoft.com/office/drawing/2014/main" id="{03D343D1-773E-A98E-2658-2E4A6B5CF3A7}"/>
                </a:ext>
              </a:extLst>
            </p:cNvPr>
            <p:cNvSpPr txBox="1"/>
            <p:nvPr/>
          </p:nvSpPr>
          <p:spPr>
            <a:xfrm>
              <a:off x="2498289" y="5950255"/>
              <a:ext cx="2255802" cy="307777"/>
            </a:xfrm>
            <a:prstGeom prst="rect">
              <a:avLst/>
            </a:prstGeom>
            <a:noFill/>
          </p:spPr>
          <p:txBody>
            <a:bodyPr wrap="square" rtlCol="0">
              <a:spAutoFit/>
            </a:bodyPr>
            <a:lstStyle/>
            <a:p>
              <a:r>
                <a:rPr lang="es-ES" sz="1400" dirty="0"/>
                <a:t>Innovación Circular</a:t>
              </a:r>
              <a:endParaRPr lang="es-MX" sz="1400" dirty="0"/>
            </a:p>
          </p:txBody>
        </p:sp>
        <p:sp>
          <p:nvSpPr>
            <p:cNvPr id="22" name="TextBox 21">
              <a:extLst>
                <a:ext uri="{FF2B5EF4-FFF2-40B4-BE49-F238E27FC236}">
                  <a16:creationId xmlns:a16="http://schemas.microsoft.com/office/drawing/2014/main" id="{A6DE75F0-13BD-7D3D-E11D-CB8C514CC2FF}"/>
                </a:ext>
              </a:extLst>
            </p:cNvPr>
            <p:cNvSpPr txBox="1"/>
            <p:nvPr/>
          </p:nvSpPr>
          <p:spPr>
            <a:xfrm>
              <a:off x="8382938" y="5953886"/>
              <a:ext cx="2255802" cy="307777"/>
            </a:xfrm>
            <a:prstGeom prst="rect">
              <a:avLst/>
            </a:prstGeom>
            <a:noFill/>
          </p:spPr>
          <p:txBody>
            <a:bodyPr wrap="square" rtlCol="0">
              <a:spAutoFit/>
            </a:bodyPr>
            <a:lstStyle/>
            <a:p>
              <a:r>
                <a:rPr lang="es-ES" sz="1400" dirty="0"/>
                <a:t>Fin de Vida</a:t>
              </a:r>
              <a:endParaRPr lang="es-MX" sz="1400" dirty="0"/>
            </a:p>
          </p:txBody>
        </p:sp>
        <p:sp>
          <p:nvSpPr>
            <p:cNvPr id="23" name="TextBox 22">
              <a:extLst>
                <a:ext uri="{FF2B5EF4-FFF2-40B4-BE49-F238E27FC236}">
                  <a16:creationId xmlns:a16="http://schemas.microsoft.com/office/drawing/2014/main" id="{8F9A8F6F-CD87-4799-96E1-22134C48046D}"/>
                </a:ext>
              </a:extLst>
            </p:cNvPr>
            <p:cNvSpPr txBox="1"/>
            <p:nvPr/>
          </p:nvSpPr>
          <p:spPr>
            <a:xfrm>
              <a:off x="5377722" y="3221921"/>
              <a:ext cx="1423586" cy="307777"/>
            </a:xfrm>
            <a:prstGeom prst="rect">
              <a:avLst/>
            </a:prstGeom>
            <a:noFill/>
          </p:spPr>
          <p:txBody>
            <a:bodyPr wrap="square" rtlCol="0">
              <a:spAutoFit/>
            </a:bodyPr>
            <a:lstStyle/>
            <a:p>
              <a:pPr algn="ctr"/>
              <a:r>
                <a:rPr lang="es-ES" sz="1400" dirty="0"/>
                <a:t>Circular VP</a:t>
              </a:r>
              <a:endParaRPr lang="es-MX" sz="1400" dirty="0"/>
            </a:p>
          </p:txBody>
        </p:sp>
      </p:grpSp>
      <p:sp>
        <p:nvSpPr>
          <p:cNvPr id="24" name="TextBox 23">
            <a:extLst>
              <a:ext uri="{FF2B5EF4-FFF2-40B4-BE49-F238E27FC236}">
                <a16:creationId xmlns:a16="http://schemas.microsoft.com/office/drawing/2014/main" id="{C866CD68-6C6B-03C3-F5AA-4BBC06C2EADB}"/>
              </a:ext>
            </a:extLst>
          </p:cNvPr>
          <p:cNvSpPr txBox="1"/>
          <p:nvPr/>
        </p:nvSpPr>
        <p:spPr>
          <a:xfrm>
            <a:off x="2794682" y="294106"/>
            <a:ext cx="6602637" cy="584775"/>
          </a:xfrm>
          <a:prstGeom prst="rect">
            <a:avLst/>
          </a:prstGeom>
          <a:noFill/>
        </p:spPr>
        <p:txBody>
          <a:bodyPr wrap="square" rtlCol="0">
            <a:spAutoFit/>
          </a:bodyPr>
          <a:lstStyle/>
          <a:p>
            <a:pPr algn="ctr"/>
            <a:r>
              <a:rPr lang="en-US" sz="3200" b="1" dirty="0" err="1">
                <a:solidFill>
                  <a:schemeClr val="bg1"/>
                </a:solidFill>
              </a:rPr>
              <a:t>Modelo</a:t>
            </a:r>
            <a:r>
              <a:rPr lang="en-US" sz="3200" b="1" dirty="0">
                <a:solidFill>
                  <a:schemeClr val="bg1"/>
                </a:solidFill>
              </a:rPr>
              <a:t> de </a:t>
            </a:r>
            <a:r>
              <a:rPr lang="en-US" sz="3200" b="1" dirty="0" err="1">
                <a:solidFill>
                  <a:schemeClr val="bg1"/>
                </a:solidFill>
              </a:rPr>
              <a:t>Negocio</a:t>
            </a:r>
            <a:r>
              <a:rPr lang="en-US" sz="3200" b="1" dirty="0">
                <a:solidFill>
                  <a:schemeClr val="bg1"/>
                </a:solidFill>
              </a:rPr>
              <a:t> Circular Canvas</a:t>
            </a:r>
          </a:p>
        </p:txBody>
      </p:sp>
    </p:spTree>
    <p:extLst>
      <p:ext uri="{BB962C8B-B14F-4D97-AF65-F5344CB8AC3E}">
        <p14:creationId xmlns:p14="http://schemas.microsoft.com/office/powerpoint/2010/main" val="334094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ople&#10;&#10;Description automatically generated">
            <a:extLst>
              <a:ext uri="{FF2B5EF4-FFF2-40B4-BE49-F238E27FC236}">
                <a16:creationId xmlns:a16="http://schemas.microsoft.com/office/drawing/2014/main" id="{22832E7C-7327-5545-B860-F8D37FA81FD2}"/>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8E2DBD1-B289-8045-A104-5191A34078A8}"/>
              </a:ext>
            </a:extLst>
          </p:cNvPr>
          <p:cNvPicPr>
            <a:picLocks noChangeAspect="1"/>
          </p:cNvPicPr>
          <p:nvPr/>
        </p:nvPicPr>
        <p:blipFill rotWithShape="1">
          <a:blip r:embed="rId4"/>
          <a:srcRect l="13875" t="8298" r="16500" b="79394"/>
          <a:stretch/>
        </p:blipFill>
        <p:spPr>
          <a:xfrm>
            <a:off x="1255510" y="718191"/>
            <a:ext cx="9291874" cy="637366"/>
          </a:xfrm>
          <a:prstGeom prst="rect">
            <a:avLst/>
          </a:prstGeom>
        </p:spPr>
      </p:pic>
      <p:sp>
        <p:nvSpPr>
          <p:cNvPr id="10" name="TextBox 9">
            <a:extLst>
              <a:ext uri="{FF2B5EF4-FFF2-40B4-BE49-F238E27FC236}">
                <a16:creationId xmlns:a16="http://schemas.microsoft.com/office/drawing/2014/main" id="{8E021AB0-A917-3F46-A673-5C11A3262A0A}"/>
              </a:ext>
            </a:extLst>
          </p:cNvPr>
          <p:cNvSpPr txBox="1"/>
          <p:nvPr/>
        </p:nvSpPr>
        <p:spPr>
          <a:xfrm>
            <a:off x="548477" y="168433"/>
            <a:ext cx="11095045" cy="707886"/>
          </a:xfrm>
          <a:prstGeom prst="rect">
            <a:avLst/>
          </a:prstGeom>
          <a:noFill/>
        </p:spPr>
        <p:txBody>
          <a:bodyPr wrap="square" rtlCol="0">
            <a:spAutoFit/>
          </a:bodyPr>
          <a:lstStyle/>
          <a:p>
            <a:pPr algn="ctr"/>
            <a:r>
              <a:rPr lang="en-US" sz="4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Recuperación</a:t>
            </a:r>
            <a:r>
              <a:rPr lang="en-US" sz="4000" b="1" dirty="0">
                <a:solidFill>
                  <a:srgbClr val="262626"/>
                </a:solidFill>
                <a:latin typeface="Calibri" panose="020F0502020204030204" pitchFamily="34" charset="0"/>
                <a:ea typeface="SimSun" panose="02010600030101010101" pitchFamily="2" charset="-122"/>
                <a:cs typeface="Calibri" panose="020F0502020204030204" pitchFamily="34" charset="0"/>
              </a:rPr>
              <a:t> de </a:t>
            </a:r>
            <a:r>
              <a:rPr lang="en-US" sz="40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Recursos</a:t>
            </a:r>
            <a:r>
              <a:rPr lang="en-US" sz="40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4000" b="1" dirty="0" err="1">
                <a:solidFill>
                  <a:srgbClr val="4ABE98"/>
                </a:solidFill>
                <a:latin typeface="Calibri" panose="020F0502020204030204" pitchFamily="34" charset="0"/>
                <a:ea typeface="SimSun" panose="02010600030101010101" pitchFamily="2" charset="-122"/>
                <a:cs typeface="Calibri" panose="020F0502020204030204" pitchFamily="34" charset="0"/>
              </a:rPr>
              <a:t>Plástico</a:t>
            </a:r>
            <a:r>
              <a:rPr lang="en-US" sz="4000" b="1" dirty="0">
                <a:solidFill>
                  <a:srgbClr val="4ABE98"/>
                </a:solidFill>
                <a:latin typeface="Calibri" panose="020F0502020204030204" pitchFamily="34" charset="0"/>
                <a:ea typeface="SimSun" panose="02010600030101010101" pitchFamily="2" charset="-122"/>
                <a:cs typeface="Calibri" panose="020F0502020204030204" pitchFamily="34" charset="0"/>
              </a:rPr>
              <a:t> de Origen </a:t>
            </a:r>
            <a:r>
              <a:rPr lang="en-US" sz="4000" b="1" dirty="0" err="1">
                <a:solidFill>
                  <a:srgbClr val="4ABE98"/>
                </a:solidFill>
                <a:latin typeface="Calibri" panose="020F0502020204030204" pitchFamily="34" charset="0"/>
                <a:ea typeface="SimSun" panose="02010600030101010101" pitchFamily="2" charset="-122"/>
                <a:cs typeface="Calibri" panose="020F0502020204030204" pitchFamily="34" charset="0"/>
              </a:rPr>
              <a:t>Ético</a:t>
            </a:r>
            <a:r>
              <a:rPr lang="en-US" sz="4000" b="1" dirty="0">
                <a:solidFill>
                  <a:srgbClr val="4ABE98"/>
                </a:solidFill>
                <a:latin typeface="Calibri" panose="020F0502020204030204" pitchFamily="34" charset="0"/>
                <a:ea typeface="SimSun" panose="02010600030101010101" pitchFamily="2" charset="-122"/>
                <a:cs typeface="Calibri" panose="020F0502020204030204" pitchFamily="34" charset="0"/>
              </a:rPr>
              <a:t> </a:t>
            </a:r>
          </a:p>
        </p:txBody>
      </p:sp>
      <p:pic>
        <p:nvPicPr>
          <p:cNvPr id="3" name="Picture 2" descr="Icon&#10;&#10;Description automatically generated">
            <a:extLst>
              <a:ext uri="{FF2B5EF4-FFF2-40B4-BE49-F238E27FC236}">
                <a16:creationId xmlns:a16="http://schemas.microsoft.com/office/drawing/2014/main" id="{7F3F9EF6-ADEC-A74E-BBEC-12F6E04AE208}"/>
              </a:ext>
            </a:extLst>
          </p:cNvPr>
          <p:cNvPicPr>
            <a:picLocks noChangeAspect="1"/>
          </p:cNvPicPr>
          <p:nvPr/>
        </p:nvPicPr>
        <p:blipFill>
          <a:blip r:embed="rId5"/>
          <a:stretch>
            <a:fillRect/>
          </a:stretch>
        </p:blipFill>
        <p:spPr>
          <a:xfrm>
            <a:off x="-422031" y="1619462"/>
            <a:ext cx="5647859" cy="3953501"/>
          </a:xfrm>
          <a:prstGeom prst="rect">
            <a:avLst/>
          </a:prstGeom>
        </p:spPr>
      </p:pic>
      <p:pic>
        <p:nvPicPr>
          <p:cNvPr id="5" name="Picture 4" descr="A picture containing outdoor, sky, beach, water&#10;&#10;Description automatically generated">
            <a:extLst>
              <a:ext uri="{FF2B5EF4-FFF2-40B4-BE49-F238E27FC236}">
                <a16:creationId xmlns:a16="http://schemas.microsoft.com/office/drawing/2014/main" id="{7F778CB1-DABB-28C2-185E-873378D84130}"/>
              </a:ext>
            </a:extLst>
          </p:cNvPr>
          <p:cNvPicPr>
            <a:picLocks noChangeAspect="1"/>
          </p:cNvPicPr>
          <p:nvPr/>
        </p:nvPicPr>
        <p:blipFill>
          <a:blip r:embed="rId6"/>
          <a:stretch>
            <a:fillRect/>
          </a:stretch>
        </p:blipFill>
        <p:spPr>
          <a:xfrm>
            <a:off x="4560509" y="1581713"/>
            <a:ext cx="5986876" cy="3991250"/>
          </a:xfrm>
          <a:prstGeom prst="rect">
            <a:avLst/>
          </a:prstGeom>
        </p:spPr>
      </p:pic>
      <p:sp>
        <p:nvSpPr>
          <p:cNvPr id="2" name="Slide Number Placeholder 1">
            <a:extLst>
              <a:ext uri="{FF2B5EF4-FFF2-40B4-BE49-F238E27FC236}">
                <a16:creationId xmlns:a16="http://schemas.microsoft.com/office/drawing/2014/main" id="{BB800B77-4987-4967-A781-C6D976C52CD1}"/>
              </a:ext>
            </a:extLst>
          </p:cNvPr>
          <p:cNvSpPr>
            <a:spLocks noGrp="1"/>
          </p:cNvSpPr>
          <p:nvPr>
            <p:ph type="sldNum" sz="quarter" idx="12"/>
          </p:nvPr>
        </p:nvSpPr>
        <p:spPr/>
        <p:txBody>
          <a:bodyPr/>
          <a:lstStyle/>
          <a:p>
            <a:fld id="{9D5684D6-735E-A247-AB2A-697F19D02639}" type="slidenum">
              <a:rPr lang="en-US" smtClean="0"/>
              <a:t>9</a:t>
            </a:fld>
            <a:endParaRPr lang="en-US"/>
          </a:p>
        </p:txBody>
      </p:sp>
    </p:spTree>
    <p:extLst>
      <p:ext uri="{BB962C8B-B14F-4D97-AF65-F5344CB8AC3E}">
        <p14:creationId xmlns:p14="http://schemas.microsoft.com/office/powerpoint/2010/main" val="3979633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5295</TotalTime>
  <Words>6331</Words>
  <Application>Microsoft Office PowerPoint</Application>
  <PresentationFormat>Widescreen</PresentationFormat>
  <Paragraphs>653</Paragraphs>
  <Slides>25</Slides>
  <Notes>25</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Yu Gothic UI Semilight</vt:lpstr>
      <vt:lpstr>72 Condensed</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Barron Trejo, Ma Luz</cp:lastModifiedBy>
  <cp:revision>154</cp:revision>
  <dcterms:created xsi:type="dcterms:W3CDTF">2022-04-26T04:29:52Z</dcterms:created>
  <dcterms:modified xsi:type="dcterms:W3CDTF">2022-11-09T07:43:35Z</dcterms:modified>
</cp:coreProperties>
</file>