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78"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PzZik4jTDtfuVH6Cv3jLDK/eLp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0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customXml" Target="../customXml/item2.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id Kowalski" userId="e524433e71ad025c" providerId="LiveId" clId="{0D297C83-4CD2-46FD-AF37-2B5C7C149441}"/>
    <pc:docChg chg="modSld">
      <pc:chgData name="Dawid Kowalski" userId="e524433e71ad025c" providerId="LiveId" clId="{0D297C83-4CD2-46FD-AF37-2B5C7C149441}" dt="2023-04-12T09:31:06.022" v="0" actId="729"/>
      <pc:docMkLst>
        <pc:docMk/>
      </pc:docMkLst>
      <pc:sldChg chg="mod modShow">
        <pc:chgData name="Dawid Kowalski" userId="e524433e71ad025c" providerId="LiveId" clId="{0D297C83-4CD2-46FD-AF37-2B5C7C149441}" dt="2023-04-12T09:31:06.022" v="0" actId="729"/>
        <pc:sldMkLst>
          <pc:docMk/>
          <pc:sldMk cId="0" sldId="257"/>
        </pc:sldMkLst>
      </pc:sldChg>
      <pc:sldChg chg="mod modShow">
        <pc:chgData name="Dawid Kowalski" userId="e524433e71ad025c" providerId="LiveId" clId="{0D297C83-4CD2-46FD-AF37-2B5C7C149441}" dt="2023-04-12T09:31:06.022" v="0" actId="729"/>
        <pc:sldMkLst>
          <pc:docMk/>
          <pc:sldMk cId="0" sldId="258"/>
        </pc:sldMkLst>
      </pc:sldChg>
      <pc:sldChg chg="mod modShow">
        <pc:chgData name="Dawid Kowalski" userId="e524433e71ad025c" providerId="LiveId" clId="{0D297C83-4CD2-46FD-AF37-2B5C7C149441}" dt="2023-04-12T09:31:06.022" v="0" actId="729"/>
        <pc:sldMkLst>
          <pc:docMk/>
          <pc:sldMk cId="0" sldId="259"/>
        </pc:sldMkLst>
      </pc:sldChg>
      <pc:sldChg chg="mod modShow">
        <pc:chgData name="Dawid Kowalski" userId="e524433e71ad025c" providerId="LiveId" clId="{0D297C83-4CD2-46FD-AF37-2B5C7C149441}" dt="2023-04-12T09:31:06.022" v="0" actId="729"/>
        <pc:sldMkLst>
          <pc:docMk/>
          <pc:sldMk cId="0" sldId="260"/>
        </pc:sldMkLst>
      </pc:sldChg>
    </pc:docChg>
  </pc:docChgLst>
  <pc:docChgLst>
    <pc:chgData name="Dawid Kowalski" userId="e524433e71ad025c" providerId="LiveId" clId="{E8AF4DF8-838C-40B7-AC37-93C9D49F35B4}"/>
    <pc:docChg chg="custSel modSld">
      <pc:chgData name="Dawid Kowalski" userId="e524433e71ad025c" providerId="LiveId" clId="{E8AF4DF8-838C-40B7-AC37-93C9D49F35B4}" dt="2023-04-13T07:21:58.397" v="17" actId="1076"/>
      <pc:docMkLst>
        <pc:docMk/>
      </pc:docMkLst>
      <pc:sldChg chg="addSp delSp modSp mod">
        <pc:chgData name="Dawid Kowalski" userId="e524433e71ad025c" providerId="LiveId" clId="{E8AF4DF8-838C-40B7-AC37-93C9D49F35B4}" dt="2023-04-13T07:21:58.397" v="17" actId="1076"/>
        <pc:sldMkLst>
          <pc:docMk/>
          <pc:sldMk cId="0" sldId="258"/>
        </pc:sldMkLst>
        <pc:spChg chg="mod">
          <ac:chgData name="Dawid Kowalski" userId="e524433e71ad025c" providerId="LiveId" clId="{E8AF4DF8-838C-40B7-AC37-93C9D49F35B4}" dt="2023-04-13T07:20:58.661" v="6" actId="404"/>
          <ac:spMkLst>
            <pc:docMk/>
            <pc:sldMk cId="0" sldId="258"/>
            <ac:spMk id="128" creationId="{00000000-0000-0000-0000-000000000000}"/>
          </ac:spMkLst>
        </pc:spChg>
        <pc:picChg chg="add mod">
          <ac:chgData name="Dawid Kowalski" userId="e524433e71ad025c" providerId="LiveId" clId="{E8AF4DF8-838C-40B7-AC37-93C9D49F35B4}" dt="2023-04-13T07:21:12.709" v="8" actId="1076"/>
          <ac:picMkLst>
            <pc:docMk/>
            <pc:sldMk cId="0" sldId="258"/>
            <ac:picMk id="3" creationId="{6D723E17-B914-2CA3-F29B-A0A6D0E93102}"/>
          </ac:picMkLst>
        </pc:picChg>
        <pc:picChg chg="add mod">
          <ac:chgData name="Dawid Kowalski" userId="e524433e71ad025c" providerId="LiveId" clId="{E8AF4DF8-838C-40B7-AC37-93C9D49F35B4}" dt="2023-04-13T07:21:35.017" v="11" actId="1076"/>
          <ac:picMkLst>
            <pc:docMk/>
            <pc:sldMk cId="0" sldId="258"/>
            <ac:picMk id="5" creationId="{3C470861-878A-A254-6A70-5ED78D450688}"/>
          </ac:picMkLst>
        </pc:picChg>
        <pc:picChg chg="add mod">
          <ac:chgData name="Dawid Kowalski" userId="e524433e71ad025c" providerId="LiveId" clId="{E8AF4DF8-838C-40B7-AC37-93C9D49F35B4}" dt="2023-04-13T07:21:48.117" v="14" actId="1076"/>
          <ac:picMkLst>
            <pc:docMk/>
            <pc:sldMk cId="0" sldId="258"/>
            <ac:picMk id="7" creationId="{76EF3F6C-248B-B77E-6E5B-70ECDB52BA39}"/>
          </ac:picMkLst>
        </pc:picChg>
        <pc:picChg chg="add mod">
          <ac:chgData name="Dawid Kowalski" userId="e524433e71ad025c" providerId="LiveId" clId="{E8AF4DF8-838C-40B7-AC37-93C9D49F35B4}" dt="2023-04-13T07:21:58.397" v="17" actId="1076"/>
          <ac:picMkLst>
            <pc:docMk/>
            <pc:sldMk cId="0" sldId="258"/>
            <ac:picMk id="9" creationId="{0749309F-7B8B-3492-AFFE-6B02677AFB6C}"/>
          </ac:picMkLst>
        </pc:picChg>
        <pc:picChg chg="mod">
          <ac:chgData name="Dawid Kowalski" userId="e524433e71ad025c" providerId="LiveId" clId="{E8AF4DF8-838C-40B7-AC37-93C9D49F35B4}" dt="2023-04-13T07:20:49.794" v="0" actId="1076"/>
          <ac:picMkLst>
            <pc:docMk/>
            <pc:sldMk cId="0" sldId="258"/>
            <ac:picMk id="123" creationId="{00000000-0000-0000-0000-000000000000}"/>
          </ac:picMkLst>
        </pc:picChg>
        <pc:picChg chg="del">
          <ac:chgData name="Dawid Kowalski" userId="e524433e71ad025c" providerId="LiveId" clId="{E8AF4DF8-838C-40B7-AC37-93C9D49F35B4}" dt="2023-04-13T07:20:51.487" v="1" actId="478"/>
          <ac:picMkLst>
            <pc:docMk/>
            <pc:sldMk cId="0" sldId="258"/>
            <ac:picMk id="133" creationId="{00000000-0000-0000-0000-000000000000}"/>
          </ac:picMkLst>
        </pc:picChg>
        <pc:picChg chg="del">
          <ac:chgData name="Dawid Kowalski" userId="e524433e71ad025c" providerId="LiveId" clId="{E8AF4DF8-838C-40B7-AC37-93C9D49F35B4}" dt="2023-04-13T07:21:14.216" v="9" actId="478"/>
          <ac:picMkLst>
            <pc:docMk/>
            <pc:sldMk cId="0" sldId="258"/>
            <ac:picMk id="134" creationId="{00000000-0000-0000-0000-000000000000}"/>
          </ac:picMkLst>
        </pc:picChg>
        <pc:picChg chg="del">
          <ac:chgData name="Dawid Kowalski" userId="e524433e71ad025c" providerId="LiveId" clId="{E8AF4DF8-838C-40B7-AC37-93C9D49F35B4}" dt="2023-04-13T07:21:49.290" v="15" actId="478"/>
          <ac:picMkLst>
            <pc:docMk/>
            <pc:sldMk cId="0" sldId="258"/>
            <ac:picMk id="135" creationId="{00000000-0000-0000-0000-000000000000}"/>
          </ac:picMkLst>
        </pc:picChg>
        <pc:picChg chg="del">
          <ac:chgData name="Dawid Kowalski" userId="e524433e71ad025c" providerId="LiveId" clId="{E8AF4DF8-838C-40B7-AC37-93C9D49F35B4}" dt="2023-04-13T07:21:36.275" v="12" actId="478"/>
          <ac:picMkLst>
            <pc:docMk/>
            <pc:sldMk cId="0" sldId="258"/>
            <ac:picMk id="13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l-PL" b="1"/>
              <a:t>(Czas trwania slajdu: 5-10 minut)</a:t>
            </a:r>
          </a:p>
          <a:p>
            <a:pPr marL="0" lvl="0" indent="0" algn="l" rtl="0">
              <a:spcBef>
                <a:spcPts val="0"/>
              </a:spcBef>
              <a:spcAft>
                <a:spcPts val="0"/>
              </a:spcAft>
              <a:buNone/>
            </a:pPr>
            <a:endParaRPr b="1"/>
          </a:p>
          <a:p>
            <a:pPr marL="0" lvl="0" indent="0" algn="l" rtl="0">
              <a:spcBef>
                <a:spcPts val="0"/>
              </a:spcBef>
              <a:spcAft>
                <a:spcPts val="0"/>
              </a:spcAft>
              <a:buNone/>
            </a:pPr>
            <a:r>
              <a:rPr lang="pl-PL" b="1"/>
              <a:t>Informacja do przekazania uczniom:</a:t>
            </a:r>
          </a:p>
          <a:p>
            <a:pPr marL="0" lvl="0" indent="0" algn="l" rtl="0">
              <a:spcBef>
                <a:spcPts val="0"/>
              </a:spcBef>
              <a:spcAft>
                <a:spcPts val="0"/>
              </a:spcAft>
              <a:buNone/>
            </a:pPr>
            <a:r>
              <a:rPr lang="pl-PL" sz="1200" b="0" i="0">
                <a:solidFill>
                  <a:schemeClr val="dk1"/>
                </a:solidFill>
                <a:latin typeface="Calibri"/>
                <a:ea typeface="Calibri"/>
                <a:cs typeface="Calibri"/>
                <a:sym typeface="Calibri"/>
              </a:rPr>
              <a:t>Następnie grupa identyfikuje przyczyny głównego problemu, który właśnie zdefiniowaliśmy – to będą korzenie naszego schematu. </a:t>
            </a:r>
          </a:p>
          <a:p>
            <a:pPr marL="0" lvl="0" indent="0" algn="l" rtl="0">
              <a:spcBef>
                <a:spcPts val="0"/>
              </a:spcBef>
              <a:spcAft>
                <a:spcPts val="0"/>
              </a:spcAft>
              <a:buNone/>
            </a:pPr>
            <a:r>
              <a:rPr lang="pl-PL" sz="1200" b="0" i="0">
                <a:solidFill>
                  <a:schemeClr val="dk1"/>
                </a:solidFill>
                <a:latin typeface="Calibri"/>
                <a:ea typeface="Calibri"/>
                <a:cs typeface="Calibri"/>
                <a:sym typeface="Calibri"/>
              </a:rPr>
              <a:t>Jakie są główne czynniki przyczyniające się do powstania głównego problemu? </a:t>
            </a:r>
          </a:p>
          <a:p>
            <a:pPr marL="0" lvl="0" indent="0" algn="l" rtl="0">
              <a:spcBef>
                <a:spcPts val="0"/>
              </a:spcBef>
              <a:spcAft>
                <a:spcPts val="0"/>
              </a:spcAft>
              <a:buNone/>
            </a:pPr>
            <a:r>
              <a:rPr lang="pl-PL" sz="1200" b="0" i="0">
                <a:solidFill>
                  <a:schemeClr val="dk1"/>
                </a:solidFill>
                <a:latin typeface="Calibri"/>
                <a:ea typeface="Calibri"/>
                <a:cs typeface="Calibri"/>
                <a:sym typeface="Calibri"/>
              </a:rPr>
              <a:t>I jakie są przyczyny tych głównych czynników, które prowadzą do głównego problemu? </a:t>
            </a: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pl-PL" sz="1200" b="0" i="0">
                <a:solidFill>
                  <a:schemeClr val="dk1"/>
                </a:solidFill>
                <a:latin typeface="Calibri"/>
                <a:ea typeface="Calibri"/>
                <a:cs typeface="Calibri"/>
                <a:sym typeface="Calibri"/>
              </a:rPr>
              <a:t>Głównym aspektem ćwiczenia jest dyskusja, debata i dialog, które powstają w miarę układania i zmiany kolejności czynników, często tworzących korzenie podziału na bardziej szczegółowe przyczyny głównego problemu. Należy poświęcić czas na umożliwienie osobom wyjaśnienie własnych myśli oraz toku rozumowania, a także na zapisanie na osobnym arkuszu papieru pojawiające się pomysły i punkty pod takimi tytułami, jak: rozwiązania, obawy i decyzje. </a:t>
            </a: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pl-PL" sz="1200" b="1" i="0">
                <a:solidFill>
                  <a:schemeClr val="dk1"/>
                </a:solidFill>
                <a:latin typeface="Calibri"/>
                <a:ea typeface="Calibri"/>
                <a:cs typeface="Calibri"/>
                <a:sym typeface="Calibri"/>
              </a:rPr>
              <a:t>Przykłady</a:t>
            </a:r>
            <a:r>
              <a:rPr lang="pl-PL" sz="1200" b="0" i="0">
                <a:solidFill>
                  <a:schemeClr val="dk1"/>
                </a:solidFill>
                <a:latin typeface="Calibri"/>
                <a:ea typeface="Calibri"/>
                <a:cs typeface="Calibri"/>
                <a:sym typeface="Calibri"/>
              </a:rPr>
              <a:t>:</a:t>
            </a:r>
          </a:p>
          <a:p>
            <a:pPr marL="228600" marR="0" lvl="0" indent="-228600" algn="l" rtl="0">
              <a:lnSpc>
                <a:spcPct val="100000"/>
              </a:lnSpc>
              <a:spcBef>
                <a:spcPts val="0"/>
              </a:spcBef>
              <a:spcAft>
                <a:spcPts val="0"/>
              </a:spcAft>
              <a:buClr>
                <a:schemeClr val="dk1"/>
              </a:buClr>
              <a:buSzPts val="1200"/>
              <a:buFont typeface="Calibri"/>
              <a:buAutoNum type="arabicPeriod"/>
            </a:pPr>
            <a:r>
              <a:rPr lang="pl-PL" sz="1200" b="0" i="1">
                <a:solidFill>
                  <a:schemeClr val="dk1"/>
                </a:solidFill>
                <a:latin typeface="Calibri"/>
                <a:ea typeface="Calibri"/>
                <a:cs typeface="Calibri"/>
                <a:sym typeface="Calibri"/>
              </a:rPr>
              <a:t>Ludzie nie segregują prawidłowo odpadów w domu, co powoduje złe zarządzanie odpadami u źródła i prowadzi do niskiego poziomu recyklingu. </a:t>
            </a:r>
          </a:p>
          <a:p>
            <a:pPr marL="228600" marR="0" lvl="0" indent="-228600" algn="l" rtl="0">
              <a:lnSpc>
                <a:spcPct val="100000"/>
              </a:lnSpc>
              <a:spcBef>
                <a:spcPts val="0"/>
              </a:spcBef>
              <a:spcAft>
                <a:spcPts val="0"/>
              </a:spcAft>
              <a:buClr>
                <a:schemeClr val="dk1"/>
              </a:buClr>
              <a:buSzPts val="1200"/>
              <a:buFont typeface="Calibri"/>
              <a:buAutoNum type="arabicPeriod"/>
            </a:pPr>
            <a:r>
              <a:rPr lang="pl-PL" sz="1200" b="0" i="1">
                <a:solidFill>
                  <a:schemeClr val="dk1"/>
                </a:solidFill>
                <a:latin typeface="Calibri"/>
                <a:ea typeface="Calibri"/>
                <a:cs typeface="Calibri"/>
                <a:sym typeface="Calibri"/>
              </a:rPr>
              <a:t>Pracownikom zajmującym się odpadami brakuje organizacji i wsparcia, co oznacza, że nie mogą oni skutecznie zbierać i sortować odpadów, co skutkuje niskim poziomem recyklingu.</a:t>
            </a:r>
          </a:p>
        </p:txBody>
      </p:sp>
      <p:sp>
        <p:nvSpPr>
          <p:cNvPr id="352" name="Google Shape;3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l-PL" b="1"/>
              <a:t>(Czas trwania slajdu: 5-10 minut)</a:t>
            </a:r>
          </a:p>
          <a:p>
            <a:pPr marL="0" lvl="0" indent="0" algn="l" rtl="0">
              <a:spcBef>
                <a:spcPts val="0"/>
              </a:spcBef>
              <a:spcAft>
                <a:spcPts val="0"/>
              </a:spcAft>
              <a:buNone/>
            </a:pPr>
            <a:endParaRPr b="1"/>
          </a:p>
          <a:p>
            <a:pPr marL="0" lvl="0" indent="0" algn="l" rtl="0">
              <a:spcBef>
                <a:spcPts val="0"/>
              </a:spcBef>
              <a:spcAft>
                <a:spcPts val="0"/>
              </a:spcAft>
              <a:buNone/>
            </a:pPr>
            <a:r>
              <a:rPr lang="pl-PL" b="1"/>
              <a:t>Informacja do przekazania uczniom:</a:t>
            </a:r>
          </a:p>
          <a:p>
            <a:pPr marL="0" lvl="0" indent="0" algn="l" rtl="0">
              <a:spcBef>
                <a:spcPts val="0"/>
              </a:spcBef>
              <a:spcAft>
                <a:spcPts val="0"/>
              </a:spcAft>
              <a:buNone/>
            </a:pPr>
            <a:r>
              <a:rPr lang="pl-PL"/>
              <a:t>Po ustaleniu przyczyn zasadniczego problemu, kolejnym krokiem jest określenie skutków problemu, czyli gałęzi schematu problemów. </a:t>
            </a:r>
          </a:p>
          <a:p>
            <a:pPr marL="0" lvl="0" indent="0" algn="l" rtl="0">
              <a:spcBef>
                <a:spcPts val="0"/>
              </a:spcBef>
              <a:spcAft>
                <a:spcPts val="0"/>
              </a:spcAft>
              <a:buNone/>
            </a:pPr>
            <a:r>
              <a:rPr lang="pl-PL"/>
              <a:t>Jakie są skutki głównego problemu? </a:t>
            </a:r>
          </a:p>
          <a:p>
            <a:pPr marL="0" lvl="0" indent="0" algn="l" rtl="0">
              <a:spcBef>
                <a:spcPts val="0"/>
              </a:spcBef>
              <a:spcAft>
                <a:spcPts val="0"/>
              </a:spcAft>
              <a:buNone/>
            </a:pPr>
            <a:r>
              <a:rPr lang="pl-PL"/>
              <a:t>Jakie są skutki bezpośrednich efektów wynikających z głównego problemu? </a:t>
            </a:r>
          </a:p>
          <a:p>
            <a:pPr marL="0" lvl="0" indent="0" algn="l" rtl="0">
              <a:spcBef>
                <a:spcPts val="0"/>
              </a:spcBef>
              <a:spcAft>
                <a:spcPts val="0"/>
              </a:spcAft>
              <a:buNone/>
            </a:pPr>
            <a:endParaRPr/>
          </a:p>
          <a:p>
            <a:pPr marL="0" lvl="0" indent="0" algn="l" rtl="0">
              <a:spcBef>
                <a:spcPts val="0"/>
              </a:spcBef>
              <a:spcAft>
                <a:spcPts val="0"/>
              </a:spcAft>
              <a:buNone/>
            </a:pPr>
            <a:r>
              <a:rPr lang="pl-PL" b="1"/>
              <a:t>Przykład: </a:t>
            </a:r>
          </a:p>
          <a:p>
            <a:pPr marL="0" lvl="0" indent="0" algn="l" rtl="0">
              <a:spcBef>
                <a:spcPts val="0"/>
              </a:spcBef>
              <a:spcAft>
                <a:spcPts val="0"/>
              </a:spcAft>
              <a:buNone/>
            </a:pPr>
            <a:r>
              <a:rPr lang="pl-PL" b="1" i="1"/>
              <a:t>1. </a:t>
            </a:r>
            <a:r>
              <a:rPr lang="pl-PL" b="0" i="1"/>
              <a:t>Niski poziom recyklingu może zwiększyć ilość odpadów, które przedostają się do środowiska, co może przedostać się do łańcucha pokarmowego, a następnie spowodować spożycie odpadów przez ludzi.</a:t>
            </a:r>
          </a:p>
        </p:txBody>
      </p:sp>
      <p:sp>
        <p:nvSpPr>
          <p:cNvPr id="405" name="Google Shape;40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l-PL" b="1"/>
              <a:t>(Czas trwania slajdu: 5 minuty)</a:t>
            </a:r>
          </a:p>
          <a:p>
            <a:pPr marL="0" lvl="0" indent="0" algn="l" rtl="0">
              <a:spcBef>
                <a:spcPts val="0"/>
              </a:spcBef>
              <a:spcAft>
                <a:spcPts val="0"/>
              </a:spcAft>
              <a:buNone/>
            </a:pPr>
            <a:endParaRPr b="1"/>
          </a:p>
          <a:p>
            <a:pPr marL="0" lvl="0" indent="0" algn="l" rtl="0">
              <a:spcBef>
                <a:spcPts val="0"/>
              </a:spcBef>
              <a:spcAft>
                <a:spcPts val="0"/>
              </a:spcAft>
              <a:buNone/>
            </a:pPr>
            <a:r>
              <a:rPr lang="pl-PL" b="1"/>
              <a:t>Informacja do przekazania uczniom: </a:t>
            </a:r>
          </a:p>
          <a:p>
            <a:pPr marL="0" lvl="0" indent="0" algn="l" rtl="0">
              <a:spcBef>
                <a:spcPts val="0"/>
              </a:spcBef>
              <a:spcAft>
                <a:spcPts val="0"/>
              </a:spcAft>
              <a:buNone/>
            </a:pPr>
            <a:r>
              <a:rPr lang="pl-PL" sz="1200" b="0" i="0">
                <a:solidFill>
                  <a:schemeClr val="dk1"/>
                </a:solidFill>
                <a:latin typeface="Calibri"/>
                <a:ea typeface="Calibri"/>
                <a:cs typeface="Calibri"/>
                <a:sym typeface="Calibri"/>
              </a:rPr>
              <a:t>Schemat rozwiązań (tj. schemat celów) to schemat problemów, które będą przekształcane w zbiór przyszłych rozwiązań problemów. Każde negatywne stwierdzenie jest przekształcane w rozwiązanie poprzez przeformułowanie go na przyszłe pozytywne sformułowanie. Pozytywne sformułowania są w rzeczywistości stwierdzeniami dotyczącymi rozwiązań, które można przedstawić na mapie w postaci hierarchii rozwiązań środki (korzenie) – cele (gałęzie). Analiza schematu rozwiązań ma na celu przedstawienie jasnego obrazu pożądanej przyszłej sytuacji następującej już po zidentyfikowaniu problemów i przeformułowaniu ich w rozwiązania. Mapa pomaga zobrazować i przekazać relację środki-rozwiązania.</a:t>
            </a: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a:solidFill>
                  <a:schemeClr val="dk1"/>
                </a:solidFill>
                <a:latin typeface="Calibri"/>
                <a:ea typeface="Calibri"/>
                <a:cs typeface="Calibri"/>
                <a:sym typeface="Calibri"/>
              </a:rPr>
              <a:t>Wybrany przez nas przykład problemu przedstawiony jako rozwiązanie: </a:t>
            </a:r>
          </a:p>
          <a:p>
            <a:pPr marL="228600" lvl="0" indent="-228600" algn="l" rtl="0">
              <a:spcBef>
                <a:spcPts val="0"/>
              </a:spcBef>
              <a:spcAft>
                <a:spcPts val="0"/>
              </a:spcAft>
              <a:buClr>
                <a:schemeClr val="dk1"/>
              </a:buClr>
              <a:buSzPts val="1200"/>
              <a:buFont typeface="Calibri"/>
              <a:buAutoNum type="arabicPeriod"/>
            </a:pPr>
            <a:r>
              <a:rPr lang="pl-PL" sz="1200" b="0" i="0">
                <a:solidFill>
                  <a:schemeClr val="dk1"/>
                </a:solidFill>
                <a:latin typeface="Calibri"/>
                <a:ea typeface="Calibri"/>
                <a:cs typeface="Calibri"/>
                <a:sym typeface="Calibri"/>
              </a:rPr>
              <a:t>Z poprzedniego slajdu wynika, że jedną z głównych przyczyn problemu fakt, że ludzie nie segregują prawidłowo odpadów w warunkach domowych. </a:t>
            </a:r>
            <a:r>
              <a:rPr lang="pl-PL" sz="1200" b="1" i="0">
                <a:solidFill>
                  <a:schemeClr val="dk1"/>
                </a:solidFill>
                <a:latin typeface="Calibri"/>
                <a:ea typeface="Calibri"/>
                <a:cs typeface="Calibri"/>
                <a:sym typeface="Calibri"/>
              </a:rPr>
              <a:t>Wybór opcji 1</a:t>
            </a:r>
            <a:r>
              <a:rPr lang="pl-PL" sz="1200" b="0" i="0">
                <a:solidFill>
                  <a:schemeClr val="dk1"/>
                </a:solidFill>
                <a:latin typeface="Calibri"/>
                <a:ea typeface="Calibri"/>
                <a:cs typeface="Calibri"/>
                <a:sym typeface="Calibri"/>
              </a:rPr>
              <a:t>: Prawidłowa segregacja odpadów w domach.</a:t>
            </a:r>
          </a:p>
          <a:p>
            <a:pPr marL="228600" lvl="0" indent="-228600" algn="l" rtl="0">
              <a:spcBef>
                <a:spcPts val="0"/>
              </a:spcBef>
              <a:spcAft>
                <a:spcPts val="0"/>
              </a:spcAft>
              <a:buClr>
                <a:schemeClr val="dk1"/>
              </a:buClr>
              <a:buSzPts val="1200"/>
              <a:buFont typeface="Calibri"/>
              <a:buAutoNum type="arabicPeriod"/>
            </a:pPr>
            <a:r>
              <a:rPr lang="pl-PL" sz="1200" b="0" i="0">
                <a:solidFill>
                  <a:schemeClr val="dk1"/>
                </a:solidFill>
                <a:latin typeface="Calibri"/>
                <a:ea typeface="Calibri"/>
                <a:cs typeface="Calibri"/>
                <a:sym typeface="Calibri"/>
              </a:rPr>
              <a:t>Z poprzedniego slajdu wynika, że nie segregując odpadów, ludzie źle gospodarują nimi u źródła. </a:t>
            </a:r>
            <a:r>
              <a:rPr lang="pl-PL" sz="1200" b="1" i="0">
                <a:solidFill>
                  <a:schemeClr val="dk1"/>
                </a:solidFill>
                <a:latin typeface="Calibri"/>
                <a:ea typeface="Calibri"/>
                <a:cs typeface="Calibri"/>
                <a:sym typeface="Calibri"/>
              </a:rPr>
              <a:t>Wybór opcji 2</a:t>
            </a:r>
            <a:r>
              <a:rPr lang="pl-PL" sz="1200" b="0" i="0">
                <a:solidFill>
                  <a:schemeClr val="dk1"/>
                </a:solidFill>
                <a:latin typeface="Calibri"/>
                <a:ea typeface="Calibri"/>
                <a:cs typeface="Calibri"/>
                <a:sym typeface="Calibri"/>
              </a:rPr>
              <a:t>: Prawidłowe zarządzanie odpadami u źródła.</a:t>
            </a:r>
          </a:p>
          <a:p>
            <a:pPr marL="228600" lvl="0" indent="-228600" algn="l" rtl="0">
              <a:spcBef>
                <a:spcPts val="0"/>
              </a:spcBef>
              <a:spcAft>
                <a:spcPts val="0"/>
              </a:spcAft>
              <a:buClr>
                <a:schemeClr val="dk1"/>
              </a:buClr>
              <a:buSzPts val="1200"/>
              <a:buFont typeface="Calibri"/>
              <a:buAutoNum type="arabicPeriod"/>
            </a:pPr>
            <a:r>
              <a:rPr lang="pl-PL" sz="1200" b="0" i="0">
                <a:solidFill>
                  <a:schemeClr val="dk1"/>
                </a:solidFill>
                <a:latin typeface="Calibri"/>
                <a:ea typeface="Calibri"/>
                <a:cs typeface="Calibri"/>
                <a:sym typeface="Calibri"/>
              </a:rPr>
              <a:t>Problemem jest niski poziom odzyskiwania odpadów. </a:t>
            </a:r>
            <a:r>
              <a:rPr lang="pl-PL" sz="1200" b="1" i="0">
                <a:solidFill>
                  <a:schemeClr val="dk1"/>
                </a:solidFill>
                <a:latin typeface="Calibri"/>
                <a:ea typeface="Calibri"/>
                <a:cs typeface="Calibri"/>
                <a:sym typeface="Calibri"/>
              </a:rPr>
              <a:t>Wybór opcji 3</a:t>
            </a:r>
            <a:r>
              <a:rPr lang="pl-PL" sz="1200" b="0" i="0">
                <a:solidFill>
                  <a:schemeClr val="dk1"/>
                </a:solidFill>
                <a:latin typeface="Calibri"/>
                <a:ea typeface="Calibri"/>
                <a:cs typeface="Calibri"/>
                <a:sym typeface="Calibri"/>
              </a:rPr>
              <a:t>: Naszym rozwiązaniem będzie zwiększony poziom recyklingu</a:t>
            </a:r>
            <a:r>
              <a:rPr lang="pl-PL" sz="1200" b="1" i="0">
                <a:solidFill>
                  <a:schemeClr val="dk1"/>
                </a:solidFill>
                <a:latin typeface="Calibri"/>
                <a:ea typeface="Calibri"/>
                <a:cs typeface="Calibri"/>
                <a:sym typeface="Calibri"/>
              </a:rPr>
              <a:t>. </a:t>
            </a:r>
          </a:p>
          <a:p>
            <a:pPr marL="228600" lvl="0" indent="-228600" algn="l" rtl="0">
              <a:spcBef>
                <a:spcPts val="0"/>
              </a:spcBef>
              <a:spcAft>
                <a:spcPts val="0"/>
              </a:spcAft>
              <a:buClr>
                <a:schemeClr val="dk1"/>
              </a:buClr>
              <a:buSzPts val="1200"/>
              <a:buFont typeface="Calibri"/>
              <a:buAutoNum type="arabicPeriod"/>
            </a:pPr>
            <a:r>
              <a:rPr lang="pl-PL" sz="1200" b="0" i="0">
                <a:solidFill>
                  <a:schemeClr val="dk1"/>
                </a:solidFill>
                <a:latin typeface="Calibri"/>
                <a:ea typeface="Calibri"/>
                <a:cs typeface="Calibri"/>
                <a:sym typeface="Calibri"/>
              </a:rPr>
              <a:t>Z poprzedniego slajdu wynika, że jednym z głównych skutków problemu był wzrost ilości odpadów wyciekających do środowiska. </a:t>
            </a:r>
            <a:r>
              <a:rPr lang="pl-PL" sz="1200" b="1" i="0">
                <a:solidFill>
                  <a:schemeClr val="dk1"/>
                </a:solidFill>
                <a:latin typeface="Calibri"/>
                <a:ea typeface="Calibri"/>
                <a:cs typeface="Calibri"/>
                <a:sym typeface="Calibri"/>
              </a:rPr>
              <a:t>Wybór opcji 4</a:t>
            </a:r>
            <a:r>
              <a:rPr lang="pl-PL" sz="1200" b="0" i="0">
                <a:solidFill>
                  <a:schemeClr val="dk1"/>
                </a:solidFill>
                <a:latin typeface="Calibri"/>
                <a:ea typeface="Calibri"/>
                <a:cs typeface="Calibri"/>
                <a:sym typeface="Calibri"/>
              </a:rPr>
              <a:t>: Zmniejszenie ilości odpadów przedostających się do środowiska.</a:t>
            </a:r>
          </a:p>
          <a:p>
            <a:pPr marL="228600" lvl="0" indent="-228600" algn="l" rtl="0">
              <a:spcBef>
                <a:spcPts val="0"/>
              </a:spcBef>
              <a:spcAft>
                <a:spcPts val="0"/>
              </a:spcAft>
              <a:buClr>
                <a:schemeClr val="dk1"/>
              </a:buClr>
              <a:buSzPts val="1200"/>
              <a:buFont typeface="Calibri"/>
              <a:buAutoNum type="arabicPeriod"/>
            </a:pPr>
            <a:r>
              <a:rPr lang="pl-PL" sz="1200" b="0" i="0">
                <a:solidFill>
                  <a:schemeClr val="dk1"/>
                </a:solidFill>
                <a:latin typeface="Calibri"/>
                <a:ea typeface="Calibri"/>
                <a:cs typeface="Calibri"/>
                <a:sym typeface="Calibri"/>
              </a:rPr>
              <a:t>Z poprzedniego slajdu wynika, że wpływ zmian klimatycznych jest coraz większy. </a:t>
            </a:r>
            <a:r>
              <a:rPr lang="pl-PL" sz="1200" b="1" i="0">
                <a:solidFill>
                  <a:schemeClr val="dk1"/>
                </a:solidFill>
                <a:latin typeface="Calibri"/>
                <a:ea typeface="Calibri"/>
                <a:cs typeface="Calibri"/>
                <a:sym typeface="Calibri"/>
              </a:rPr>
              <a:t>Wybór opcji 5: </a:t>
            </a:r>
            <a:r>
              <a:rPr lang="pl-PL" sz="1200" b="0" i="0">
                <a:solidFill>
                  <a:schemeClr val="dk1"/>
                </a:solidFill>
                <a:latin typeface="Calibri"/>
                <a:ea typeface="Calibri"/>
                <a:cs typeface="Calibri"/>
                <a:sym typeface="Calibri"/>
              </a:rPr>
              <a:t>Ograniczone skutki dla zmian klimatycznych.</a:t>
            </a:r>
          </a:p>
        </p:txBody>
      </p:sp>
      <p:sp>
        <p:nvSpPr>
          <p:cNvPr id="458" name="Google Shape;4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b="1"/>
              <a:t>Informacja do przekazania uczniom:</a:t>
            </a:r>
          </a:p>
          <a:p>
            <a:pPr marL="0" lvl="0" indent="0" algn="l" rtl="0">
              <a:spcBef>
                <a:spcPts val="0"/>
              </a:spcBef>
              <a:spcAft>
                <a:spcPts val="0"/>
              </a:spcAft>
              <a:buNone/>
            </a:pPr>
            <a:r>
              <a:rPr lang="pl-PL" b="0"/>
              <a:t>W przypadku zadań grupowych należy postępować zgodnie z poniższą instrukcją:</a:t>
            </a:r>
          </a:p>
          <a:p>
            <a:pPr marL="0" lvl="0" indent="0" algn="l" rtl="0">
              <a:spcBef>
                <a:spcPts val="0"/>
              </a:spcBef>
              <a:spcAft>
                <a:spcPts val="0"/>
              </a:spcAft>
              <a:buNone/>
            </a:pPr>
            <a:endParaRPr b="0"/>
          </a:p>
          <a:p>
            <a:pPr marL="0" lvl="0" indent="0" algn="l" rtl="0">
              <a:spcBef>
                <a:spcPts val="0"/>
              </a:spcBef>
              <a:spcAft>
                <a:spcPts val="0"/>
              </a:spcAft>
              <a:buNone/>
            </a:pPr>
            <a:r>
              <a:rPr lang="pl-PL" b="1"/>
              <a:t>Krok 1 </a:t>
            </a:r>
            <a:r>
              <a:rPr lang="pl-PL" b="0"/>
              <a:t>Wybrać aspekt ze scenariusza „wyzwanie związane z odpadami” do przeanalizowania w ramach ćwiczenia „schemat problemów/rozwiązań”.</a:t>
            </a:r>
          </a:p>
          <a:p>
            <a:pPr marL="0" lvl="0" indent="0" algn="l" rtl="0">
              <a:spcBef>
                <a:spcPts val="0"/>
              </a:spcBef>
              <a:spcAft>
                <a:spcPts val="0"/>
              </a:spcAft>
              <a:buNone/>
            </a:pPr>
            <a:r>
              <a:rPr lang="pl-PL" b="1"/>
              <a:t>Krok 2 </a:t>
            </a:r>
            <a:r>
              <a:rPr lang="pl-PL" b="0"/>
              <a:t>Stworzyć schemat problemów z negatywnym stwierdzeniem problemu definiującym sedno sprawy.</a:t>
            </a:r>
          </a:p>
          <a:p>
            <a:pPr marL="0" lvl="0" indent="0" algn="l" rtl="0">
              <a:spcBef>
                <a:spcPts val="0"/>
              </a:spcBef>
              <a:spcAft>
                <a:spcPts val="0"/>
              </a:spcAft>
              <a:buNone/>
            </a:pPr>
            <a:r>
              <a:rPr lang="pl-PL" b="1"/>
              <a:t>Krok 3 </a:t>
            </a:r>
            <a:r>
              <a:rPr lang="pl-PL" b="0"/>
              <a:t>Stworzyć schemat rozwiązań z pozytywnym stwierdzeniem określającym ścieżkę rozwiązania głównego problemu zidentyfikowanego w Kroku 2.</a:t>
            </a:r>
          </a:p>
          <a:p>
            <a:pPr marL="0" lvl="0" indent="0" algn="l" rtl="0">
              <a:spcBef>
                <a:spcPts val="0"/>
              </a:spcBef>
              <a:spcAft>
                <a:spcPts val="0"/>
              </a:spcAft>
              <a:buNone/>
            </a:pPr>
            <a:r>
              <a:rPr lang="pl-PL" b="1"/>
              <a:t>Krok 4 </a:t>
            </a:r>
            <a:r>
              <a:rPr lang="pl-PL" b="0"/>
              <a:t>Należy wybrać wybrać preferowane rozwiązanie problemu i stworzyć ostateczny wykaz problemów i rozwiązań.</a:t>
            </a:r>
          </a:p>
          <a:p>
            <a:pPr marL="0" lvl="0" indent="0" algn="l" rtl="0">
              <a:spcBef>
                <a:spcPts val="0"/>
              </a:spcBef>
              <a:spcAft>
                <a:spcPts val="0"/>
              </a:spcAft>
              <a:buNone/>
            </a:pPr>
            <a:endParaRPr/>
          </a:p>
        </p:txBody>
      </p:sp>
      <p:sp>
        <p:nvSpPr>
          <p:cNvPr id="516" name="Google Shape;5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b="1"/>
              <a:t>Informacja do przekazania uczniom:</a:t>
            </a:r>
          </a:p>
          <a:p>
            <a:pPr marL="0" lvl="0" indent="0" algn="l" rtl="0">
              <a:spcBef>
                <a:spcPts val="0"/>
              </a:spcBef>
              <a:spcAft>
                <a:spcPts val="0"/>
              </a:spcAft>
              <a:buNone/>
            </a:pPr>
            <a:r>
              <a:rPr lang="pl-PL" sz="1200" b="1" i="0">
                <a:solidFill>
                  <a:schemeClr val="dk1"/>
                </a:solidFill>
                <a:latin typeface="Calibri"/>
                <a:ea typeface="Calibri"/>
                <a:cs typeface="Calibri"/>
                <a:sym typeface="Calibri"/>
              </a:rPr>
              <a:t>Rozwiązywanie problemów </a:t>
            </a:r>
            <a:r>
              <a:rPr lang="pl-PL" sz="1200" b="0" i="0">
                <a:solidFill>
                  <a:schemeClr val="dk1"/>
                </a:solidFill>
                <a:latin typeface="Calibri"/>
                <a:ea typeface="Calibri"/>
                <a:cs typeface="Calibri"/>
                <a:sym typeface="Calibri"/>
              </a:rPr>
              <a:t>to proces wykorzystywania innowacji i kreatywnych rozwiązań w celu rozwiązywania problemów społecznych, środowiskowych, biznesowych lub technologicznych. Czasami problemy osobiste znajdujące odzwierciedlenie na rynku mogą stanowić istotną szansę. Osoba projektująca rozwiązanie problemu wizualizuje perspektywę wypełnienia luki innowacyjnym rozwiązaniem, które może wymagać zmiany produktu lub stworzenia zupełnie nowego produktu lub usługi. Osoby projektujące rozwiązania potrzebują niezbędnych narzędzi, aby zrozumieć, przeanalizować, wyobrazić sobie, a następnie zakomunikować problem. Zrozumienie problemu jest kluczem do znalezienia rozwiązania, które z kolei przyciągnie i zatrzyma inwestorów, partnerów i klientów.</a:t>
            </a:r>
          </a:p>
        </p:txBody>
      </p:sp>
      <p:sp>
        <p:nvSpPr>
          <p:cNvPr id="186" name="Google Shape;1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l-PL" b="1"/>
              <a:t>(Czas trwania slajdu: 5 minuty)</a:t>
            </a:r>
          </a:p>
          <a:p>
            <a:pPr marL="0" lvl="0" indent="0" algn="l" rtl="0">
              <a:spcBef>
                <a:spcPts val="0"/>
              </a:spcBef>
              <a:spcAft>
                <a:spcPts val="0"/>
              </a:spcAft>
              <a:buNone/>
            </a:pPr>
            <a:endParaRPr b="1"/>
          </a:p>
          <a:p>
            <a:pPr marL="0" lvl="0" indent="0" algn="l" rtl="0">
              <a:spcBef>
                <a:spcPts val="0"/>
              </a:spcBef>
              <a:spcAft>
                <a:spcPts val="0"/>
              </a:spcAft>
              <a:buNone/>
            </a:pPr>
            <a:r>
              <a:rPr lang="pl-PL" b="1"/>
              <a:t>Informacja do przekazania uczniom:</a:t>
            </a:r>
          </a:p>
          <a:p>
            <a:pPr marL="0" lvl="0" indent="0" algn="l" rtl="0">
              <a:spcBef>
                <a:spcPts val="0"/>
              </a:spcBef>
              <a:spcAft>
                <a:spcPts val="0"/>
              </a:spcAft>
              <a:buNone/>
            </a:pPr>
            <a:r>
              <a:rPr lang="pl-PL" sz="1200" b="0" i="0">
                <a:solidFill>
                  <a:schemeClr val="dk1"/>
                </a:solidFill>
                <a:latin typeface="Calibri"/>
                <a:ea typeface="Calibri"/>
                <a:cs typeface="Calibri"/>
                <a:sym typeface="Calibri"/>
              </a:rPr>
              <a:t>Aby zacząć myśleć o znalezieniu rozwiązań problemów, należy zidentyfikować negatywne aspekty istniejącej sytuacji i zająć się raczej sprawami obecnymi niż problemami pozornymi, przyszłymi lub przeszłymi. W wielu przypadkach to właśnie ten pierwszy krok może pomóc nam w znalezieniu rozwiązań, poprzez analizę i nakreślenie relacji przyczyn i skutków wokół głównego problemu lub zagadnienia. To daje nam głębię zrozumienia, z której można budować skuteczne rozwiązania.</a:t>
            </a: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a:solidFill>
                  <a:schemeClr val="dk1"/>
                </a:solidFill>
                <a:latin typeface="Calibri"/>
                <a:ea typeface="Calibri"/>
                <a:cs typeface="Calibri"/>
                <a:sym typeface="Calibri"/>
              </a:rPr>
              <a:t>Schemat problemów </a:t>
            </a:r>
            <a:r>
              <a:rPr lang="pl-PL" sz="1200" b="0" i="0">
                <a:solidFill>
                  <a:schemeClr val="dk1"/>
                </a:solidFill>
                <a:latin typeface="Calibri"/>
                <a:ea typeface="Calibri"/>
                <a:cs typeface="Calibri"/>
                <a:sym typeface="Calibri"/>
              </a:rPr>
              <a:t>można zdefiniować jako wizualizację problemów w formie diagramu lub „hierarchii problemów”, która pomaga analizować i wyjaśniać związki przyczynowo-skutkowe, lub jako schemat dający pogląd na wszystkie znane przyczyny i skutki zidentyfikowanego problemu. Analiza schematu problemów umożliwia zbadanie negatywnych aspektów istniejącej sytuacji i ustala związki przyczynowo-skutkowe pomiędzy zidentyfikowanymi problemami. </a:t>
            </a: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a:solidFill>
                  <a:schemeClr val="dk1"/>
                </a:solidFill>
                <a:latin typeface="Calibri"/>
                <a:ea typeface="Calibri"/>
                <a:cs typeface="Calibri"/>
                <a:sym typeface="Calibri"/>
              </a:rPr>
              <a:t>Budowa schematu problemów</a:t>
            </a:r>
            <a:r>
              <a:rPr lang="pl-PL" sz="1200" b="0" i="0">
                <a:solidFill>
                  <a:schemeClr val="dk1"/>
                </a:solidFill>
                <a:latin typeface="Calibri"/>
                <a:ea typeface="Calibri"/>
                <a:cs typeface="Calibri"/>
                <a:sym typeface="Calibri"/>
              </a:rPr>
              <a:t>: Trzon schematu to podstawowy problem, który chcemy rozwiązać. U podstawy schematu leżą przyczyny problemu podstawowego, a gałęzie i liście schematu to skutki problemu podstawowego, które z dużym prawdopodobieństwem doprowadzą do dodatkowych problemów.</a:t>
            </a: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l-PL" b="1"/>
              <a:t>(Czas trwania slajdu: 5-10 minut)</a:t>
            </a:r>
          </a:p>
          <a:p>
            <a:pPr marL="0" lvl="0" indent="0" algn="l" rtl="0">
              <a:spcBef>
                <a:spcPts val="0"/>
              </a:spcBef>
              <a:spcAft>
                <a:spcPts val="0"/>
              </a:spcAft>
              <a:buNone/>
            </a:pPr>
            <a:endParaRPr b="1"/>
          </a:p>
          <a:p>
            <a:pPr marL="0" lvl="0" indent="0" algn="l" rtl="0">
              <a:spcBef>
                <a:spcPts val="0"/>
              </a:spcBef>
              <a:spcAft>
                <a:spcPts val="0"/>
              </a:spcAft>
              <a:buNone/>
            </a:pPr>
            <a:r>
              <a:rPr lang="pl-PL" b="1"/>
              <a:t>Informacja do przekazania uczniom:</a:t>
            </a:r>
          </a:p>
          <a:p>
            <a:pPr marL="0" lvl="0" indent="0" algn="l" rtl="0">
              <a:spcBef>
                <a:spcPts val="0"/>
              </a:spcBef>
              <a:spcAft>
                <a:spcPts val="0"/>
              </a:spcAft>
              <a:buNone/>
            </a:pPr>
            <a:r>
              <a:rPr lang="pl-PL"/>
              <a:t>Zobaczmy, jak wykorzystać schemat problemów na faktycznym przykładzie: </a:t>
            </a:r>
            <a:r>
              <a:rPr lang="pl-PL" b="1"/>
              <a:t>Niski poziom odzyskiwania odpadów </a:t>
            </a:r>
          </a:p>
          <a:p>
            <a:pPr marL="0" lvl="0" indent="0" algn="l" rtl="0">
              <a:spcBef>
                <a:spcPts val="0"/>
              </a:spcBef>
              <a:spcAft>
                <a:spcPts val="0"/>
              </a:spcAft>
              <a:buNone/>
            </a:pPr>
            <a:endParaRPr b="1"/>
          </a:p>
          <a:p>
            <a:pPr marL="0" lvl="0" indent="0" algn="l" rtl="0">
              <a:spcBef>
                <a:spcPts val="0"/>
              </a:spcBef>
              <a:spcAft>
                <a:spcPts val="0"/>
              </a:spcAft>
              <a:buNone/>
            </a:pPr>
            <a:r>
              <a:rPr lang="pl-PL" b="0"/>
              <a:t>*Ćwiczenie ze schematem problemów należy wykonać w grupie na dużej tablicy plakatowej lub na tablicy z karteczkami samoprzylepnymi, aby umożliwić wszystkim przedstawienie pomysłów do dyskusji, modyfikacji lub zmiany układu w miarę rozwoju procesu analizy problemu.</a:t>
            </a:r>
          </a:p>
          <a:p>
            <a:pPr marL="0" lvl="0" indent="0" algn="l" rtl="0">
              <a:spcBef>
                <a:spcPts val="0"/>
              </a:spcBef>
              <a:spcAft>
                <a:spcPts val="0"/>
              </a:spcAft>
              <a:buNone/>
            </a:pPr>
            <a:endParaRPr b="0"/>
          </a:p>
          <a:p>
            <a:pPr marL="0" lvl="0" indent="0" algn="l" rtl="0">
              <a:spcBef>
                <a:spcPts val="0"/>
              </a:spcBef>
              <a:spcAft>
                <a:spcPts val="0"/>
              </a:spcAft>
              <a:buNone/>
            </a:pPr>
            <a:r>
              <a:rPr lang="pl-PL" b="1"/>
              <a:t>Przykład</a:t>
            </a:r>
            <a:r>
              <a:rPr lang="pl-PL" b="0"/>
              <a:t>:</a:t>
            </a:r>
          </a:p>
          <a:p>
            <a:pPr marL="0" lvl="0" indent="0" algn="l" rtl="0">
              <a:spcBef>
                <a:spcPts val="0"/>
              </a:spcBef>
              <a:spcAft>
                <a:spcPts val="0"/>
              </a:spcAft>
              <a:buNone/>
            </a:pPr>
            <a:r>
              <a:rPr lang="pl-PL" b="0"/>
              <a:t>Proszę przyjrzeć się zaznaczonej na czerwono ścieżce przyczynowo-skutkowej. Rozpocząć od dołu i iść w górę schematu, tworząc wypowiedź na temat przyczyn i skutków problemu niskiego poziomu recyklingu.</a:t>
            </a:r>
          </a:p>
          <a:p>
            <a:pPr marL="0" lvl="0" indent="0" algn="l" rtl="0">
              <a:spcBef>
                <a:spcPts val="0"/>
              </a:spcBef>
              <a:spcAft>
                <a:spcPts val="0"/>
              </a:spcAft>
              <a:buNone/>
            </a:pPr>
            <a:endParaRPr b="0"/>
          </a:p>
          <a:p>
            <a:pPr marL="0" lvl="0" indent="0" algn="l" rtl="0">
              <a:spcBef>
                <a:spcPts val="0"/>
              </a:spcBef>
              <a:spcAft>
                <a:spcPts val="0"/>
              </a:spcAft>
              <a:buNone/>
            </a:pPr>
            <a:r>
              <a:rPr lang="pl-PL" b="1"/>
              <a:t>Ścieżka 1 (na czerwono): </a:t>
            </a:r>
            <a:r>
              <a:rPr lang="pl-PL" b="0" i="1"/>
              <a:t>Wahające się ceny za recykling zniechęcają do zbierania odpadów przez pracowników zajmujących się odpadami, którzy nie mogą efektywnie obsługiwać dużej podaży odpadów. Powoduje to wzrost ilości odpadów, które nie są zbierane i przedostają się do środowiska, co ostatecznie wywiera negatywny wpływ na zmiany klimatyczne. </a:t>
            </a: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pl-PL" sz="1200" b="0" i="0">
                <a:solidFill>
                  <a:schemeClr val="dk1"/>
                </a:solidFill>
                <a:latin typeface="Calibri"/>
                <a:ea typeface="Calibri"/>
                <a:cs typeface="Calibri"/>
                <a:sym typeface="Calibri"/>
              </a:rPr>
              <a:t>Każda „przyczyna” wskazana na dole schematu zasila inny skutek, który powoduje problem „niskiego poziomu odzyskiwania odpadów”. Wskazane powyżej skutki powodują kolejne skutki itd. Można to kontynuować do momentu, gdy w ramach głównego problemu nie da się zidentyfikować żadnej innej przyczyny lub skutku. </a:t>
            </a:r>
          </a:p>
          <a:p>
            <a:pPr marL="0" lvl="0" indent="0" algn="l" rtl="0">
              <a:spcBef>
                <a:spcPts val="0"/>
              </a:spcBef>
              <a:spcAft>
                <a:spcPts val="0"/>
              </a:spcAft>
              <a:buNone/>
            </a:pPr>
            <a:endParaRPr/>
          </a:p>
        </p:txBody>
      </p:sp>
      <p:sp>
        <p:nvSpPr>
          <p:cNvPr id="247" name="Google Shape;2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pl-PL" b="1"/>
              <a:t>(Czas trwania slajdu: 5-10 minut)</a:t>
            </a:r>
          </a:p>
          <a:p>
            <a:pPr marL="0" lvl="0" indent="0" algn="l" rtl="0">
              <a:spcBef>
                <a:spcPts val="0"/>
              </a:spcBef>
              <a:spcAft>
                <a:spcPts val="0"/>
              </a:spcAft>
              <a:buNone/>
            </a:pPr>
            <a:endParaRPr b="1"/>
          </a:p>
          <a:p>
            <a:pPr marL="0" lvl="0" indent="0" algn="l" rtl="0">
              <a:spcBef>
                <a:spcPts val="0"/>
              </a:spcBef>
              <a:spcAft>
                <a:spcPts val="0"/>
              </a:spcAft>
              <a:buNone/>
            </a:pPr>
            <a:r>
              <a:rPr lang="pl-PL" b="1"/>
              <a:t>Informacja do przekazania uczniom:</a:t>
            </a:r>
          </a:p>
          <a:p>
            <a:pPr marL="0" lvl="0" indent="0" algn="l" rtl="0">
              <a:spcBef>
                <a:spcPts val="0"/>
              </a:spcBef>
              <a:spcAft>
                <a:spcPts val="0"/>
              </a:spcAft>
              <a:buNone/>
            </a:pPr>
            <a:r>
              <a:rPr lang="pl-PL" sz="1200" b="0" i="0">
                <a:solidFill>
                  <a:schemeClr val="dk1"/>
                </a:solidFill>
                <a:latin typeface="Calibri"/>
                <a:ea typeface="Calibri"/>
                <a:cs typeface="Calibri"/>
                <a:sym typeface="Calibri"/>
              </a:rPr>
              <a:t>Pierwszym krokiem jest omówienie i uzgodnienie problemu lub zagadnienia, które ma zostać poddane analizie. Im bardziej konkretny jest problem, tym bardziej przydatne będzie tego rodzaju ćwiczenie. Jednak proces ten pomaga również w uszczegółowieniu wszystkich aspektów. Główny problem lub zagadnienie jest wpisane w środek diagramu i staje się „podstawą” schematu. Problem nie musi być dokładnie wyrażony słowami, ponieważ będzie on pogłębiany przez „korzenie” i „gałęzie”. Należy natomiast zwrócić uwagę na realne zagrożenie, które dotyczy wszystkich. </a:t>
            </a: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pl-PL" sz="1200" b="0" i="0">
                <a:solidFill>
                  <a:schemeClr val="dk1"/>
                </a:solidFill>
                <a:latin typeface="Calibri"/>
                <a:ea typeface="Calibri"/>
                <a:cs typeface="Calibri"/>
                <a:sym typeface="Calibri"/>
              </a:rPr>
              <a:t>Określenie głównego problemu: </a:t>
            </a:r>
            <a:r>
              <a:rPr lang="pl-PL" sz="1200" b="1" i="0">
                <a:solidFill>
                  <a:schemeClr val="dk1"/>
                </a:solidFill>
                <a:latin typeface="Calibri"/>
                <a:ea typeface="Calibri"/>
                <a:cs typeface="Calibri"/>
                <a:sym typeface="Calibri"/>
              </a:rPr>
              <a:t>Niski poziom odzyskiwania odpadów </a:t>
            </a:r>
          </a:p>
        </p:txBody>
      </p:sp>
      <p:sp>
        <p:nvSpPr>
          <p:cNvPr id="299" name="Google Shape;29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ekst  Opis tekstowy generowany automatyczni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pole tekstowe 1">
            <a:extLst>
              <a:ext uri="{FF2B5EF4-FFF2-40B4-BE49-F238E27FC236}">
                <a16:creationId xmlns:a16="http://schemas.microsoft.com/office/drawing/2014/main" id="{6F4C943E-5F24-5373-23C5-D4C5B8D1154B}"/>
              </a:ext>
            </a:extLst>
          </p:cNvPr>
          <p:cNvSpPr txBox="1"/>
          <p:nvPr/>
        </p:nvSpPr>
        <p:spPr>
          <a:xfrm>
            <a:off x="2868706" y="5387787"/>
            <a:ext cx="6472518" cy="584775"/>
          </a:xfrm>
          <a:prstGeom prst="rect">
            <a:avLst/>
          </a:prstGeom>
          <a:solidFill>
            <a:srgbClr val="F1F0EC"/>
          </a:solidFill>
        </p:spPr>
        <p:txBody>
          <a:bodyPr wrap="square" rtlCol="0">
            <a:spAutoFit/>
          </a:bodyPr>
          <a:lstStyle/>
          <a:p>
            <a:r>
              <a:rPr lang="pl-PL" sz="3200" dirty="0"/>
              <a:t>Drzewo problemów i rozwiązań</a:t>
            </a:r>
          </a:p>
        </p:txBody>
      </p:sp>
      <p:sp>
        <p:nvSpPr>
          <p:cNvPr id="3" name="pole tekstowe 2">
            <a:extLst>
              <a:ext uri="{FF2B5EF4-FFF2-40B4-BE49-F238E27FC236}">
                <a16:creationId xmlns:a16="http://schemas.microsoft.com/office/drawing/2014/main" id="{7BC34C03-8B21-178B-F699-2185ABDFC4B5}"/>
              </a:ext>
            </a:extLst>
          </p:cNvPr>
          <p:cNvSpPr txBox="1"/>
          <p:nvPr/>
        </p:nvSpPr>
        <p:spPr>
          <a:xfrm>
            <a:off x="5338482" y="6099736"/>
            <a:ext cx="1788459" cy="461665"/>
          </a:xfrm>
          <a:prstGeom prst="rect">
            <a:avLst/>
          </a:prstGeom>
          <a:solidFill>
            <a:srgbClr val="F1F0EC"/>
          </a:solidFill>
        </p:spPr>
        <p:txBody>
          <a:bodyPr wrap="square" rtlCol="0">
            <a:spAutoFit/>
          </a:bodyPr>
          <a:lstStyle/>
          <a:p>
            <a:r>
              <a:rPr lang="pl-PL" sz="2400" dirty="0"/>
              <a:t>Warsztat 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0"/>
          <p:cNvPicPr preferRelativeResize="0"/>
          <p:nvPr/>
        </p:nvPicPr>
        <p:blipFill rotWithShape="1">
          <a:blip r:embed="rId3">
            <a:alphaModFix/>
          </a:blip>
          <a:srcRect/>
          <a:stretch/>
        </p:blipFill>
        <p:spPr>
          <a:xfrm>
            <a:off x="0" y="-3245"/>
            <a:ext cx="12192000" cy="6858000"/>
          </a:xfrm>
          <a:prstGeom prst="rect">
            <a:avLst/>
          </a:prstGeom>
          <a:noFill/>
          <a:ln>
            <a:noFill/>
          </a:ln>
        </p:spPr>
      </p:pic>
      <p:cxnSp>
        <p:nvCxnSpPr>
          <p:cNvPr id="355" name="Google Shape;355;p10"/>
          <p:cNvCxnSpPr/>
          <p:nvPr/>
        </p:nvCxnSpPr>
        <p:spPr>
          <a:xfrm>
            <a:off x="3718252" y="2730500"/>
            <a:ext cx="5655277" cy="0"/>
          </a:xfrm>
          <a:prstGeom prst="straightConnector1">
            <a:avLst/>
          </a:prstGeom>
          <a:noFill/>
          <a:ln w="19050" cap="flat" cmpd="sng">
            <a:solidFill>
              <a:srgbClr val="262626"/>
            </a:solidFill>
            <a:prstDash val="solid"/>
            <a:miter lim="800000"/>
            <a:headEnd type="none" w="sm" len="sm"/>
            <a:tailEnd type="none" w="sm" len="sm"/>
          </a:ln>
        </p:spPr>
      </p:cxnSp>
      <p:sp>
        <p:nvSpPr>
          <p:cNvPr id="356" name="Google Shape;356;p10"/>
          <p:cNvSpPr/>
          <p:nvPr/>
        </p:nvSpPr>
        <p:spPr>
          <a:xfrm>
            <a:off x="826101" y="257029"/>
            <a:ext cx="10824031" cy="597877"/>
          </a:xfrm>
          <a:prstGeom prst="roundRect">
            <a:avLst>
              <a:gd name="adj" fmla="val 16667"/>
            </a:avLst>
          </a:prstGeom>
          <a:solidFill>
            <a:srgbClr val="29C7F7"/>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357" name="Google Shape;357;p10"/>
          <p:cNvSpPr txBox="1"/>
          <p:nvPr/>
        </p:nvSpPr>
        <p:spPr>
          <a:xfrm>
            <a:off x="4304785" y="331914"/>
            <a:ext cx="3866662" cy="3138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Calibri"/>
              <a:buNone/>
            </a:pPr>
            <a:r>
              <a:rPr lang="pl-PL" sz="1600" b="1" i="0" u="none" strike="noStrike" cap="none">
                <a:solidFill>
                  <a:schemeClr val="lt1"/>
                </a:solidFill>
                <a:latin typeface="Calibri"/>
                <a:ea typeface="Calibri"/>
                <a:cs typeface="Calibri"/>
                <a:sym typeface="Calibri"/>
              </a:rPr>
              <a:t>Schemat problemu</a:t>
            </a:r>
          </a:p>
        </p:txBody>
      </p:sp>
      <p:sp>
        <p:nvSpPr>
          <p:cNvPr id="358" name="Google Shape;358;p10"/>
          <p:cNvSpPr/>
          <p:nvPr/>
        </p:nvSpPr>
        <p:spPr>
          <a:xfrm>
            <a:off x="1100114"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Skrzywdzone zwierzęta</a:t>
            </a:r>
          </a:p>
        </p:txBody>
      </p:sp>
      <p:sp>
        <p:nvSpPr>
          <p:cNvPr id="359" name="Google Shape;359;p10"/>
          <p:cNvSpPr/>
          <p:nvPr/>
        </p:nvSpPr>
        <p:spPr>
          <a:xfrm>
            <a:off x="771730" y="4338124"/>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360" name="Google Shape;360;p10"/>
          <p:cNvSpPr/>
          <p:nvPr/>
        </p:nvSpPr>
        <p:spPr>
          <a:xfrm>
            <a:off x="770734" y="1417053"/>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361" name="Google Shape;361;p10"/>
          <p:cNvSpPr/>
          <p:nvPr/>
        </p:nvSpPr>
        <p:spPr>
          <a:xfrm rot="-5400000">
            <a:off x="-366267" y="2244635"/>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100" b="1">
                <a:solidFill>
                  <a:schemeClr val="lt1"/>
                </a:solidFill>
                <a:latin typeface="Calibri"/>
                <a:ea typeface="Calibri"/>
                <a:cs typeface="Calibri"/>
                <a:sym typeface="Calibri"/>
              </a:rPr>
              <a:t>Skutki</a:t>
            </a:r>
          </a:p>
        </p:txBody>
      </p:sp>
      <p:sp>
        <p:nvSpPr>
          <p:cNvPr id="362" name="Google Shape;362;p10"/>
          <p:cNvSpPr/>
          <p:nvPr/>
        </p:nvSpPr>
        <p:spPr>
          <a:xfrm rot="-5400000">
            <a:off x="-366674" y="5057657"/>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100" b="1">
                <a:solidFill>
                  <a:schemeClr val="lt1"/>
                </a:solidFill>
                <a:latin typeface="Calibri"/>
                <a:ea typeface="Calibri"/>
                <a:cs typeface="Calibri"/>
                <a:sym typeface="Calibri"/>
              </a:rPr>
              <a:t>Przyczyny</a:t>
            </a:r>
          </a:p>
        </p:txBody>
      </p:sp>
      <p:sp>
        <p:nvSpPr>
          <p:cNvPr id="363" name="Google Shape;363;p10"/>
          <p:cNvSpPr/>
          <p:nvPr/>
        </p:nvSpPr>
        <p:spPr>
          <a:xfrm>
            <a:off x="2981236"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Zagrożenie ekosystemów</a:t>
            </a:r>
          </a:p>
        </p:txBody>
      </p:sp>
      <p:sp>
        <p:nvSpPr>
          <p:cNvPr id="364" name="Google Shape;364;p10"/>
          <p:cNvSpPr/>
          <p:nvPr/>
        </p:nvSpPr>
        <p:spPr>
          <a:xfrm>
            <a:off x="4862358" y="112928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Skutki dla zmian klimatycznych</a:t>
            </a:r>
          </a:p>
        </p:txBody>
      </p:sp>
      <p:sp>
        <p:nvSpPr>
          <p:cNvPr id="365" name="Google Shape;365;p10"/>
          <p:cNvSpPr/>
          <p:nvPr/>
        </p:nvSpPr>
        <p:spPr>
          <a:xfrm>
            <a:off x="6741143" y="1127660"/>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Skutki dla turystyki oraz gospodarki terenów przybrzeżnych</a:t>
            </a:r>
          </a:p>
        </p:txBody>
      </p:sp>
      <p:sp>
        <p:nvSpPr>
          <p:cNvPr id="366" name="Google Shape;366;p10"/>
          <p:cNvSpPr/>
          <p:nvPr/>
        </p:nvSpPr>
        <p:spPr>
          <a:xfrm>
            <a:off x="1846591"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Spożycie, uduszenie oraz uwięzienie setek gatunków zwierząt lądowych i morskich</a:t>
            </a:r>
          </a:p>
        </p:txBody>
      </p:sp>
      <p:sp>
        <p:nvSpPr>
          <p:cNvPr id="367" name="Google Shape;367;p10"/>
          <p:cNvSpPr txBox="1"/>
          <p:nvPr/>
        </p:nvSpPr>
        <p:spPr>
          <a:xfrm>
            <a:off x="7369476" y="3328021"/>
            <a:ext cx="1492955"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9C7F7"/>
              </a:buClr>
              <a:buSzPts val="2000"/>
              <a:buFont typeface="Calibri"/>
              <a:buNone/>
            </a:pPr>
            <a:r>
              <a:rPr lang="pl-PL" sz="1200" b="1" i="0" u="none" strike="noStrike" cap="none">
                <a:solidFill>
                  <a:srgbClr val="29C7F7"/>
                </a:solidFill>
                <a:latin typeface="Calibri"/>
                <a:ea typeface="Calibri"/>
                <a:cs typeface="Calibri"/>
                <a:sym typeface="Calibri"/>
              </a:rPr>
              <a:t>Problem</a:t>
            </a:r>
          </a:p>
        </p:txBody>
      </p:sp>
      <p:cxnSp>
        <p:nvCxnSpPr>
          <p:cNvPr id="368" name="Google Shape;368;p10"/>
          <p:cNvCxnSpPr/>
          <p:nvPr/>
        </p:nvCxnSpPr>
        <p:spPr>
          <a:xfrm>
            <a:off x="2108200" y="1951230"/>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369" name="Google Shape;369;p10"/>
          <p:cNvCxnSpPr/>
          <p:nvPr/>
        </p:nvCxnSpPr>
        <p:spPr>
          <a:xfrm>
            <a:off x="3467100" y="1946772"/>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370" name="Google Shape;370;p10"/>
          <p:cNvCxnSpPr/>
          <p:nvPr/>
        </p:nvCxnSpPr>
        <p:spPr>
          <a:xfrm>
            <a:off x="2593069" y="1480553"/>
            <a:ext cx="388167" cy="0"/>
          </a:xfrm>
          <a:prstGeom prst="straightConnector1">
            <a:avLst/>
          </a:prstGeom>
          <a:noFill/>
          <a:ln w="19050" cap="flat" cmpd="sng">
            <a:solidFill>
              <a:srgbClr val="262626"/>
            </a:solidFill>
            <a:prstDash val="solid"/>
            <a:miter lim="800000"/>
            <a:headEnd type="none" w="sm" len="sm"/>
            <a:tailEnd type="none" w="sm" len="sm"/>
          </a:ln>
        </p:spPr>
      </p:cxnSp>
      <p:cxnSp>
        <p:nvCxnSpPr>
          <p:cNvPr id="371" name="Google Shape;371;p10"/>
          <p:cNvCxnSpPr/>
          <p:nvPr/>
        </p:nvCxnSpPr>
        <p:spPr>
          <a:xfrm>
            <a:off x="10998200" y="1954676"/>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72" name="Google Shape;372;p10"/>
          <p:cNvCxnSpPr/>
          <p:nvPr/>
        </p:nvCxnSpPr>
        <p:spPr>
          <a:xfrm>
            <a:off x="9626600" y="19721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73" name="Google Shape;373;p10"/>
          <p:cNvCxnSpPr/>
          <p:nvPr/>
        </p:nvCxnSpPr>
        <p:spPr>
          <a:xfrm>
            <a:off x="10112883" y="1500606"/>
            <a:ext cx="388167" cy="0"/>
          </a:xfrm>
          <a:prstGeom prst="straightConnector1">
            <a:avLst/>
          </a:prstGeom>
          <a:noFill/>
          <a:ln w="19050" cap="flat" cmpd="sng">
            <a:solidFill>
              <a:srgbClr val="262626"/>
            </a:solidFill>
            <a:prstDash val="solid"/>
            <a:miter lim="800000"/>
            <a:headEnd type="none" w="sm" len="sm"/>
            <a:tailEnd type="none" w="sm" len="sm"/>
          </a:ln>
        </p:spPr>
      </p:cxnSp>
      <p:sp>
        <p:nvSpPr>
          <p:cNvPr id="374" name="Google Shape;374;p10"/>
          <p:cNvSpPr/>
          <p:nvPr/>
        </p:nvSpPr>
        <p:spPr>
          <a:xfrm>
            <a:off x="8619928" y="1145155"/>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Może dojść do spożycia odpadów przez ludzi</a:t>
            </a:r>
          </a:p>
        </p:txBody>
      </p:sp>
      <p:sp>
        <p:nvSpPr>
          <p:cNvPr id="375" name="Google Shape;375;p10"/>
          <p:cNvSpPr/>
          <p:nvPr/>
        </p:nvSpPr>
        <p:spPr>
          <a:xfrm>
            <a:off x="10498713" y="112765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Nieznane skutki uboczne spożycia odpadów przez ludzi</a:t>
            </a:r>
          </a:p>
        </p:txBody>
      </p:sp>
      <p:sp>
        <p:nvSpPr>
          <p:cNvPr id="376" name="Google Shape;376;p10"/>
          <p:cNvSpPr/>
          <p:nvPr/>
        </p:nvSpPr>
        <p:spPr>
          <a:xfrm>
            <a:off x="9373529"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Odpady przedostają się do naszego łańcucha pokarmowego</a:t>
            </a:r>
          </a:p>
        </p:txBody>
      </p:sp>
      <p:cxnSp>
        <p:nvCxnSpPr>
          <p:cNvPr id="377" name="Google Shape;377;p10"/>
          <p:cNvCxnSpPr/>
          <p:nvPr/>
        </p:nvCxnSpPr>
        <p:spPr>
          <a:xfrm>
            <a:off x="5866567"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78" name="Google Shape;378;p10"/>
          <p:cNvCxnSpPr/>
          <p:nvPr/>
        </p:nvCxnSpPr>
        <p:spPr>
          <a:xfrm>
            <a:off x="7218180"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79" name="Google Shape;379;p10"/>
          <p:cNvCxnSpPr/>
          <p:nvPr/>
        </p:nvCxnSpPr>
        <p:spPr>
          <a:xfrm>
            <a:off x="6563058" y="3075764"/>
            <a:ext cx="0" cy="1507798"/>
          </a:xfrm>
          <a:prstGeom prst="straightConnector1">
            <a:avLst/>
          </a:prstGeom>
          <a:noFill/>
          <a:ln w="19050" cap="flat" cmpd="sng">
            <a:solidFill>
              <a:srgbClr val="262626"/>
            </a:solidFill>
            <a:prstDash val="solid"/>
            <a:miter lim="800000"/>
            <a:headEnd type="none" w="sm" len="sm"/>
            <a:tailEnd type="none" w="sm" len="sm"/>
          </a:ln>
        </p:spPr>
      </p:cxnSp>
      <p:sp>
        <p:nvSpPr>
          <p:cNvPr id="380" name="Google Shape;380;p10"/>
          <p:cNvSpPr/>
          <p:nvPr/>
        </p:nvSpPr>
        <p:spPr>
          <a:xfrm>
            <a:off x="5608835"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Zwiększenie ilości odpadów przedostających się do środowiska</a:t>
            </a:r>
          </a:p>
        </p:txBody>
      </p:sp>
      <p:sp>
        <p:nvSpPr>
          <p:cNvPr id="381" name="Google Shape;381;p10"/>
          <p:cNvSpPr/>
          <p:nvPr/>
        </p:nvSpPr>
        <p:spPr>
          <a:xfrm>
            <a:off x="5615959" y="3425755"/>
            <a:ext cx="1871661" cy="82701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50" b="1">
                <a:solidFill>
                  <a:schemeClr val="lt1"/>
                </a:solidFill>
                <a:latin typeface="Calibri"/>
                <a:ea typeface="Calibri"/>
                <a:cs typeface="Calibri"/>
                <a:sym typeface="Calibri"/>
              </a:rPr>
              <a:t>Niski poziom odzyskiwania odpadów </a:t>
            </a:r>
          </a:p>
        </p:txBody>
      </p:sp>
      <p:cxnSp>
        <p:nvCxnSpPr>
          <p:cNvPr id="382" name="Google Shape;382;p10"/>
          <p:cNvCxnSpPr>
            <a:stCxn id="381" idx="1"/>
          </p:cNvCxnSpPr>
          <p:nvPr/>
        </p:nvCxnSpPr>
        <p:spPr>
          <a:xfrm rot="10800000">
            <a:off x="2766859" y="3835664"/>
            <a:ext cx="2849100" cy="3600"/>
          </a:xfrm>
          <a:prstGeom prst="straightConnector1">
            <a:avLst/>
          </a:prstGeom>
          <a:noFill/>
          <a:ln w="19050" cap="flat" cmpd="sng">
            <a:solidFill>
              <a:srgbClr val="262626"/>
            </a:solidFill>
            <a:prstDash val="solid"/>
            <a:miter lim="800000"/>
            <a:headEnd type="none" w="sm" len="sm"/>
            <a:tailEnd type="none" w="sm" len="sm"/>
          </a:ln>
        </p:spPr>
      </p:cxnSp>
      <p:cxnSp>
        <p:nvCxnSpPr>
          <p:cNvPr id="383" name="Google Shape;383;p10"/>
          <p:cNvCxnSpPr/>
          <p:nvPr/>
        </p:nvCxnSpPr>
        <p:spPr>
          <a:xfrm rot="10800000">
            <a:off x="7480496" y="3833963"/>
            <a:ext cx="2849008" cy="3534"/>
          </a:xfrm>
          <a:prstGeom prst="straightConnector1">
            <a:avLst/>
          </a:prstGeom>
          <a:noFill/>
          <a:ln w="19050" cap="flat" cmpd="sng">
            <a:solidFill>
              <a:srgbClr val="262626"/>
            </a:solidFill>
            <a:prstDash val="solid"/>
            <a:miter lim="800000"/>
            <a:headEnd type="none" w="sm" len="sm"/>
            <a:tailEnd type="none" w="sm" len="sm"/>
          </a:ln>
        </p:spPr>
      </p:cxnSp>
      <p:cxnSp>
        <p:nvCxnSpPr>
          <p:cNvPr id="384" name="Google Shape;384;p10"/>
          <p:cNvCxnSpPr/>
          <p:nvPr/>
        </p:nvCxnSpPr>
        <p:spPr>
          <a:xfrm>
            <a:off x="2766951" y="3837497"/>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385" name="Google Shape;385;p10"/>
          <p:cNvCxnSpPr/>
          <p:nvPr/>
        </p:nvCxnSpPr>
        <p:spPr>
          <a:xfrm>
            <a:off x="10330716" y="3837496"/>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386" name="Google Shape;386;p10"/>
          <p:cNvCxnSpPr/>
          <p:nvPr/>
        </p:nvCxnSpPr>
        <p:spPr>
          <a:xfrm>
            <a:off x="2108200" y="5403798"/>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387" name="Google Shape;387;p10"/>
          <p:cNvCxnSpPr/>
          <p:nvPr/>
        </p:nvCxnSpPr>
        <p:spPr>
          <a:xfrm>
            <a:off x="3467100" y="5399340"/>
            <a:ext cx="0" cy="357895"/>
          </a:xfrm>
          <a:prstGeom prst="straightConnector1">
            <a:avLst/>
          </a:prstGeom>
          <a:noFill/>
          <a:ln w="19050" cap="flat" cmpd="sng">
            <a:solidFill>
              <a:srgbClr val="262626"/>
            </a:solidFill>
            <a:prstDash val="solid"/>
            <a:miter lim="800000"/>
            <a:headEnd type="none" w="sm" len="sm"/>
            <a:tailEnd type="none" w="sm" len="sm"/>
          </a:ln>
        </p:spPr>
      </p:cxnSp>
      <p:sp>
        <p:nvSpPr>
          <p:cNvPr id="388" name="Google Shape;388;p10"/>
          <p:cNvSpPr/>
          <p:nvPr/>
        </p:nvSpPr>
        <p:spPr>
          <a:xfrm>
            <a:off x="1100114"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Nieprawidłowa segregacja odpadów w domach </a:t>
            </a:r>
          </a:p>
        </p:txBody>
      </p:sp>
      <p:sp>
        <p:nvSpPr>
          <p:cNvPr id="389" name="Google Shape;389;p10"/>
          <p:cNvSpPr/>
          <p:nvPr/>
        </p:nvSpPr>
        <p:spPr>
          <a:xfrm>
            <a:off x="2981236"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Brak odpowiednich koszów do sortowania odpadów dostępnych dla społeczności lokalnych</a:t>
            </a:r>
          </a:p>
        </p:txBody>
      </p:sp>
      <p:sp>
        <p:nvSpPr>
          <p:cNvPr id="390" name="Google Shape;390;p10"/>
          <p:cNvSpPr/>
          <p:nvPr/>
        </p:nvSpPr>
        <p:spPr>
          <a:xfrm>
            <a:off x="1846591"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Nieprawidłowe zarządzanie odpadami u źródła</a:t>
            </a:r>
          </a:p>
        </p:txBody>
      </p:sp>
      <p:cxnSp>
        <p:nvCxnSpPr>
          <p:cNvPr id="391" name="Google Shape;391;p10"/>
          <p:cNvCxnSpPr/>
          <p:nvPr/>
        </p:nvCxnSpPr>
        <p:spPr>
          <a:xfrm>
            <a:off x="5866567" y="538630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92" name="Google Shape;392;p10"/>
          <p:cNvCxnSpPr/>
          <p:nvPr/>
        </p:nvCxnSpPr>
        <p:spPr>
          <a:xfrm>
            <a:off x="7218180" y="5386302"/>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393" name="Google Shape;393;p10"/>
          <p:cNvSpPr/>
          <p:nvPr/>
        </p:nvSpPr>
        <p:spPr>
          <a:xfrm>
            <a:off x="4862358" y="574136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Zmiany cen recyklingu odpadów zniechęcają do ich zbierania, niepewne źródło dochodu</a:t>
            </a:r>
          </a:p>
        </p:txBody>
      </p:sp>
      <p:sp>
        <p:nvSpPr>
          <p:cNvPr id="394" name="Google Shape;394;p10"/>
          <p:cNvSpPr/>
          <p:nvPr/>
        </p:nvSpPr>
        <p:spPr>
          <a:xfrm>
            <a:off x="6741143" y="5739740"/>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Osoby odpowiedzialne za zbieranie odpadów nie są właściwie zorganizowani, brakuje im wsparcia, skuteczności </a:t>
            </a:r>
          </a:p>
        </p:txBody>
      </p:sp>
      <p:sp>
        <p:nvSpPr>
          <p:cNvPr id="395" name="Google Shape;395;p10"/>
          <p:cNvSpPr/>
          <p:nvPr/>
        </p:nvSpPr>
        <p:spPr>
          <a:xfrm>
            <a:off x="5608835"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Osoby odpowiedzialne za zbieranie odpadów nie mają możliwości ich efektywnego zbierania oraz sortowania tak, aby sprostać zwiększonym wymogom w tym zakresie</a:t>
            </a:r>
          </a:p>
        </p:txBody>
      </p:sp>
      <p:cxnSp>
        <p:nvCxnSpPr>
          <p:cNvPr id="396" name="Google Shape;396;p10"/>
          <p:cNvCxnSpPr/>
          <p:nvPr/>
        </p:nvCxnSpPr>
        <p:spPr>
          <a:xfrm>
            <a:off x="10998200" y="5393083"/>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97" name="Google Shape;397;p10"/>
          <p:cNvCxnSpPr/>
          <p:nvPr/>
        </p:nvCxnSpPr>
        <p:spPr>
          <a:xfrm>
            <a:off x="9626600" y="5410579"/>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398" name="Google Shape;398;p10"/>
          <p:cNvSpPr/>
          <p:nvPr/>
        </p:nvSpPr>
        <p:spPr>
          <a:xfrm>
            <a:off x="8619928" y="5757235"/>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Brak formalnych agencji rządowych odpowiedzialnych za recykling</a:t>
            </a:r>
          </a:p>
        </p:txBody>
      </p:sp>
      <p:sp>
        <p:nvSpPr>
          <p:cNvPr id="399" name="Google Shape;399;p10"/>
          <p:cNvSpPr/>
          <p:nvPr/>
        </p:nvSpPr>
        <p:spPr>
          <a:xfrm>
            <a:off x="10498713" y="573973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Brak współczesnej infrastruktury segregacji odpadów</a:t>
            </a:r>
          </a:p>
        </p:txBody>
      </p:sp>
      <p:sp>
        <p:nvSpPr>
          <p:cNvPr id="400" name="Google Shape;400;p10"/>
          <p:cNvSpPr/>
          <p:nvPr/>
        </p:nvSpPr>
        <p:spPr>
          <a:xfrm>
            <a:off x="9373529"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Rządy nie finansują recyklingu odpadów</a:t>
            </a:r>
          </a:p>
        </p:txBody>
      </p:sp>
      <p:sp>
        <p:nvSpPr>
          <p:cNvPr id="401" name="Google Shape;401;p10"/>
          <p:cNvSpPr/>
          <p:nvPr/>
        </p:nvSpPr>
        <p:spPr>
          <a:xfrm>
            <a:off x="978318" y="4338125"/>
            <a:ext cx="11089952" cy="2338638"/>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1"/>
          <p:cNvPicPr preferRelativeResize="0"/>
          <p:nvPr/>
        </p:nvPicPr>
        <p:blipFill rotWithShape="1">
          <a:blip r:embed="rId3">
            <a:alphaModFix/>
          </a:blip>
          <a:srcRect/>
          <a:stretch/>
        </p:blipFill>
        <p:spPr>
          <a:xfrm>
            <a:off x="0" y="-3245"/>
            <a:ext cx="12192000" cy="6858000"/>
          </a:xfrm>
          <a:prstGeom prst="rect">
            <a:avLst/>
          </a:prstGeom>
          <a:noFill/>
          <a:ln>
            <a:noFill/>
          </a:ln>
        </p:spPr>
      </p:pic>
      <p:cxnSp>
        <p:nvCxnSpPr>
          <p:cNvPr id="408" name="Google Shape;408;p11"/>
          <p:cNvCxnSpPr/>
          <p:nvPr/>
        </p:nvCxnSpPr>
        <p:spPr>
          <a:xfrm>
            <a:off x="3718252" y="2730500"/>
            <a:ext cx="5655277" cy="0"/>
          </a:xfrm>
          <a:prstGeom prst="straightConnector1">
            <a:avLst/>
          </a:prstGeom>
          <a:noFill/>
          <a:ln w="19050" cap="flat" cmpd="sng">
            <a:solidFill>
              <a:srgbClr val="262626"/>
            </a:solidFill>
            <a:prstDash val="solid"/>
            <a:miter lim="800000"/>
            <a:headEnd type="none" w="sm" len="sm"/>
            <a:tailEnd type="none" w="sm" len="sm"/>
          </a:ln>
        </p:spPr>
      </p:cxnSp>
      <p:sp>
        <p:nvSpPr>
          <p:cNvPr id="409" name="Google Shape;409;p11"/>
          <p:cNvSpPr/>
          <p:nvPr/>
        </p:nvSpPr>
        <p:spPr>
          <a:xfrm>
            <a:off x="826101" y="257029"/>
            <a:ext cx="10824031" cy="597877"/>
          </a:xfrm>
          <a:prstGeom prst="roundRect">
            <a:avLst>
              <a:gd name="adj" fmla="val 16667"/>
            </a:avLst>
          </a:prstGeom>
          <a:solidFill>
            <a:srgbClr val="29C7F7"/>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410" name="Google Shape;410;p11"/>
          <p:cNvSpPr txBox="1"/>
          <p:nvPr/>
        </p:nvSpPr>
        <p:spPr>
          <a:xfrm>
            <a:off x="4304785" y="331914"/>
            <a:ext cx="3866662"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Calibri"/>
              <a:buNone/>
            </a:pPr>
            <a:r>
              <a:rPr lang="pl-PL" b="1" i="0" u="none" strike="noStrike" cap="none">
                <a:solidFill>
                  <a:schemeClr val="lt1"/>
                </a:solidFill>
                <a:latin typeface="Calibri"/>
                <a:ea typeface="Calibri"/>
                <a:cs typeface="Calibri"/>
                <a:sym typeface="Calibri"/>
              </a:rPr>
              <a:t>Schemat problemu</a:t>
            </a:r>
          </a:p>
        </p:txBody>
      </p:sp>
      <p:sp>
        <p:nvSpPr>
          <p:cNvPr id="411" name="Google Shape;411;p11"/>
          <p:cNvSpPr/>
          <p:nvPr/>
        </p:nvSpPr>
        <p:spPr>
          <a:xfrm>
            <a:off x="1100114"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Skrzywdzone zwierzęta</a:t>
            </a:r>
          </a:p>
        </p:txBody>
      </p:sp>
      <p:sp>
        <p:nvSpPr>
          <p:cNvPr id="412" name="Google Shape;412;p11"/>
          <p:cNvSpPr/>
          <p:nvPr/>
        </p:nvSpPr>
        <p:spPr>
          <a:xfrm>
            <a:off x="771730" y="4338124"/>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dk1"/>
              </a:solidFill>
              <a:latin typeface="Calibri"/>
              <a:ea typeface="Calibri"/>
              <a:cs typeface="Calibri"/>
              <a:sym typeface="Calibri"/>
            </a:endParaRPr>
          </a:p>
        </p:txBody>
      </p:sp>
      <p:sp>
        <p:nvSpPr>
          <p:cNvPr id="413" name="Google Shape;413;p11"/>
          <p:cNvSpPr/>
          <p:nvPr/>
        </p:nvSpPr>
        <p:spPr>
          <a:xfrm>
            <a:off x="770734" y="1417053"/>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dk1"/>
              </a:solidFill>
              <a:latin typeface="Calibri"/>
              <a:ea typeface="Calibri"/>
              <a:cs typeface="Calibri"/>
              <a:sym typeface="Calibri"/>
            </a:endParaRPr>
          </a:p>
        </p:txBody>
      </p:sp>
      <p:sp>
        <p:nvSpPr>
          <p:cNvPr id="414" name="Google Shape;414;p11"/>
          <p:cNvSpPr/>
          <p:nvPr/>
        </p:nvSpPr>
        <p:spPr>
          <a:xfrm rot="-5400000">
            <a:off x="-366267" y="2244635"/>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50" b="1">
                <a:solidFill>
                  <a:schemeClr val="lt1"/>
                </a:solidFill>
                <a:latin typeface="Calibri"/>
                <a:ea typeface="Calibri"/>
                <a:cs typeface="Calibri"/>
                <a:sym typeface="Calibri"/>
              </a:rPr>
              <a:t>Skutki</a:t>
            </a:r>
          </a:p>
        </p:txBody>
      </p:sp>
      <p:sp>
        <p:nvSpPr>
          <p:cNvPr id="415" name="Google Shape;415;p11"/>
          <p:cNvSpPr/>
          <p:nvPr/>
        </p:nvSpPr>
        <p:spPr>
          <a:xfrm rot="-5400000">
            <a:off x="-366674" y="5057657"/>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50" b="1">
                <a:solidFill>
                  <a:schemeClr val="lt1"/>
                </a:solidFill>
                <a:latin typeface="Calibri"/>
                <a:ea typeface="Calibri"/>
                <a:cs typeface="Calibri"/>
                <a:sym typeface="Calibri"/>
              </a:rPr>
              <a:t>Przyczyny</a:t>
            </a:r>
          </a:p>
        </p:txBody>
      </p:sp>
      <p:sp>
        <p:nvSpPr>
          <p:cNvPr id="416" name="Google Shape;416;p11"/>
          <p:cNvSpPr/>
          <p:nvPr/>
        </p:nvSpPr>
        <p:spPr>
          <a:xfrm>
            <a:off x="2981236"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Zagrożenie ekosystemów</a:t>
            </a:r>
          </a:p>
        </p:txBody>
      </p:sp>
      <p:sp>
        <p:nvSpPr>
          <p:cNvPr id="417" name="Google Shape;417;p11"/>
          <p:cNvSpPr/>
          <p:nvPr/>
        </p:nvSpPr>
        <p:spPr>
          <a:xfrm>
            <a:off x="4862358" y="112928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Skutki dla zmian klimatycznych</a:t>
            </a:r>
          </a:p>
        </p:txBody>
      </p:sp>
      <p:sp>
        <p:nvSpPr>
          <p:cNvPr id="418" name="Google Shape;418;p11"/>
          <p:cNvSpPr/>
          <p:nvPr/>
        </p:nvSpPr>
        <p:spPr>
          <a:xfrm>
            <a:off x="6741143" y="1127660"/>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Skutki dla turystyki oraz gospodarki terenów przybrzeżnych</a:t>
            </a:r>
          </a:p>
        </p:txBody>
      </p:sp>
      <p:sp>
        <p:nvSpPr>
          <p:cNvPr id="419" name="Google Shape;419;p11"/>
          <p:cNvSpPr/>
          <p:nvPr/>
        </p:nvSpPr>
        <p:spPr>
          <a:xfrm>
            <a:off x="1846591"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Spożycie, uduszenie oraz uwięzienie setek gatunków zwierząt lądowych i morskich</a:t>
            </a:r>
          </a:p>
        </p:txBody>
      </p:sp>
      <p:sp>
        <p:nvSpPr>
          <p:cNvPr id="420" name="Google Shape;420;p11"/>
          <p:cNvSpPr txBox="1"/>
          <p:nvPr/>
        </p:nvSpPr>
        <p:spPr>
          <a:xfrm>
            <a:off x="7369476" y="3328021"/>
            <a:ext cx="1492955" cy="24464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9C7F7"/>
              </a:buClr>
              <a:buSzPts val="2000"/>
              <a:buFont typeface="Calibri"/>
              <a:buNone/>
            </a:pPr>
            <a:r>
              <a:rPr lang="pl-PL" sz="1100" b="1" i="0" u="none" strike="noStrike" cap="none">
                <a:solidFill>
                  <a:srgbClr val="29C7F7"/>
                </a:solidFill>
                <a:latin typeface="Calibri"/>
                <a:ea typeface="Calibri"/>
                <a:cs typeface="Calibri"/>
                <a:sym typeface="Calibri"/>
              </a:rPr>
              <a:t>Problem</a:t>
            </a:r>
          </a:p>
        </p:txBody>
      </p:sp>
      <p:cxnSp>
        <p:nvCxnSpPr>
          <p:cNvPr id="421" name="Google Shape;421;p11"/>
          <p:cNvCxnSpPr/>
          <p:nvPr/>
        </p:nvCxnSpPr>
        <p:spPr>
          <a:xfrm>
            <a:off x="2108200" y="1951230"/>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422" name="Google Shape;422;p11"/>
          <p:cNvCxnSpPr/>
          <p:nvPr/>
        </p:nvCxnSpPr>
        <p:spPr>
          <a:xfrm>
            <a:off x="3467100" y="1946772"/>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423" name="Google Shape;423;p11"/>
          <p:cNvCxnSpPr/>
          <p:nvPr/>
        </p:nvCxnSpPr>
        <p:spPr>
          <a:xfrm>
            <a:off x="2593069" y="1480553"/>
            <a:ext cx="388167" cy="0"/>
          </a:xfrm>
          <a:prstGeom prst="straightConnector1">
            <a:avLst/>
          </a:prstGeom>
          <a:noFill/>
          <a:ln w="19050" cap="flat" cmpd="sng">
            <a:solidFill>
              <a:srgbClr val="262626"/>
            </a:solidFill>
            <a:prstDash val="solid"/>
            <a:miter lim="800000"/>
            <a:headEnd type="none" w="sm" len="sm"/>
            <a:tailEnd type="none" w="sm" len="sm"/>
          </a:ln>
        </p:spPr>
      </p:cxnSp>
      <p:cxnSp>
        <p:nvCxnSpPr>
          <p:cNvPr id="424" name="Google Shape;424;p11"/>
          <p:cNvCxnSpPr/>
          <p:nvPr/>
        </p:nvCxnSpPr>
        <p:spPr>
          <a:xfrm>
            <a:off x="10998200" y="1954676"/>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25" name="Google Shape;425;p11"/>
          <p:cNvCxnSpPr/>
          <p:nvPr/>
        </p:nvCxnSpPr>
        <p:spPr>
          <a:xfrm>
            <a:off x="9626600" y="19721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26" name="Google Shape;426;p11"/>
          <p:cNvCxnSpPr/>
          <p:nvPr/>
        </p:nvCxnSpPr>
        <p:spPr>
          <a:xfrm>
            <a:off x="10112883" y="1500606"/>
            <a:ext cx="388167" cy="0"/>
          </a:xfrm>
          <a:prstGeom prst="straightConnector1">
            <a:avLst/>
          </a:prstGeom>
          <a:noFill/>
          <a:ln w="19050" cap="flat" cmpd="sng">
            <a:solidFill>
              <a:srgbClr val="262626"/>
            </a:solidFill>
            <a:prstDash val="solid"/>
            <a:miter lim="800000"/>
            <a:headEnd type="none" w="sm" len="sm"/>
            <a:tailEnd type="none" w="sm" len="sm"/>
          </a:ln>
        </p:spPr>
      </p:cxnSp>
      <p:sp>
        <p:nvSpPr>
          <p:cNvPr id="427" name="Google Shape;427;p11"/>
          <p:cNvSpPr/>
          <p:nvPr/>
        </p:nvSpPr>
        <p:spPr>
          <a:xfrm>
            <a:off x="8619928" y="1145155"/>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Może dojść do spożycia odpadów przez ludzi</a:t>
            </a:r>
          </a:p>
        </p:txBody>
      </p:sp>
      <p:sp>
        <p:nvSpPr>
          <p:cNvPr id="428" name="Google Shape;428;p11"/>
          <p:cNvSpPr/>
          <p:nvPr/>
        </p:nvSpPr>
        <p:spPr>
          <a:xfrm>
            <a:off x="10498713" y="112765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Nieznane skutki uboczne spożycia odpadów przez ludzi</a:t>
            </a:r>
          </a:p>
        </p:txBody>
      </p:sp>
      <p:sp>
        <p:nvSpPr>
          <p:cNvPr id="429" name="Google Shape;429;p11"/>
          <p:cNvSpPr/>
          <p:nvPr/>
        </p:nvSpPr>
        <p:spPr>
          <a:xfrm>
            <a:off x="9373529"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Odpady przedostają się do naszego łańcucha pokarmowego</a:t>
            </a:r>
          </a:p>
        </p:txBody>
      </p:sp>
      <p:cxnSp>
        <p:nvCxnSpPr>
          <p:cNvPr id="430" name="Google Shape;430;p11"/>
          <p:cNvCxnSpPr/>
          <p:nvPr/>
        </p:nvCxnSpPr>
        <p:spPr>
          <a:xfrm>
            <a:off x="5866567"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31" name="Google Shape;431;p11"/>
          <p:cNvCxnSpPr/>
          <p:nvPr/>
        </p:nvCxnSpPr>
        <p:spPr>
          <a:xfrm>
            <a:off x="7218180"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32" name="Google Shape;432;p11"/>
          <p:cNvCxnSpPr/>
          <p:nvPr/>
        </p:nvCxnSpPr>
        <p:spPr>
          <a:xfrm>
            <a:off x="6563058" y="3075764"/>
            <a:ext cx="0" cy="1507798"/>
          </a:xfrm>
          <a:prstGeom prst="straightConnector1">
            <a:avLst/>
          </a:prstGeom>
          <a:noFill/>
          <a:ln w="19050" cap="flat" cmpd="sng">
            <a:solidFill>
              <a:srgbClr val="262626"/>
            </a:solidFill>
            <a:prstDash val="solid"/>
            <a:miter lim="800000"/>
            <a:headEnd type="none" w="sm" len="sm"/>
            <a:tailEnd type="none" w="sm" len="sm"/>
          </a:ln>
        </p:spPr>
      </p:cxnSp>
      <p:sp>
        <p:nvSpPr>
          <p:cNvPr id="433" name="Google Shape;433;p11"/>
          <p:cNvSpPr/>
          <p:nvPr/>
        </p:nvSpPr>
        <p:spPr>
          <a:xfrm>
            <a:off x="5608835"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Zwiększenie ilości odpadów przedostających się do środowiska</a:t>
            </a:r>
          </a:p>
        </p:txBody>
      </p:sp>
      <p:sp>
        <p:nvSpPr>
          <p:cNvPr id="434" name="Google Shape;434;p11"/>
          <p:cNvSpPr/>
          <p:nvPr/>
        </p:nvSpPr>
        <p:spPr>
          <a:xfrm>
            <a:off x="5615959" y="3425755"/>
            <a:ext cx="1871661" cy="82701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00" b="1">
                <a:solidFill>
                  <a:schemeClr val="lt1"/>
                </a:solidFill>
                <a:latin typeface="Calibri"/>
                <a:ea typeface="Calibri"/>
                <a:cs typeface="Calibri"/>
                <a:sym typeface="Calibri"/>
              </a:rPr>
              <a:t>Niski poziom odzyskiwania odpadów </a:t>
            </a:r>
          </a:p>
        </p:txBody>
      </p:sp>
      <p:cxnSp>
        <p:nvCxnSpPr>
          <p:cNvPr id="435" name="Google Shape;435;p11"/>
          <p:cNvCxnSpPr>
            <a:stCxn id="434" idx="1"/>
          </p:cNvCxnSpPr>
          <p:nvPr/>
        </p:nvCxnSpPr>
        <p:spPr>
          <a:xfrm rot="10800000">
            <a:off x="2766859" y="3835664"/>
            <a:ext cx="2849100" cy="3600"/>
          </a:xfrm>
          <a:prstGeom prst="straightConnector1">
            <a:avLst/>
          </a:prstGeom>
          <a:noFill/>
          <a:ln w="19050" cap="flat" cmpd="sng">
            <a:solidFill>
              <a:srgbClr val="262626"/>
            </a:solidFill>
            <a:prstDash val="solid"/>
            <a:miter lim="800000"/>
            <a:headEnd type="none" w="sm" len="sm"/>
            <a:tailEnd type="none" w="sm" len="sm"/>
          </a:ln>
        </p:spPr>
      </p:cxnSp>
      <p:cxnSp>
        <p:nvCxnSpPr>
          <p:cNvPr id="436" name="Google Shape;436;p11"/>
          <p:cNvCxnSpPr/>
          <p:nvPr/>
        </p:nvCxnSpPr>
        <p:spPr>
          <a:xfrm rot="10800000">
            <a:off x="7480496" y="3833963"/>
            <a:ext cx="2849008" cy="3534"/>
          </a:xfrm>
          <a:prstGeom prst="straightConnector1">
            <a:avLst/>
          </a:prstGeom>
          <a:noFill/>
          <a:ln w="19050" cap="flat" cmpd="sng">
            <a:solidFill>
              <a:srgbClr val="262626"/>
            </a:solidFill>
            <a:prstDash val="solid"/>
            <a:miter lim="800000"/>
            <a:headEnd type="none" w="sm" len="sm"/>
            <a:tailEnd type="none" w="sm" len="sm"/>
          </a:ln>
        </p:spPr>
      </p:cxnSp>
      <p:cxnSp>
        <p:nvCxnSpPr>
          <p:cNvPr id="437" name="Google Shape;437;p11"/>
          <p:cNvCxnSpPr/>
          <p:nvPr/>
        </p:nvCxnSpPr>
        <p:spPr>
          <a:xfrm>
            <a:off x="2766951" y="3837497"/>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438" name="Google Shape;438;p11"/>
          <p:cNvCxnSpPr/>
          <p:nvPr/>
        </p:nvCxnSpPr>
        <p:spPr>
          <a:xfrm>
            <a:off x="10330716" y="3837496"/>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439" name="Google Shape;439;p11"/>
          <p:cNvCxnSpPr/>
          <p:nvPr/>
        </p:nvCxnSpPr>
        <p:spPr>
          <a:xfrm>
            <a:off x="2108200" y="5403798"/>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440" name="Google Shape;440;p11"/>
          <p:cNvCxnSpPr/>
          <p:nvPr/>
        </p:nvCxnSpPr>
        <p:spPr>
          <a:xfrm>
            <a:off x="3467100" y="5399340"/>
            <a:ext cx="0" cy="357895"/>
          </a:xfrm>
          <a:prstGeom prst="straightConnector1">
            <a:avLst/>
          </a:prstGeom>
          <a:noFill/>
          <a:ln w="19050" cap="flat" cmpd="sng">
            <a:solidFill>
              <a:srgbClr val="262626"/>
            </a:solidFill>
            <a:prstDash val="solid"/>
            <a:miter lim="800000"/>
            <a:headEnd type="none" w="sm" len="sm"/>
            <a:tailEnd type="none" w="sm" len="sm"/>
          </a:ln>
        </p:spPr>
      </p:cxnSp>
      <p:sp>
        <p:nvSpPr>
          <p:cNvPr id="441" name="Google Shape;441;p11"/>
          <p:cNvSpPr/>
          <p:nvPr/>
        </p:nvSpPr>
        <p:spPr>
          <a:xfrm>
            <a:off x="1100114"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Nieprawidłowa segregacja odpadów w domach </a:t>
            </a:r>
          </a:p>
        </p:txBody>
      </p:sp>
      <p:sp>
        <p:nvSpPr>
          <p:cNvPr id="442" name="Google Shape;442;p11"/>
          <p:cNvSpPr/>
          <p:nvPr/>
        </p:nvSpPr>
        <p:spPr>
          <a:xfrm>
            <a:off x="2981236"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Brak odpowiednich koszów do sortowania odpadów dostępnych dla społeczności lokalnych</a:t>
            </a:r>
          </a:p>
        </p:txBody>
      </p:sp>
      <p:sp>
        <p:nvSpPr>
          <p:cNvPr id="443" name="Google Shape;443;p11"/>
          <p:cNvSpPr/>
          <p:nvPr/>
        </p:nvSpPr>
        <p:spPr>
          <a:xfrm>
            <a:off x="1846591"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Nieprawidłowe zarządzanie odpadami u źródła</a:t>
            </a:r>
          </a:p>
        </p:txBody>
      </p:sp>
      <p:cxnSp>
        <p:nvCxnSpPr>
          <p:cNvPr id="444" name="Google Shape;444;p11"/>
          <p:cNvCxnSpPr/>
          <p:nvPr/>
        </p:nvCxnSpPr>
        <p:spPr>
          <a:xfrm>
            <a:off x="5866567" y="538630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45" name="Google Shape;445;p11"/>
          <p:cNvCxnSpPr/>
          <p:nvPr/>
        </p:nvCxnSpPr>
        <p:spPr>
          <a:xfrm>
            <a:off x="7218180" y="5386302"/>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446" name="Google Shape;446;p11"/>
          <p:cNvSpPr/>
          <p:nvPr/>
        </p:nvSpPr>
        <p:spPr>
          <a:xfrm>
            <a:off x="4862358" y="574136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700" b="1">
                <a:solidFill>
                  <a:schemeClr val="lt1"/>
                </a:solidFill>
                <a:latin typeface="Calibri"/>
                <a:ea typeface="Calibri"/>
                <a:cs typeface="Calibri"/>
                <a:sym typeface="Calibri"/>
              </a:rPr>
              <a:t>Zmiany cen recyklingu odpadów zniechęcają do ich zbierania, niepewne źródło dochodu</a:t>
            </a:r>
          </a:p>
        </p:txBody>
      </p:sp>
      <p:sp>
        <p:nvSpPr>
          <p:cNvPr id="447" name="Google Shape;447;p11"/>
          <p:cNvSpPr/>
          <p:nvPr/>
        </p:nvSpPr>
        <p:spPr>
          <a:xfrm>
            <a:off x="6741143" y="5739740"/>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Osoby odpowiedzialne za zbieranie odpadów nie są właściwie zorganizowani, brakuje im wsparcia, skuteczności </a:t>
            </a:r>
          </a:p>
        </p:txBody>
      </p:sp>
      <p:sp>
        <p:nvSpPr>
          <p:cNvPr id="448" name="Google Shape;448;p11"/>
          <p:cNvSpPr/>
          <p:nvPr/>
        </p:nvSpPr>
        <p:spPr>
          <a:xfrm>
            <a:off x="5608835"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Osoby odpowiedzialne za zbieranie odpadów nie mają możliwości ich efektywnego zbierania oraz sortowania tak, aby sprostać zwiększonym wymogom w tym zakresie</a:t>
            </a:r>
          </a:p>
        </p:txBody>
      </p:sp>
      <p:cxnSp>
        <p:nvCxnSpPr>
          <p:cNvPr id="449" name="Google Shape;449;p11"/>
          <p:cNvCxnSpPr/>
          <p:nvPr/>
        </p:nvCxnSpPr>
        <p:spPr>
          <a:xfrm>
            <a:off x="10998200" y="5393083"/>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50" name="Google Shape;450;p11"/>
          <p:cNvCxnSpPr/>
          <p:nvPr/>
        </p:nvCxnSpPr>
        <p:spPr>
          <a:xfrm>
            <a:off x="9626600" y="5410579"/>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451" name="Google Shape;451;p11"/>
          <p:cNvSpPr/>
          <p:nvPr/>
        </p:nvSpPr>
        <p:spPr>
          <a:xfrm>
            <a:off x="8619928" y="5757235"/>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Brak formalnych agencji rządowych odpowiedzialnych za recykling</a:t>
            </a:r>
          </a:p>
        </p:txBody>
      </p:sp>
      <p:sp>
        <p:nvSpPr>
          <p:cNvPr id="452" name="Google Shape;452;p11"/>
          <p:cNvSpPr/>
          <p:nvPr/>
        </p:nvSpPr>
        <p:spPr>
          <a:xfrm>
            <a:off x="10498713" y="573973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Brak współczesnej infrastruktury segregacji odpadów</a:t>
            </a:r>
          </a:p>
        </p:txBody>
      </p:sp>
      <p:sp>
        <p:nvSpPr>
          <p:cNvPr id="453" name="Google Shape;453;p11"/>
          <p:cNvSpPr/>
          <p:nvPr/>
        </p:nvSpPr>
        <p:spPr>
          <a:xfrm>
            <a:off x="9373529"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Rządy nie finansują recyklingu odpadów</a:t>
            </a:r>
          </a:p>
        </p:txBody>
      </p:sp>
      <p:sp>
        <p:nvSpPr>
          <p:cNvPr id="454" name="Google Shape;454;p11"/>
          <p:cNvSpPr/>
          <p:nvPr/>
        </p:nvSpPr>
        <p:spPr>
          <a:xfrm>
            <a:off x="978318" y="983184"/>
            <a:ext cx="11089952" cy="2338638"/>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12"/>
          <p:cNvPicPr preferRelativeResize="0"/>
          <p:nvPr/>
        </p:nvPicPr>
        <p:blipFill rotWithShape="1">
          <a:blip r:embed="rId3">
            <a:alphaModFix/>
          </a:blip>
          <a:srcRect/>
          <a:stretch/>
        </p:blipFill>
        <p:spPr>
          <a:xfrm>
            <a:off x="0" y="-3245"/>
            <a:ext cx="12192000" cy="6858000"/>
          </a:xfrm>
          <a:prstGeom prst="rect">
            <a:avLst/>
          </a:prstGeom>
          <a:noFill/>
          <a:ln>
            <a:noFill/>
          </a:ln>
        </p:spPr>
      </p:pic>
      <p:cxnSp>
        <p:nvCxnSpPr>
          <p:cNvPr id="461" name="Google Shape;461;p12"/>
          <p:cNvCxnSpPr/>
          <p:nvPr/>
        </p:nvCxnSpPr>
        <p:spPr>
          <a:xfrm>
            <a:off x="3718252" y="2730500"/>
            <a:ext cx="5655277" cy="0"/>
          </a:xfrm>
          <a:prstGeom prst="straightConnector1">
            <a:avLst/>
          </a:prstGeom>
          <a:noFill/>
          <a:ln w="19050" cap="flat" cmpd="sng">
            <a:solidFill>
              <a:srgbClr val="262626"/>
            </a:solidFill>
            <a:prstDash val="solid"/>
            <a:miter lim="800000"/>
            <a:headEnd type="none" w="sm" len="sm"/>
            <a:tailEnd type="none" w="sm" len="sm"/>
          </a:ln>
        </p:spPr>
      </p:cxnSp>
      <p:sp>
        <p:nvSpPr>
          <p:cNvPr id="462" name="Google Shape;462;p12"/>
          <p:cNvSpPr/>
          <p:nvPr/>
        </p:nvSpPr>
        <p:spPr>
          <a:xfrm>
            <a:off x="826101" y="257029"/>
            <a:ext cx="10824031" cy="597877"/>
          </a:xfrm>
          <a:prstGeom prst="roundRect">
            <a:avLst>
              <a:gd name="adj" fmla="val 16667"/>
            </a:avLst>
          </a:prstGeom>
          <a:solidFill>
            <a:srgbClr val="3AC69D"/>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63" name="Google Shape;463;p12"/>
          <p:cNvSpPr txBox="1"/>
          <p:nvPr/>
        </p:nvSpPr>
        <p:spPr>
          <a:xfrm>
            <a:off x="4304785" y="331914"/>
            <a:ext cx="3866662"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Calibri"/>
              <a:buNone/>
            </a:pPr>
            <a:r>
              <a:rPr lang="pl-PL" sz="1800" b="1" i="0" u="none" strike="noStrike" cap="none">
                <a:solidFill>
                  <a:schemeClr val="lt1"/>
                </a:solidFill>
                <a:latin typeface="Calibri"/>
                <a:ea typeface="Calibri"/>
                <a:cs typeface="Calibri"/>
                <a:sym typeface="Calibri"/>
              </a:rPr>
              <a:t>Schemat rozwiązań</a:t>
            </a:r>
          </a:p>
        </p:txBody>
      </p:sp>
      <p:sp>
        <p:nvSpPr>
          <p:cNvPr id="464" name="Google Shape;464;p12"/>
          <p:cNvSpPr/>
          <p:nvPr/>
        </p:nvSpPr>
        <p:spPr>
          <a:xfrm>
            <a:off x="1100114" y="1124213"/>
            <a:ext cx="1492955" cy="827017"/>
          </a:xfrm>
          <a:prstGeom prst="roundRect">
            <a:avLst>
              <a:gd name="adj" fmla="val 16667"/>
            </a:avLst>
          </a:prstGeom>
          <a:solidFill>
            <a:srgbClr val="267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65" name="Google Shape;465;p12"/>
          <p:cNvSpPr/>
          <p:nvPr/>
        </p:nvSpPr>
        <p:spPr>
          <a:xfrm>
            <a:off x="771730" y="4338124"/>
            <a:ext cx="188386" cy="1904769"/>
          </a:xfrm>
          <a:prstGeom prst="leftBrace">
            <a:avLst>
              <a:gd name="adj1" fmla="val 8333"/>
              <a:gd name="adj2" fmla="val 50000"/>
            </a:avLst>
          </a:prstGeom>
          <a:noFill/>
          <a:ln w="19050" cap="flat" cmpd="sng">
            <a:solidFill>
              <a:srgbClr val="3AC69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466" name="Google Shape;466;p12"/>
          <p:cNvSpPr/>
          <p:nvPr/>
        </p:nvSpPr>
        <p:spPr>
          <a:xfrm>
            <a:off x="770734" y="1417053"/>
            <a:ext cx="188386" cy="1904769"/>
          </a:xfrm>
          <a:prstGeom prst="leftBrace">
            <a:avLst>
              <a:gd name="adj1" fmla="val 8333"/>
              <a:gd name="adj2" fmla="val 50000"/>
            </a:avLst>
          </a:prstGeom>
          <a:noFill/>
          <a:ln w="19050" cap="flat" cmpd="sng">
            <a:solidFill>
              <a:srgbClr val="3AC69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467" name="Google Shape;467;p12"/>
          <p:cNvSpPr/>
          <p:nvPr/>
        </p:nvSpPr>
        <p:spPr>
          <a:xfrm rot="-5400000">
            <a:off x="-366267" y="2244635"/>
            <a:ext cx="1532758" cy="386052"/>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b="1">
                <a:solidFill>
                  <a:schemeClr val="lt1"/>
                </a:solidFill>
                <a:latin typeface="Calibri"/>
                <a:ea typeface="Calibri"/>
                <a:cs typeface="Calibri"/>
                <a:sym typeface="Calibri"/>
              </a:rPr>
              <a:t>Cel</a:t>
            </a:r>
          </a:p>
        </p:txBody>
      </p:sp>
      <p:sp>
        <p:nvSpPr>
          <p:cNvPr id="468" name="Google Shape;468;p12"/>
          <p:cNvSpPr/>
          <p:nvPr/>
        </p:nvSpPr>
        <p:spPr>
          <a:xfrm rot="-5400000">
            <a:off x="-366674" y="5057657"/>
            <a:ext cx="1532758" cy="386052"/>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200" b="1">
                <a:solidFill>
                  <a:schemeClr val="lt1"/>
                </a:solidFill>
                <a:latin typeface="Calibri"/>
                <a:ea typeface="Calibri"/>
                <a:cs typeface="Calibri"/>
                <a:sym typeface="Calibri"/>
              </a:rPr>
              <a:t>Metody</a:t>
            </a:r>
          </a:p>
        </p:txBody>
      </p:sp>
      <p:sp>
        <p:nvSpPr>
          <p:cNvPr id="469" name="Google Shape;469;p12"/>
          <p:cNvSpPr/>
          <p:nvPr/>
        </p:nvSpPr>
        <p:spPr>
          <a:xfrm>
            <a:off x="2981236" y="1124213"/>
            <a:ext cx="1492955" cy="827017"/>
          </a:xfrm>
          <a:prstGeom prst="roundRect">
            <a:avLst>
              <a:gd name="adj" fmla="val 16667"/>
            </a:avLst>
          </a:prstGeom>
          <a:solidFill>
            <a:srgbClr val="267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70" name="Google Shape;470;p12"/>
          <p:cNvSpPr/>
          <p:nvPr/>
        </p:nvSpPr>
        <p:spPr>
          <a:xfrm>
            <a:off x="4862358" y="1129289"/>
            <a:ext cx="1492955" cy="827017"/>
          </a:xfrm>
          <a:prstGeom prst="roundRect">
            <a:avLst>
              <a:gd name="adj" fmla="val 16667"/>
            </a:avLst>
          </a:prstGeom>
          <a:solidFill>
            <a:srgbClr val="267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71" name="Google Shape;471;p12"/>
          <p:cNvSpPr/>
          <p:nvPr/>
        </p:nvSpPr>
        <p:spPr>
          <a:xfrm>
            <a:off x="6741143" y="1127660"/>
            <a:ext cx="1492955" cy="827017"/>
          </a:xfrm>
          <a:prstGeom prst="roundRect">
            <a:avLst>
              <a:gd name="adj" fmla="val 16667"/>
            </a:avLst>
          </a:prstGeom>
          <a:solidFill>
            <a:srgbClr val="267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72" name="Google Shape;472;p12"/>
          <p:cNvSpPr/>
          <p:nvPr/>
        </p:nvSpPr>
        <p:spPr>
          <a:xfrm>
            <a:off x="1846591" y="2309125"/>
            <a:ext cx="1871661" cy="827017"/>
          </a:xfrm>
          <a:prstGeom prst="roundRect">
            <a:avLst>
              <a:gd name="adj" fmla="val 16667"/>
            </a:avLst>
          </a:prstGeom>
          <a:solidFill>
            <a:srgbClr val="31A1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73" name="Google Shape;473;p12"/>
          <p:cNvSpPr txBox="1"/>
          <p:nvPr/>
        </p:nvSpPr>
        <p:spPr>
          <a:xfrm>
            <a:off x="7369476" y="3328021"/>
            <a:ext cx="1492955"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3AC69D"/>
              </a:buClr>
              <a:buSzPts val="2000"/>
              <a:buFont typeface="Calibri"/>
              <a:buNone/>
            </a:pPr>
            <a:r>
              <a:rPr lang="pl-PL" b="1" i="0" u="none" strike="noStrike" cap="none">
                <a:solidFill>
                  <a:srgbClr val="3AC69D"/>
                </a:solidFill>
                <a:latin typeface="Calibri"/>
                <a:ea typeface="Calibri"/>
                <a:cs typeface="Calibri"/>
                <a:sym typeface="Calibri"/>
              </a:rPr>
              <a:t>Rozwiązanie</a:t>
            </a:r>
          </a:p>
        </p:txBody>
      </p:sp>
      <p:cxnSp>
        <p:nvCxnSpPr>
          <p:cNvPr id="474" name="Google Shape;474;p12"/>
          <p:cNvCxnSpPr/>
          <p:nvPr/>
        </p:nvCxnSpPr>
        <p:spPr>
          <a:xfrm>
            <a:off x="2108200" y="1951230"/>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475" name="Google Shape;475;p12"/>
          <p:cNvCxnSpPr/>
          <p:nvPr/>
        </p:nvCxnSpPr>
        <p:spPr>
          <a:xfrm>
            <a:off x="3467100" y="1946772"/>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476" name="Google Shape;476;p12"/>
          <p:cNvCxnSpPr/>
          <p:nvPr/>
        </p:nvCxnSpPr>
        <p:spPr>
          <a:xfrm>
            <a:off x="2593069" y="1480553"/>
            <a:ext cx="388167" cy="0"/>
          </a:xfrm>
          <a:prstGeom prst="straightConnector1">
            <a:avLst/>
          </a:prstGeom>
          <a:noFill/>
          <a:ln w="19050" cap="flat" cmpd="sng">
            <a:solidFill>
              <a:srgbClr val="262626"/>
            </a:solidFill>
            <a:prstDash val="solid"/>
            <a:miter lim="800000"/>
            <a:headEnd type="none" w="sm" len="sm"/>
            <a:tailEnd type="none" w="sm" len="sm"/>
          </a:ln>
        </p:spPr>
      </p:cxnSp>
      <p:cxnSp>
        <p:nvCxnSpPr>
          <p:cNvPr id="477" name="Google Shape;477;p12"/>
          <p:cNvCxnSpPr/>
          <p:nvPr/>
        </p:nvCxnSpPr>
        <p:spPr>
          <a:xfrm>
            <a:off x="10998200" y="1954676"/>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78" name="Google Shape;478;p12"/>
          <p:cNvCxnSpPr/>
          <p:nvPr/>
        </p:nvCxnSpPr>
        <p:spPr>
          <a:xfrm>
            <a:off x="9626600" y="19721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79" name="Google Shape;479;p12"/>
          <p:cNvCxnSpPr/>
          <p:nvPr/>
        </p:nvCxnSpPr>
        <p:spPr>
          <a:xfrm>
            <a:off x="10112883" y="1500606"/>
            <a:ext cx="388167" cy="0"/>
          </a:xfrm>
          <a:prstGeom prst="straightConnector1">
            <a:avLst/>
          </a:prstGeom>
          <a:noFill/>
          <a:ln w="19050" cap="flat" cmpd="sng">
            <a:solidFill>
              <a:srgbClr val="262626"/>
            </a:solidFill>
            <a:prstDash val="solid"/>
            <a:miter lim="800000"/>
            <a:headEnd type="none" w="sm" len="sm"/>
            <a:tailEnd type="none" w="sm" len="sm"/>
          </a:ln>
        </p:spPr>
      </p:cxnSp>
      <p:sp>
        <p:nvSpPr>
          <p:cNvPr id="480" name="Google Shape;480;p12"/>
          <p:cNvSpPr/>
          <p:nvPr/>
        </p:nvSpPr>
        <p:spPr>
          <a:xfrm>
            <a:off x="8619928" y="1145155"/>
            <a:ext cx="1492955" cy="827017"/>
          </a:xfrm>
          <a:prstGeom prst="roundRect">
            <a:avLst>
              <a:gd name="adj" fmla="val 16667"/>
            </a:avLst>
          </a:prstGeom>
          <a:solidFill>
            <a:srgbClr val="267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81" name="Google Shape;481;p12"/>
          <p:cNvSpPr/>
          <p:nvPr/>
        </p:nvSpPr>
        <p:spPr>
          <a:xfrm>
            <a:off x="10498713" y="1127659"/>
            <a:ext cx="1492955" cy="827017"/>
          </a:xfrm>
          <a:prstGeom prst="roundRect">
            <a:avLst>
              <a:gd name="adj" fmla="val 16667"/>
            </a:avLst>
          </a:prstGeom>
          <a:solidFill>
            <a:srgbClr val="267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82" name="Google Shape;482;p12"/>
          <p:cNvSpPr/>
          <p:nvPr/>
        </p:nvSpPr>
        <p:spPr>
          <a:xfrm>
            <a:off x="9373529" y="2309125"/>
            <a:ext cx="1871661" cy="827017"/>
          </a:xfrm>
          <a:prstGeom prst="roundRect">
            <a:avLst>
              <a:gd name="adj" fmla="val 16667"/>
            </a:avLst>
          </a:prstGeom>
          <a:solidFill>
            <a:srgbClr val="31A1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cxnSp>
        <p:nvCxnSpPr>
          <p:cNvPr id="483" name="Google Shape;483;p12"/>
          <p:cNvCxnSpPr/>
          <p:nvPr/>
        </p:nvCxnSpPr>
        <p:spPr>
          <a:xfrm>
            <a:off x="5866567" y="1946772"/>
            <a:ext cx="0" cy="349991"/>
          </a:xfrm>
          <a:prstGeom prst="straightConnector1">
            <a:avLst/>
          </a:prstGeom>
          <a:noFill/>
          <a:ln w="19050" cap="flat" cmpd="sng">
            <a:solidFill>
              <a:srgbClr val="C00000"/>
            </a:solidFill>
            <a:prstDash val="solid"/>
            <a:miter lim="800000"/>
            <a:headEnd type="none" w="sm" len="sm"/>
            <a:tailEnd type="none" w="sm" len="sm"/>
          </a:ln>
        </p:spPr>
      </p:cxnSp>
      <p:cxnSp>
        <p:nvCxnSpPr>
          <p:cNvPr id="484" name="Google Shape;484;p12"/>
          <p:cNvCxnSpPr/>
          <p:nvPr/>
        </p:nvCxnSpPr>
        <p:spPr>
          <a:xfrm>
            <a:off x="7218180"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85" name="Google Shape;485;p12"/>
          <p:cNvCxnSpPr/>
          <p:nvPr/>
        </p:nvCxnSpPr>
        <p:spPr>
          <a:xfrm>
            <a:off x="6563058" y="3075764"/>
            <a:ext cx="0" cy="621548"/>
          </a:xfrm>
          <a:prstGeom prst="straightConnector1">
            <a:avLst/>
          </a:prstGeom>
          <a:noFill/>
          <a:ln w="19050" cap="flat" cmpd="sng">
            <a:solidFill>
              <a:srgbClr val="C00000"/>
            </a:solidFill>
            <a:prstDash val="solid"/>
            <a:miter lim="800000"/>
            <a:headEnd type="none" w="sm" len="sm"/>
            <a:tailEnd type="none" w="sm" len="sm"/>
          </a:ln>
        </p:spPr>
      </p:cxnSp>
      <p:sp>
        <p:nvSpPr>
          <p:cNvPr id="486" name="Google Shape;486;p12"/>
          <p:cNvSpPr/>
          <p:nvPr/>
        </p:nvSpPr>
        <p:spPr>
          <a:xfrm>
            <a:off x="5608835" y="2309125"/>
            <a:ext cx="1871661" cy="827017"/>
          </a:xfrm>
          <a:prstGeom prst="roundRect">
            <a:avLst>
              <a:gd name="adj" fmla="val 16667"/>
            </a:avLst>
          </a:prstGeom>
          <a:solidFill>
            <a:srgbClr val="31A1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87" name="Google Shape;487;p12"/>
          <p:cNvSpPr/>
          <p:nvPr/>
        </p:nvSpPr>
        <p:spPr>
          <a:xfrm>
            <a:off x="5615959" y="3425755"/>
            <a:ext cx="1871661" cy="82701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cxnSp>
        <p:nvCxnSpPr>
          <p:cNvPr id="488" name="Google Shape;488;p12"/>
          <p:cNvCxnSpPr>
            <a:stCxn id="487" idx="1"/>
          </p:cNvCxnSpPr>
          <p:nvPr/>
        </p:nvCxnSpPr>
        <p:spPr>
          <a:xfrm rot="10800000">
            <a:off x="2766859" y="3835664"/>
            <a:ext cx="2849100" cy="3600"/>
          </a:xfrm>
          <a:prstGeom prst="straightConnector1">
            <a:avLst/>
          </a:prstGeom>
          <a:noFill/>
          <a:ln w="19050" cap="flat" cmpd="sng">
            <a:solidFill>
              <a:srgbClr val="C00000"/>
            </a:solidFill>
            <a:prstDash val="solid"/>
            <a:miter lim="800000"/>
            <a:headEnd type="none" w="sm" len="sm"/>
            <a:tailEnd type="none" w="sm" len="sm"/>
          </a:ln>
        </p:spPr>
      </p:cxnSp>
      <p:cxnSp>
        <p:nvCxnSpPr>
          <p:cNvPr id="489" name="Google Shape;489;p12"/>
          <p:cNvCxnSpPr/>
          <p:nvPr/>
        </p:nvCxnSpPr>
        <p:spPr>
          <a:xfrm rot="10800000">
            <a:off x="7480496" y="3833963"/>
            <a:ext cx="2849008" cy="3534"/>
          </a:xfrm>
          <a:prstGeom prst="straightConnector1">
            <a:avLst/>
          </a:prstGeom>
          <a:noFill/>
          <a:ln w="19050" cap="flat" cmpd="sng">
            <a:solidFill>
              <a:srgbClr val="262626"/>
            </a:solidFill>
            <a:prstDash val="solid"/>
            <a:miter lim="800000"/>
            <a:headEnd type="none" w="sm" len="sm"/>
            <a:tailEnd type="none" w="sm" len="sm"/>
          </a:ln>
        </p:spPr>
      </p:cxnSp>
      <p:cxnSp>
        <p:nvCxnSpPr>
          <p:cNvPr id="490" name="Google Shape;490;p12"/>
          <p:cNvCxnSpPr/>
          <p:nvPr/>
        </p:nvCxnSpPr>
        <p:spPr>
          <a:xfrm>
            <a:off x="2766951" y="3837497"/>
            <a:ext cx="0" cy="746065"/>
          </a:xfrm>
          <a:prstGeom prst="straightConnector1">
            <a:avLst/>
          </a:prstGeom>
          <a:noFill/>
          <a:ln w="19050" cap="flat" cmpd="sng">
            <a:solidFill>
              <a:srgbClr val="C00000"/>
            </a:solidFill>
            <a:prstDash val="solid"/>
            <a:miter lim="800000"/>
            <a:headEnd type="none" w="sm" len="sm"/>
            <a:tailEnd type="none" w="sm" len="sm"/>
          </a:ln>
        </p:spPr>
      </p:cxnSp>
      <p:cxnSp>
        <p:nvCxnSpPr>
          <p:cNvPr id="491" name="Google Shape;491;p12"/>
          <p:cNvCxnSpPr/>
          <p:nvPr/>
        </p:nvCxnSpPr>
        <p:spPr>
          <a:xfrm>
            <a:off x="10330716" y="3837496"/>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492" name="Google Shape;492;p12"/>
          <p:cNvCxnSpPr/>
          <p:nvPr/>
        </p:nvCxnSpPr>
        <p:spPr>
          <a:xfrm>
            <a:off x="2108200" y="5403798"/>
            <a:ext cx="0" cy="357895"/>
          </a:xfrm>
          <a:prstGeom prst="straightConnector1">
            <a:avLst/>
          </a:prstGeom>
          <a:noFill/>
          <a:ln w="19050" cap="flat" cmpd="sng">
            <a:solidFill>
              <a:srgbClr val="C00000"/>
            </a:solidFill>
            <a:prstDash val="solid"/>
            <a:miter lim="800000"/>
            <a:headEnd type="none" w="sm" len="sm"/>
            <a:tailEnd type="none" w="sm" len="sm"/>
          </a:ln>
        </p:spPr>
      </p:cxnSp>
      <p:cxnSp>
        <p:nvCxnSpPr>
          <p:cNvPr id="493" name="Google Shape;493;p12"/>
          <p:cNvCxnSpPr/>
          <p:nvPr/>
        </p:nvCxnSpPr>
        <p:spPr>
          <a:xfrm>
            <a:off x="3467100" y="5399340"/>
            <a:ext cx="0" cy="357895"/>
          </a:xfrm>
          <a:prstGeom prst="straightConnector1">
            <a:avLst/>
          </a:prstGeom>
          <a:noFill/>
          <a:ln w="19050" cap="flat" cmpd="sng">
            <a:solidFill>
              <a:srgbClr val="262626"/>
            </a:solidFill>
            <a:prstDash val="solid"/>
            <a:miter lim="800000"/>
            <a:headEnd type="none" w="sm" len="sm"/>
            <a:tailEnd type="none" w="sm" len="sm"/>
          </a:ln>
        </p:spPr>
      </p:cxnSp>
      <p:sp>
        <p:nvSpPr>
          <p:cNvPr id="494" name="Google Shape;494;p12"/>
          <p:cNvSpPr/>
          <p:nvPr/>
        </p:nvSpPr>
        <p:spPr>
          <a:xfrm>
            <a:off x="1100114" y="5736293"/>
            <a:ext cx="1492955" cy="827017"/>
          </a:xfrm>
          <a:prstGeom prst="roundRect">
            <a:avLst>
              <a:gd name="adj" fmla="val 16667"/>
            </a:avLst>
          </a:prstGeom>
          <a:solidFill>
            <a:srgbClr val="185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95" name="Google Shape;495;p12"/>
          <p:cNvSpPr/>
          <p:nvPr/>
        </p:nvSpPr>
        <p:spPr>
          <a:xfrm>
            <a:off x="2981236" y="5736293"/>
            <a:ext cx="1492955" cy="827017"/>
          </a:xfrm>
          <a:prstGeom prst="roundRect">
            <a:avLst>
              <a:gd name="adj" fmla="val 16667"/>
            </a:avLst>
          </a:prstGeom>
          <a:solidFill>
            <a:srgbClr val="185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496" name="Google Shape;496;p12"/>
          <p:cNvSpPr/>
          <p:nvPr/>
        </p:nvSpPr>
        <p:spPr>
          <a:xfrm>
            <a:off x="1846591" y="4583562"/>
            <a:ext cx="1871661" cy="827017"/>
          </a:xfrm>
          <a:prstGeom prst="roundRect">
            <a:avLst>
              <a:gd name="adj" fmla="val 16667"/>
            </a:avLst>
          </a:prstGeom>
          <a:solidFill>
            <a:srgbClr val="1D7B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cxnSp>
        <p:nvCxnSpPr>
          <p:cNvPr id="497" name="Google Shape;497;p12"/>
          <p:cNvCxnSpPr/>
          <p:nvPr/>
        </p:nvCxnSpPr>
        <p:spPr>
          <a:xfrm>
            <a:off x="5866567" y="538630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498" name="Google Shape;498;p12"/>
          <p:cNvCxnSpPr/>
          <p:nvPr/>
        </p:nvCxnSpPr>
        <p:spPr>
          <a:xfrm>
            <a:off x="7218180" y="5386302"/>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499" name="Google Shape;499;p12"/>
          <p:cNvSpPr/>
          <p:nvPr/>
        </p:nvSpPr>
        <p:spPr>
          <a:xfrm>
            <a:off x="4862358" y="5741369"/>
            <a:ext cx="1492955" cy="827017"/>
          </a:xfrm>
          <a:prstGeom prst="roundRect">
            <a:avLst>
              <a:gd name="adj" fmla="val 16667"/>
            </a:avLst>
          </a:prstGeom>
          <a:solidFill>
            <a:srgbClr val="185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500" name="Google Shape;500;p12"/>
          <p:cNvSpPr/>
          <p:nvPr/>
        </p:nvSpPr>
        <p:spPr>
          <a:xfrm>
            <a:off x="6741143" y="5739740"/>
            <a:ext cx="1492955" cy="827017"/>
          </a:xfrm>
          <a:prstGeom prst="roundRect">
            <a:avLst>
              <a:gd name="adj" fmla="val 16667"/>
            </a:avLst>
          </a:prstGeom>
          <a:solidFill>
            <a:srgbClr val="185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501" name="Google Shape;501;p12"/>
          <p:cNvSpPr/>
          <p:nvPr/>
        </p:nvSpPr>
        <p:spPr>
          <a:xfrm>
            <a:off x="5608835" y="4583562"/>
            <a:ext cx="1871661" cy="827017"/>
          </a:xfrm>
          <a:prstGeom prst="roundRect">
            <a:avLst>
              <a:gd name="adj" fmla="val 16667"/>
            </a:avLst>
          </a:prstGeom>
          <a:solidFill>
            <a:srgbClr val="1D7B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cxnSp>
        <p:nvCxnSpPr>
          <p:cNvPr id="502" name="Google Shape;502;p12"/>
          <p:cNvCxnSpPr/>
          <p:nvPr/>
        </p:nvCxnSpPr>
        <p:spPr>
          <a:xfrm>
            <a:off x="10998200" y="5393083"/>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503" name="Google Shape;503;p12"/>
          <p:cNvCxnSpPr/>
          <p:nvPr/>
        </p:nvCxnSpPr>
        <p:spPr>
          <a:xfrm>
            <a:off x="9626600" y="5410579"/>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504" name="Google Shape;504;p12"/>
          <p:cNvSpPr/>
          <p:nvPr/>
        </p:nvSpPr>
        <p:spPr>
          <a:xfrm>
            <a:off x="8619928" y="5757235"/>
            <a:ext cx="1492955" cy="827017"/>
          </a:xfrm>
          <a:prstGeom prst="roundRect">
            <a:avLst>
              <a:gd name="adj" fmla="val 16667"/>
            </a:avLst>
          </a:prstGeom>
          <a:solidFill>
            <a:srgbClr val="185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505" name="Google Shape;505;p12"/>
          <p:cNvSpPr/>
          <p:nvPr/>
        </p:nvSpPr>
        <p:spPr>
          <a:xfrm>
            <a:off x="10498713" y="5739739"/>
            <a:ext cx="1492955" cy="827017"/>
          </a:xfrm>
          <a:prstGeom prst="roundRect">
            <a:avLst>
              <a:gd name="adj" fmla="val 16667"/>
            </a:avLst>
          </a:prstGeom>
          <a:solidFill>
            <a:srgbClr val="185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506" name="Google Shape;506;p12"/>
          <p:cNvSpPr/>
          <p:nvPr/>
        </p:nvSpPr>
        <p:spPr>
          <a:xfrm>
            <a:off x="9373529" y="4583562"/>
            <a:ext cx="1871661" cy="827017"/>
          </a:xfrm>
          <a:prstGeom prst="roundRect">
            <a:avLst>
              <a:gd name="adj" fmla="val 16667"/>
            </a:avLst>
          </a:prstGeom>
          <a:solidFill>
            <a:srgbClr val="1D7B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lt1"/>
              </a:solidFill>
              <a:latin typeface="Calibri"/>
              <a:ea typeface="Calibri"/>
              <a:cs typeface="Calibri"/>
              <a:sym typeface="Calibri"/>
            </a:endParaRPr>
          </a:p>
        </p:txBody>
      </p:sp>
      <p:sp>
        <p:nvSpPr>
          <p:cNvPr id="507" name="Google Shape;507;p12"/>
          <p:cNvSpPr/>
          <p:nvPr/>
        </p:nvSpPr>
        <p:spPr>
          <a:xfrm>
            <a:off x="5665905" y="3494991"/>
            <a:ext cx="1767010" cy="660337"/>
          </a:xfrm>
          <a:prstGeom prst="rect">
            <a:avLst/>
          </a:prstGeom>
          <a:solidFill>
            <a:srgbClr val="FFD966"/>
          </a:solidFill>
          <a:ln w="12700" cap="flat" cmpd="sng">
            <a:solidFill>
              <a:srgbClr val="31538F"/>
            </a:solidFill>
            <a:prstDash val="solid"/>
            <a:miter lim="800000"/>
            <a:headEnd type="none" w="sm" len="sm"/>
            <a:tailEnd type="none" w="sm" len="sm"/>
          </a:ln>
          <a:effectLst>
            <a:outerShdw blurRad="50800" dist="50800" dir="5400000" algn="ctr" rotWithShape="0">
              <a:schemeClr val="dk1">
                <a:alpha val="4431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50" b="1">
                <a:solidFill>
                  <a:schemeClr val="dk1"/>
                </a:solidFill>
                <a:latin typeface="Calibri"/>
                <a:ea typeface="Calibri"/>
                <a:cs typeface="Calibri"/>
                <a:sym typeface="Calibri"/>
              </a:rPr>
              <a:t>Zwiększony współczynnik recyklingu</a:t>
            </a:r>
          </a:p>
        </p:txBody>
      </p:sp>
      <p:sp>
        <p:nvSpPr>
          <p:cNvPr id="508" name="Google Shape;508;p12"/>
          <p:cNvSpPr/>
          <p:nvPr/>
        </p:nvSpPr>
        <p:spPr>
          <a:xfrm>
            <a:off x="1194310" y="5832333"/>
            <a:ext cx="1304562" cy="660337"/>
          </a:xfrm>
          <a:prstGeom prst="rect">
            <a:avLst/>
          </a:prstGeom>
          <a:solidFill>
            <a:srgbClr val="FFD966"/>
          </a:solidFill>
          <a:ln w="12700" cap="flat" cmpd="sng">
            <a:solidFill>
              <a:srgbClr val="31538F"/>
            </a:solidFill>
            <a:prstDash val="solid"/>
            <a:miter lim="800000"/>
            <a:headEnd type="none" w="sm" len="sm"/>
            <a:tailEnd type="none" w="sm" len="sm"/>
          </a:ln>
          <a:effectLst>
            <a:outerShdw blurRad="50800" dist="50800" dir="5400000" algn="ctr" rotWithShape="0">
              <a:schemeClr val="dk1">
                <a:alpha val="4431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00" b="1">
                <a:solidFill>
                  <a:schemeClr val="dk1"/>
                </a:solidFill>
                <a:latin typeface="Calibri"/>
                <a:ea typeface="Calibri"/>
                <a:cs typeface="Calibri"/>
                <a:sym typeface="Calibri"/>
              </a:rPr>
              <a:t>Prawidłowa segregacja odpadów w domach </a:t>
            </a:r>
          </a:p>
        </p:txBody>
      </p:sp>
      <p:sp>
        <p:nvSpPr>
          <p:cNvPr id="509" name="Google Shape;509;p12"/>
          <p:cNvSpPr/>
          <p:nvPr/>
        </p:nvSpPr>
        <p:spPr>
          <a:xfrm>
            <a:off x="1940787" y="4666901"/>
            <a:ext cx="1625367" cy="660337"/>
          </a:xfrm>
          <a:prstGeom prst="rect">
            <a:avLst/>
          </a:prstGeom>
          <a:solidFill>
            <a:srgbClr val="FFD966"/>
          </a:solidFill>
          <a:ln w="12700" cap="flat" cmpd="sng">
            <a:solidFill>
              <a:srgbClr val="31538F"/>
            </a:solidFill>
            <a:prstDash val="solid"/>
            <a:miter lim="800000"/>
            <a:headEnd type="none" w="sm" len="sm"/>
            <a:tailEnd type="none" w="sm" len="sm"/>
          </a:ln>
          <a:effectLst>
            <a:outerShdw blurRad="50800" dist="50800" dir="5400000" algn="ctr" rotWithShape="0">
              <a:schemeClr val="dk1">
                <a:alpha val="4431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00" b="1">
                <a:solidFill>
                  <a:schemeClr val="dk1"/>
                </a:solidFill>
                <a:latin typeface="Calibri"/>
                <a:ea typeface="Calibri"/>
                <a:cs typeface="Calibri"/>
                <a:sym typeface="Calibri"/>
              </a:rPr>
              <a:t>Prawidłowe zarządzanie odpadami u źródła</a:t>
            </a:r>
          </a:p>
        </p:txBody>
      </p:sp>
      <p:sp>
        <p:nvSpPr>
          <p:cNvPr id="510" name="Google Shape;510;p12"/>
          <p:cNvSpPr/>
          <p:nvPr/>
        </p:nvSpPr>
        <p:spPr>
          <a:xfrm>
            <a:off x="5750374" y="2400632"/>
            <a:ext cx="1625367" cy="660337"/>
          </a:xfrm>
          <a:prstGeom prst="rect">
            <a:avLst/>
          </a:prstGeom>
          <a:solidFill>
            <a:srgbClr val="FFD966"/>
          </a:solidFill>
          <a:ln w="12700" cap="flat" cmpd="sng">
            <a:solidFill>
              <a:srgbClr val="31538F"/>
            </a:solidFill>
            <a:prstDash val="solid"/>
            <a:miter lim="800000"/>
            <a:headEnd type="none" w="sm" len="sm"/>
            <a:tailEnd type="none" w="sm" len="sm"/>
          </a:ln>
          <a:effectLst>
            <a:outerShdw blurRad="50800" dist="50800" dir="5400000" algn="ctr" rotWithShape="0">
              <a:schemeClr val="dk1">
                <a:alpha val="4431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00" b="1">
                <a:solidFill>
                  <a:schemeClr val="dk1"/>
                </a:solidFill>
                <a:latin typeface="Calibri"/>
                <a:ea typeface="Calibri"/>
                <a:cs typeface="Calibri"/>
                <a:sym typeface="Calibri"/>
              </a:rPr>
              <a:t>Zmniejszenie ilości odpadów przedostających się do środowiska</a:t>
            </a:r>
          </a:p>
        </p:txBody>
      </p:sp>
      <p:sp>
        <p:nvSpPr>
          <p:cNvPr id="511" name="Google Shape;511;p12"/>
          <p:cNvSpPr/>
          <p:nvPr/>
        </p:nvSpPr>
        <p:spPr>
          <a:xfrm>
            <a:off x="4963678" y="1203095"/>
            <a:ext cx="1304562" cy="660337"/>
          </a:xfrm>
          <a:prstGeom prst="rect">
            <a:avLst/>
          </a:prstGeom>
          <a:solidFill>
            <a:srgbClr val="FFD966"/>
          </a:solidFill>
          <a:ln w="12700" cap="flat" cmpd="sng">
            <a:solidFill>
              <a:srgbClr val="31538F"/>
            </a:solidFill>
            <a:prstDash val="solid"/>
            <a:miter lim="800000"/>
            <a:headEnd type="none" w="sm" len="sm"/>
            <a:tailEnd type="none" w="sm" len="sm"/>
          </a:ln>
          <a:effectLst>
            <a:outerShdw blurRad="50800" dist="50800" dir="5400000" algn="ctr" rotWithShape="0">
              <a:schemeClr val="dk1">
                <a:alpha val="4431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00" b="1">
                <a:solidFill>
                  <a:schemeClr val="dk1"/>
                </a:solidFill>
                <a:latin typeface="Calibri"/>
                <a:ea typeface="Calibri"/>
                <a:cs typeface="Calibri"/>
                <a:sym typeface="Calibri"/>
              </a:rPr>
              <a:t>Ograniczone skutki dla zmian klimatycznych</a:t>
            </a:r>
          </a:p>
        </p:txBody>
      </p:sp>
      <p:cxnSp>
        <p:nvCxnSpPr>
          <p:cNvPr id="512" name="Google Shape;512;p12"/>
          <p:cNvCxnSpPr/>
          <p:nvPr/>
        </p:nvCxnSpPr>
        <p:spPr>
          <a:xfrm>
            <a:off x="6563058" y="4252772"/>
            <a:ext cx="0" cy="330789"/>
          </a:xfrm>
          <a:prstGeom prst="straightConnector1">
            <a:avLst/>
          </a:prstGeom>
          <a:noFill/>
          <a:ln w="19050" cap="flat" cmpd="sng">
            <a:solidFill>
              <a:srgbClr val="262626"/>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 calcmode="lin" valueType="num">
                                      <p:cBhvr additive="base">
                                        <p:cTn id="7" dur="500"/>
                                        <p:tgtEl>
                                          <p:spTgt spid="50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09"/>
                                        </p:tgtEl>
                                        <p:attrNameLst>
                                          <p:attrName>style.visibility</p:attrName>
                                        </p:attrNameLst>
                                      </p:cBhvr>
                                      <p:to>
                                        <p:strVal val="visible"/>
                                      </p:to>
                                    </p:set>
                                    <p:anim calcmode="lin" valueType="num">
                                      <p:cBhvr additive="base">
                                        <p:cTn id="12" dur="500"/>
                                        <p:tgtEl>
                                          <p:spTgt spid="50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07"/>
                                        </p:tgtEl>
                                        <p:attrNameLst>
                                          <p:attrName>style.visibility</p:attrName>
                                        </p:attrNameLst>
                                      </p:cBhvr>
                                      <p:to>
                                        <p:strVal val="visible"/>
                                      </p:to>
                                    </p:set>
                                    <p:anim calcmode="lin" valueType="num">
                                      <p:cBhvr additive="base">
                                        <p:cTn id="17" dur="500"/>
                                        <p:tgtEl>
                                          <p:spTgt spid="50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0"/>
                                        </p:tgtEl>
                                        <p:attrNameLst>
                                          <p:attrName>style.visibility</p:attrName>
                                        </p:attrNameLst>
                                      </p:cBhvr>
                                      <p:to>
                                        <p:strVal val="visible"/>
                                      </p:to>
                                    </p:set>
                                    <p:anim calcmode="lin" valueType="num">
                                      <p:cBhvr additive="base">
                                        <p:cTn id="22" dur="500"/>
                                        <p:tgtEl>
                                          <p:spTgt spid="5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1"/>
                                        </p:tgtEl>
                                        <p:attrNameLst>
                                          <p:attrName>style.visibility</p:attrName>
                                        </p:attrNameLst>
                                      </p:cBhvr>
                                      <p:to>
                                        <p:strVal val="visible"/>
                                      </p:to>
                                    </p:set>
                                    <p:anim calcmode="lin" valueType="num">
                                      <p:cBhvr additive="base">
                                        <p:cTn id="27" dur="500"/>
                                        <p:tgtEl>
                                          <p:spTgt spid="5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19" name="Google Shape;519;p13"/>
          <p:cNvSpPr/>
          <p:nvPr/>
        </p:nvSpPr>
        <p:spPr>
          <a:xfrm>
            <a:off x="861713" y="602352"/>
            <a:ext cx="528663" cy="52866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20" name="Google Shape;520;p13"/>
          <p:cNvSpPr/>
          <p:nvPr/>
        </p:nvSpPr>
        <p:spPr>
          <a:xfrm>
            <a:off x="807229" y="602352"/>
            <a:ext cx="528663" cy="52866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21" name="Google Shape;521;p13"/>
          <p:cNvSpPr txBox="1"/>
          <p:nvPr/>
        </p:nvSpPr>
        <p:spPr>
          <a:xfrm>
            <a:off x="1616031" y="632528"/>
            <a:ext cx="467496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dk1"/>
                </a:solidFill>
                <a:latin typeface="Calibri"/>
                <a:ea typeface="Calibri"/>
                <a:cs typeface="Calibri"/>
                <a:sym typeface="Calibri"/>
              </a:rPr>
              <a:t>Należy wybrać aspekt ze scenariusza „wyzwań w obszarze odpadów” </a:t>
            </a:r>
          </a:p>
        </p:txBody>
      </p:sp>
      <p:sp>
        <p:nvSpPr>
          <p:cNvPr id="522" name="Google Shape;522;p13"/>
          <p:cNvSpPr/>
          <p:nvPr/>
        </p:nvSpPr>
        <p:spPr>
          <a:xfrm>
            <a:off x="861713" y="3667810"/>
            <a:ext cx="528663" cy="52866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23" name="Google Shape;523;p13"/>
          <p:cNvSpPr/>
          <p:nvPr/>
        </p:nvSpPr>
        <p:spPr>
          <a:xfrm>
            <a:off x="807229" y="3667810"/>
            <a:ext cx="528663" cy="52866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24" name="Google Shape;524;p13"/>
          <p:cNvSpPr txBox="1"/>
          <p:nvPr/>
        </p:nvSpPr>
        <p:spPr>
          <a:xfrm>
            <a:off x="1616031" y="3681053"/>
            <a:ext cx="467496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dk1"/>
                </a:solidFill>
                <a:latin typeface="Calibri"/>
                <a:ea typeface="Calibri"/>
                <a:cs typeface="Calibri"/>
                <a:sym typeface="Calibri"/>
              </a:rPr>
              <a:t>Stworzyć schemat rozwiązań i określić rozwiązanie</a:t>
            </a:r>
          </a:p>
        </p:txBody>
      </p:sp>
      <p:sp>
        <p:nvSpPr>
          <p:cNvPr id="525" name="Google Shape;525;p13"/>
          <p:cNvSpPr/>
          <p:nvPr/>
        </p:nvSpPr>
        <p:spPr>
          <a:xfrm>
            <a:off x="6959442" y="602352"/>
            <a:ext cx="528663" cy="52866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26" name="Google Shape;526;p13"/>
          <p:cNvSpPr/>
          <p:nvPr/>
        </p:nvSpPr>
        <p:spPr>
          <a:xfrm>
            <a:off x="6904958" y="602352"/>
            <a:ext cx="528663" cy="52866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27" name="Google Shape;527;p13"/>
          <p:cNvSpPr txBox="1"/>
          <p:nvPr/>
        </p:nvSpPr>
        <p:spPr>
          <a:xfrm>
            <a:off x="7713760" y="547863"/>
            <a:ext cx="447824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dk1"/>
                </a:solidFill>
                <a:latin typeface="Calibri"/>
                <a:ea typeface="Calibri"/>
                <a:cs typeface="Calibri"/>
                <a:sym typeface="Calibri"/>
              </a:rPr>
              <a:t>Stworzyć schemat problemu i określić problem leżący u podstaw</a:t>
            </a:r>
          </a:p>
        </p:txBody>
      </p:sp>
      <p:sp>
        <p:nvSpPr>
          <p:cNvPr id="528" name="Google Shape;528;p13"/>
          <p:cNvSpPr/>
          <p:nvPr/>
        </p:nvSpPr>
        <p:spPr>
          <a:xfrm>
            <a:off x="6959442" y="3667810"/>
            <a:ext cx="528663" cy="52866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29" name="Google Shape;529;p13"/>
          <p:cNvSpPr/>
          <p:nvPr/>
        </p:nvSpPr>
        <p:spPr>
          <a:xfrm>
            <a:off x="6904958" y="3667810"/>
            <a:ext cx="528663" cy="52866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30" name="Google Shape;530;p13"/>
          <p:cNvSpPr txBox="1"/>
          <p:nvPr/>
        </p:nvSpPr>
        <p:spPr>
          <a:xfrm>
            <a:off x="7638086" y="3522347"/>
            <a:ext cx="426298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600" b="1">
                <a:solidFill>
                  <a:schemeClr val="dk1"/>
                </a:solidFill>
                <a:latin typeface="Calibri"/>
                <a:ea typeface="Calibri"/>
                <a:cs typeface="Calibri"/>
                <a:sym typeface="Calibri"/>
              </a:rPr>
              <a:t>Wybrać preferowany rodzaj interwencji i utworzyć ostateczne sformułowanie problemu i rozwiązań</a:t>
            </a:r>
          </a:p>
        </p:txBody>
      </p:sp>
      <p:sp>
        <p:nvSpPr>
          <p:cNvPr id="531" name="Google Shape;531;p13"/>
          <p:cNvSpPr txBox="1"/>
          <p:nvPr/>
        </p:nvSpPr>
        <p:spPr>
          <a:xfrm>
            <a:off x="566524" y="3695052"/>
            <a:ext cx="109860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800" b="1">
                <a:solidFill>
                  <a:schemeClr val="lt1"/>
                </a:solidFill>
                <a:latin typeface="Calibri"/>
                <a:ea typeface="Calibri"/>
                <a:cs typeface="Calibri"/>
                <a:sym typeface="Calibri"/>
              </a:rPr>
              <a:t>3.</a:t>
            </a:r>
          </a:p>
        </p:txBody>
      </p:sp>
      <p:sp>
        <p:nvSpPr>
          <p:cNvPr id="532" name="Google Shape;532;p13"/>
          <p:cNvSpPr txBox="1"/>
          <p:nvPr/>
        </p:nvSpPr>
        <p:spPr>
          <a:xfrm>
            <a:off x="569328" y="628856"/>
            <a:ext cx="109860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800" b="1">
                <a:solidFill>
                  <a:schemeClr val="lt1"/>
                </a:solidFill>
                <a:latin typeface="Calibri"/>
                <a:ea typeface="Calibri"/>
                <a:cs typeface="Calibri"/>
                <a:sym typeface="Calibri"/>
              </a:rPr>
              <a:t>1.</a:t>
            </a:r>
          </a:p>
        </p:txBody>
      </p:sp>
      <p:sp>
        <p:nvSpPr>
          <p:cNvPr id="533" name="Google Shape;533;p13"/>
          <p:cNvSpPr txBox="1"/>
          <p:nvPr/>
        </p:nvSpPr>
        <p:spPr>
          <a:xfrm>
            <a:off x="6681208" y="625252"/>
            <a:ext cx="109860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800" b="1">
                <a:solidFill>
                  <a:schemeClr val="lt1"/>
                </a:solidFill>
                <a:latin typeface="Calibri"/>
                <a:ea typeface="Calibri"/>
                <a:cs typeface="Calibri"/>
                <a:sym typeface="Calibri"/>
              </a:rPr>
              <a:t>2.</a:t>
            </a:r>
          </a:p>
        </p:txBody>
      </p:sp>
      <p:sp>
        <p:nvSpPr>
          <p:cNvPr id="534" name="Google Shape;534;p13"/>
          <p:cNvSpPr txBox="1"/>
          <p:nvPr/>
        </p:nvSpPr>
        <p:spPr>
          <a:xfrm>
            <a:off x="6681207" y="3706949"/>
            <a:ext cx="109860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800" b="1">
                <a:solidFill>
                  <a:schemeClr val="lt1"/>
                </a:solidFill>
                <a:latin typeface="Calibri"/>
                <a:ea typeface="Calibri"/>
                <a:cs typeface="Calibri"/>
                <a:sym typeface="Calibri"/>
              </a:rPr>
              <a:t>4.</a:t>
            </a:r>
          </a:p>
        </p:txBody>
      </p:sp>
      <p:pic>
        <p:nvPicPr>
          <p:cNvPr id="535" name="Google Shape;535;p13"/>
          <p:cNvPicPr preferRelativeResize="0"/>
          <p:nvPr/>
        </p:nvPicPr>
        <p:blipFill rotWithShape="1">
          <a:blip r:embed="rId4">
            <a:alphaModFix/>
          </a:blip>
          <a:srcRect/>
          <a:stretch/>
        </p:blipFill>
        <p:spPr>
          <a:xfrm>
            <a:off x="8357605" y="1265298"/>
            <a:ext cx="1825980" cy="1925733"/>
          </a:xfrm>
          <a:prstGeom prst="rect">
            <a:avLst/>
          </a:prstGeom>
          <a:noFill/>
          <a:ln>
            <a:noFill/>
          </a:ln>
        </p:spPr>
      </p:pic>
      <p:sp>
        <p:nvSpPr>
          <p:cNvPr id="536" name="Google Shape;536;p13"/>
          <p:cNvSpPr txBox="1"/>
          <p:nvPr/>
        </p:nvSpPr>
        <p:spPr>
          <a:xfrm>
            <a:off x="10114338" y="1997208"/>
            <a:ext cx="1906860"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9C7F7"/>
              </a:buClr>
              <a:buSzPts val="1600"/>
              <a:buFont typeface="Calibri"/>
              <a:buNone/>
            </a:pPr>
            <a:r>
              <a:rPr lang="pl-PL" sz="1200" b="1" i="0" u="none" strike="noStrike" cap="none" dirty="0">
                <a:solidFill>
                  <a:srgbClr val="29C7F7"/>
                </a:solidFill>
                <a:latin typeface="Calibri"/>
                <a:ea typeface="Calibri"/>
                <a:cs typeface="Calibri"/>
                <a:sym typeface="Calibri"/>
              </a:rPr>
              <a:t>Negatywne sformułowania</a:t>
            </a:r>
          </a:p>
        </p:txBody>
      </p:sp>
      <p:sp>
        <p:nvSpPr>
          <p:cNvPr id="537" name="Google Shape;537;p13"/>
          <p:cNvSpPr/>
          <p:nvPr/>
        </p:nvSpPr>
        <p:spPr>
          <a:xfrm>
            <a:off x="7956968" y="1725994"/>
            <a:ext cx="218203" cy="1189333"/>
          </a:xfrm>
          <a:prstGeom prst="upArrow">
            <a:avLst>
              <a:gd name="adj1" fmla="val 50000"/>
              <a:gd name="adj2" fmla="val 50000"/>
            </a:avLst>
          </a:prstGeom>
          <a:solidFill>
            <a:srgbClr val="29C7F7"/>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38" name="Google Shape;538;p13"/>
          <p:cNvSpPr txBox="1"/>
          <p:nvPr/>
        </p:nvSpPr>
        <p:spPr>
          <a:xfrm>
            <a:off x="7668144" y="1400183"/>
            <a:ext cx="795849" cy="24464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1400"/>
              <a:buFont typeface="Calibri"/>
              <a:buNone/>
            </a:pPr>
            <a:r>
              <a:rPr lang="pl-PL" sz="1100" b="1" i="0" u="none" strike="noStrike" cap="none">
                <a:solidFill>
                  <a:schemeClr val="dk1"/>
                </a:solidFill>
                <a:latin typeface="Calibri"/>
                <a:ea typeface="Calibri"/>
                <a:cs typeface="Calibri"/>
                <a:sym typeface="Calibri"/>
              </a:rPr>
              <a:t>Skutki</a:t>
            </a:r>
          </a:p>
        </p:txBody>
      </p:sp>
      <p:sp>
        <p:nvSpPr>
          <p:cNvPr id="539" name="Google Shape;539;p13"/>
          <p:cNvSpPr txBox="1"/>
          <p:nvPr/>
        </p:nvSpPr>
        <p:spPr>
          <a:xfrm>
            <a:off x="7679030" y="2955972"/>
            <a:ext cx="795849" cy="24464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1400"/>
              <a:buFont typeface="Calibri"/>
              <a:buNone/>
            </a:pPr>
            <a:r>
              <a:rPr lang="pl-PL" sz="1100" b="1" i="0" u="none" strike="noStrike" cap="none">
                <a:solidFill>
                  <a:schemeClr val="dk1"/>
                </a:solidFill>
                <a:latin typeface="Calibri"/>
                <a:ea typeface="Calibri"/>
                <a:cs typeface="Calibri"/>
                <a:sym typeface="Calibri"/>
              </a:rPr>
              <a:t>Przyczyny</a:t>
            </a:r>
          </a:p>
        </p:txBody>
      </p:sp>
      <p:pic>
        <p:nvPicPr>
          <p:cNvPr id="540" name="Google Shape;540;p13"/>
          <p:cNvPicPr preferRelativeResize="0"/>
          <p:nvPr/>
        </p:nvPicPr>
        <p:blipFill rotWithShape="1">
          <a:blip r:embed="rId4">
            <a:alphaModFix/>
          </a:blip>
          <a:srcRect/>
          <a:stretch/>
        </p:blipFill>
        <p:spPr>
          <a:xfrm>
            <a:off x="2176655" y="4394426"/>
            <a:ext cx="1825980" cy="1925733"/>
          </a:xfrm>
          <a:prstGeom prst="rect">
            <a:avLst/>
          </a:prstGeom>
          <a:noFill/>
          <a:ln>
            <a:noFill/>
          </a:ln>
        </p:spPr>
      </p:pic>
      <p:sp>
        <p:nvSpPr>
          <p:cNvPr id="541" name="Google Shape;541;p13"/>
          <p:cNvSpPr txBox="1"/>
          <p:nvPr/>
        </p:nvSpPr>
        <p:spPr>
          <a:xfrm>
            <a:off x="3661733" y="5023484"/>
            <a:ext cx="1906860" cy="4246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3AC69D"/>
              </a:buClr>
              <a:buSzPts val="1600"/>
              <a:buFont typeface="Calibri"/>
              <a:buNone/>
            </a:pPr>
            <a:r>
              <a:rPr lang="pl-PL" sz="1200" b="1" i="0" u="none" strike="noStrike" cap="none">
                <a:solidFill>
                  <a:srgbClr val="3AC69D"/>
                </a:solidFill>
                <a:latin typeface="Calibri"/>
                <a:ea typeface="Calibri"/>
                <a:cs typeface="Calibri"/>
                <a:sym typeface="Calibri"/>
              </a:rPr>
              <a:t>Pozytywne </a:t>
            </a:r>
          </a:p>
          <a:p>
            <a:pPr marL="0" marR="0" lvl="0" indent="0" algn="ctr" rtl="0">
              <a:lnSpc>
                <a:spcPct val="90000"/>
              </a:lnSpc>
              <a:spcBef>
                <a:spcPts val="0"/>
              </a:spcBef>
              <a:spcAft>
                <a:spcPts val="0"/>
              </a:spcAft>
              <a:buClr>
                <a:srgbClr val="3AC69D"/>
              </a:buClr>
              <a:buSzPts val="1600"/>
              <a:buFont typeface="Calibri"/>
              <a:buNone/>
            </a:pPr>
            <a:r>
              <a:rPr lang="pl-PL" sz="1200" b="1" i="0" u="none" strike="noStrike" cap="none">
                <a:solidFill>
                  <a:srgbClr val="3AC69D"/>
                </a:solidFill>
                <a:latin typeface="Calibri"/>
                <a:ea typeface="Calibri"/>
                <a:cs typeface="Calibri"/>
                <a:sym typeface="Calibri"/>
              </a:rPr>
              <a:t>sformułowania</a:t>
            </a:r>
          </a:p>
        </p:txBody>
      </p:sp>
      <p:sp>
        <p:nvSpPr>
          <p:cNvPr id="542" name="Google Shape;542;p13"/>
          <p:cNvSpPr/>
          <p:nvPr/>
        </p:nvSpPr>
        <p:spPr>
          <a:xfrm>
            <a:off x="1776018" y="4855122"/>
            <a:ext cx="218203" cy="1189333"/>
          </a:xfrm>
          <a:prstGeom prst="upArrow">
            <a:avLst>
              <a:gd name="adj1" fmla="val 50000"/>
              <a:gd name="adj2" fmla="val 50000"/>
            </a:avLst>
          </a:prstGeom>
          <a:solidFill>
            <a:srgbClr val="3AC69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43" name="Google Shape;543;p13"/>
          <p:cNvSpPr txBox="1"/>
          <p:nvPr/>
        </p:nvSpPr>
        <p:spPr>
          <a:xfrm>
            <a:off x="1639183" y="4593822"/>
            <a:ext cx="640179" cy="24464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1400"/>
              <a:buFont typeface="Calibri"/>
              <a:buNone/>
            </a:pPr>
            <a:r>
              <a:rPr lang="pl-PL" sz="1100" b="1" i="0" u="none" strike="noStrike" cap="none">
                <a:solidFill>
                  <a:schemeClr val="dk1"/>
                </a:solidFill>
                <a:latin typeface="Calibri"/>
                <a:ea typeface="Calibri"/>
                <a:cs typeface="Calibri"/>
                <a:sym typeface="Calibri"/>
              </a:rPr>
              <a:t>Cel</a:t>
            </a:r>
          </a:p>
        </p:txBody>
      </p:sp>
      <p:sp>
        <p:nvSpPr>
          <p:cNvPr id="544" name="Google Shape;544;p13"/>
          <p:cNvSpPr txBox="1"/>
          <p:nvPr/>
        </p:nvSpPr>
        <p:spPr>
          <a:xfrm>
            <a:off x="1498080" y="6085100"/>
            <a:ext cx="795849" cy="24464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1400"/>
              <a:buFont typeface="Calibri"/>
              <a:buNone/>
            </a:pPr>
            <a:r>
              <a:rPr lang="pl-PL" sz="1100" b="1" i="0" u="none" strike="noStrike" cap="none">
                <a:solidFill>
                  <a:schemeClr val="dk1"/>
                </a:solidFill>
                <a:latin typeface="Calibri"/>
                <a:ea typeface="Calibri"/>
                <a:cs typeface="Calibri"/>
                <a:sym typeface="Calibri"/>
              </a:rPr>
              <a:t>Metody</a:t>
            </a:r>
          </a:p>
        </p:txBody>
      </p:sp>
      <p:sp>
        <p:nvSpPr>
          <p:cNvPr id="545" name="Google Shape;545;p13"/>
          <p:cNvSpPr/>
          <p:nvPr/>
        </p:nvSpPr>
        <p:spPr>
          <a:xfrm>
            <a:off x="8702482" y="4372874"/>
            <a:ext cx="1337045" cy="1337045"/>
          </a:xfrm>
          <a:prstGeom prst="ellipse">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46" name="Google Shape;546;p13"/>
          <p:cNvSpPr/>
          <p:nvPr/>
        </p:nvSpPr>
        <p:spPr>
          <a:xfrm>
            <a:off x="8211774" y="5102537"/>
            <a:ext cx="1337045" cy="1337045"/>
          </a:xfrm>
          <a:prstGeom prst="ellipse">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47" name="Google Shape;547;p13"/>
          <p:cNvSpPr/>
          <p:nvPr/>
        </p:nvSpPr>
        <p:spPr>
          <a:xfrm>
            <a:off x="9276951" y="5102536"/>
            <a:ext cx="1337045" cy="1337045"/>
          </a:xfrm>
          <a:prstGeom prst="ellipse">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48" name="Google Shape;548;p13"/>
          <p:cNvSpPr/>
          <p:nvPr/>
        </p:nvSpPr>
        <p:spPr>
          <a:xfrm>
            <a:off x="9106888" y="4621650"/>
            <a:ext cx="149622" cy="159145"/>
          </a:xfrm>
          <a:prstGeom prst="rect">
            <a:avLst/>
          </a:prstGeom>
          <a:solidFill>
            <a:srgbClr val="56C02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49" name="Google Shape;549;p13"/>
          <p:cNvSpPr/>
          <p:nvPr/>
        </p:nvSpPr>
        <p:spPr>
          <a:xfrm>
            <a:off x="10039527" y="5863392"/>
            <a:ext cx="149622" cy="159145"/>
          </a:xfrm>
          <a:prstGeom prst="rect">
            <a:avLst/>
          </a:prstGeom>
          <a:solidFill>
            <a:srgbClr val="0070C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50" name="Google Shape;550;p13"/>
          <p:cNvSpPr/>
          <p:nvPr/>
        </p:nvSpPr>
        <p:spPr>
          <a:xfrm>
            <a:off x="9324386" y="5483456"/>
            <a:ext cx="149622" cy="159145"/>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51" name="Google Shape;551;p13"/>
          <p:cNvSpPr/>
          <p:nvPr/>
        </p:nvSpPr>
        <p:spPr>
          <a:xfrm>
            <a:off x="8769584" y="5995177"/>
            <a:ext cx="149622" cy="159145"/>
          </a:xfrm>
          <a:prstGeom prst="rect">
            <a:avLst/>
          </a:prstGeom>
          <a:solidFill>
            <a:srgbClr val="E5233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52" name="Google Shape;552;p13"/>
          <p:cNvSpPr/>
          <p:nvPr/>
        </p:nvSpPr>
        <p:spPr>
          <a:xfrm>
            <a:off x="8972668" y="5274822"/>
            <a:ext cx="149622" cy="159145"/>
          </a:xfrm>
          <a:prstGeom prst="rect">
            <a:avLst/>
          </a:prstGeom>
          <a:solidFill>
            <a:srgbClr val="FE9D2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553" name="Google Shape;553;p13"/>
          <p:cNvSpPr/>
          <p:nvPr/>
        </p:nvSpPr>
        <p:spPr>
          <a:xfrm>
            <a:off x="8897857" y="4822936"/>
            <a:ext cx="149622" cy="159145"/>
          </a:xfrm>
          <a:prstGeom prst="rect">
            <a:avLst/>
          </a:prstGeom>
          <a:solidFill>
            <a:srgbClr val="26BDE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pic>
        <p:nvPicPr>
          <p:cNvPr id="554" name="Google Shape;554;p13" descr="Zdjęcie przedstawiające tekst, zegar  Opis generowany automatycznie"/>
          <p:cNvPicPr preferRelativeResize="0"/>
          <p:nvPr/>
        </p:nvPicPr>
        <p:blipFill rotWithShape="1">
          <a:blip r:embed="rId5">
            <a:alphaModFix/>
          </a:blip>
          <a:srcRect/>
          <a:stretch/>
        </p:blipFill>
        <p:spPr>
          <a:xfrm>
            <a:off x="2106488" y="1699852"/>
            <a:ext cx="1594912" cy="1594912"/>
          </a:xfrm>
          <a:prstGeom prst="rect">
            <a:avLst/>
          </a:prstGeom>
          <a:noFill/>
          <a:ln>
            <a:noFill/>
          </a:ln>
        </p:spPr>
      </p:pic>
      <p:pic>
        <p:nvPicPr>
          <p:cNvPr id="555" name="Google Shape;555;p13" descr="Ikona  Opis generowany automatycznie"/>
          <p:cNvPicPr preferRelativeResize="0"/>
          <p:nvPr/>
        </p:nvPicPr>
        <p:blipFill rotWithShape="1">
          <a:blip r:embed="rId6">
            <a:alphaModFix/>
          </a:blip>
          <a:srcRect/>
          <a:stretch/>
        </p:blipFill>
        <p:spPr>
          <a:xfrm>
            <a:off x="3579537" y="1448495"/>
            <a:ext cx="981351" cy="981351"/>
          </a:xfrm>
          <a:prstGeom prst="rect">
            <a:avLst/>
          </a:prstGeom>
          <a:noFill/>
          <a:ln>
            <a:noFill/>
          </a:ln>
        </p:spPr>
      </p:pic>
      <p:sp>
        <p:nvSpPr>
          <p:cNvPr id="556" name="Google Shape;55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50"/>
              <a:t>13</a:t>
            </a:fld>
            <a:endParaRPr lang="en-US" sz="10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6" name="Google Shape;96;p2"/>
          <p:cNvSpPr/>
          <p:nvPr/>
        </p:nvSpPr>
        <p:spPr>
          <a:xfrm>
            <a:off x="506503" y="1563393"/>
            <a:ext cx="10907167" cy="125451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l-PL" sz="1600" b="1" i="0" u="none" strike="noStrike" cap="none">
                <a:solidFill>
                  <a:srgbClr val="262626"/>
                </a:solidFill>
                <a:latin typeface="Calibri"/>
                <a:ea typeface="Calibri"/>
                <a:cs typeface="Calibri"/>
                <a:sym typeface="Calibri"/>
              </a:rPr>
              <a:t>Warsztaty mają na celu przekazanie informacji dotyczących sposobu ujęcia problemów oraz ich rozwiązywania za pomocą praktycznych i łatwych narzędzi, umożliwiających radzenie sobie ze skomplikowanymi, wzajemnie powiązanymi zależnościami. Warsztaty zachęcą uczniów do oryginalnego myślenia oraz zmotywują do wspólnego działania poprzez wykorzystanie narzędzi ramowych, które pomogą zidentyfikować, zdefiniować oraz rozwiązać największe wyzwania współczesności w zakresie zrównoważonego rozwoju. </a:t>
            </a:r>
          </a:p>
        </p:txBody>
      </p:sp>
      <p:sp>
        <p:nvSpPr>
          <p:cNvPr id="97" name="Google Shape;97;p2"/>
          <p:cNvSpPr/>
          <p:nvPr/>
        </p:nvSpPr>
        <p:spPr>
          <a:xfrm>
            <a:off x="313764" y="1462601"/>
            <a:ext cx="11371732" cy="1480103"/>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p:nvPr/>
        </p:nvSpPr>
        <p:spPr>
          <a:xfrm>
            <a:off x="2794680" y="294106"/>
            <a:ext cx="679127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3200" b="1" i="0" u="none" strike="noStrike" cap="none">
                <a:solidFill>
                  <a:schemeClr val="lt1"/>
                </a:solidFill>
                <a:latin typeface="Calibri"/>
                <a:ea typeface="Calibri"/>
                <a:cs typeface="Calibri"/>
                <a:sym typeface="Calibri"/>
              </a:rPr>
              <a:t>Przygotowanie i cele warsztatów</a:t>
            </a:r>
          </a:p>
        </p:txBody>
      </p:sp>
      <p:sp>
        <p:nvSpPr>
          <p:cNvPr id="101" name="Google Shape;101;p2"/>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400" b="1" i="0" u="none" strike="noStrike" cap="none">
                <a:solidFill>
                  <a:schemeClr val="lt1"/>
                </a:solidFill>
                <a:latin typeface="Calibri"/>
                <a:ea typeface="Calibri"/>
                <a:cs typeface="Calibri"/>
                <a:sym typeface="Calibri"/>
              </a:rPr>
              <a:t>Czas przygotowania: 10 – 15 minut</a:t>
            </a:r>
          </a:p>
        </p:txBody>
      </p:sp>
      <p:grpSp>
        <p:nvGrpSpPr>
          <p:cNvPr id="102" name="Google Shape;102;p2"/>
          <p:cNvGrpSpPr/>
          <p:nvPr/>
        </p:nvGrpSpPr>
        <p:grpSpPr>
          <a:xfrm>
            <a:off x="712180" y="4586227"/>
            <a:ext cx="443210" cy="427913"/>
            <a:chOff x="663222" y="3355931"/>
            <a:chExt cx="443210" cy="427913"/>
          </a:xfrm>
        </p:grpSpPr>
        <p:sp>
          <p:nvSpPr>
            <p:cNvPr id="103" name="Google Shape;103;p2"/>
            <p:cNvSpPr/>
            <p:nvPr/>
          </p:nvSpPr>
          <p:spPr>
            <a:xfrm>
              <a:off x="716859" y="339426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63222" y="339427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731556" y="335593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a:solidFill>
                    <a:schemeClr val="lt1"/>
                  </a:solidFill>
                  <a:latin typeface="Calibri"/>
                  <a:ea typeface="Calibri"/>
                  <a:cs typeface="Calibri"/>
                  <a:sym typeface="Calibri"/>
                </a:rPr>
                <a:t>2</a:t>
              </a:r>
            </a:p>
          </p:txBody>
        </p:sp>
      </p:grpSp>
      <p:sp>
        <p:nvSpPr>
          <p:cNvPr id="106" name="Google Shape;106;p2"/>
          <p:cNvSpPr/>
          <p:nvPr/>
        </p:nvSpPr>
        <p:spPr>
          <a:xfrm>
            <a:off x="1228656" y="3287271"/>
            <a:ext cx="9734687" cy="73494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l-PL" sz="1800" b="1" i="0" u="none" strike="noStrike" cap="none">
                <a:solidFill>
                  <a:srgbClr val="262626"/>
                </a:solidFill>
                <a:latin typeface="Calibri"/>
                <a:ea typeface="Calibri"/>
                <a:cs typeface="Calibri"/>
                <a:sym typeface="Calibri"/>
              </a:rPr>
              <a:t>Należy wyświetlić slajdy uczniom i przeprowadzić dyskusję na temat tego, co już wiedzą o rozwiązywaniu złożonych problemów </a:t>
            </a:r>
            <a:r>
              <a:rPr lang="pl-PL" sz="1800" b="0" i="0" u="none" strike="noStrike" cap="none">
                <a:solidFill>
                  <a:srgbClr val="262626"/>
                </a:solidFill>
                <a:latin typeface="Calibri"/>
                <a:ea typeface="Calibri"/>
                <a:cs typeface="Calibri"/>
                <a:sym typeface="Calibri"/>
              </a:rPr>
              <a:t>i wprowadzić schemat problemów/rozwiązań. </a:t>
            </a:r>
          </a:p>
        </p:txBody>
      </p:sp>
      <p:grpSp>
        <p:nvGrpSpPr>
          <p:cNvPr id="107" name="Google Shape;107;p2"/>
          <p:cNvGrpSpPr/>
          <p:nvPr/>
        </p:nvGrpSpPr>
        <p:grpSpPr>
          <a:xfrm>
            <a:off x="712256" y="3300532"/>
            <a:ext cx="443210" cy="427913"/>
            <a:chOff x="663222" y="3355931"/>
            <a:chExt cx="443210" cy="427913"/>
          </a:xfrm>
        </p:grpSpPr>
        <p:sp>
          <p:nvSpPr>
            <p:cNvPr id="108" name="Google Shape;108;p2"/>
            <p:cNvSpPr/>
            <p:nvPr/>
          </p:nvSpPr>
          <p:spPr>
            <a:xfrm>
              <a:off x="716859" y="339426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663222" y="339427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731556" y="335593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a:solidFill>
                    <a:schemeClr val="lt1"/>
                  </a:solidFill>
                  <a:latin typeface="Calibri"/>
                  <a:ea typeface="Calibri"/>
                  <a:cs typeface="Calibri"/>
                  <a:sym typeface="Calibri"/>
                </a:rPr>
                <a:t>1</a:t>
              </a:r>
            </a:p>
          </p:txBody>
        </p:sp>
      </p:grpSp>
      <p:sp>
        <p:nvSpPr>
          <p:cNvPr id="111" name="Google Shape;111;p2"/>
          <p:cNvSpPr/>
          <p:nvPr/>
        </p:nvSpPr>
        <p:spPr>
          <a:xfrm>
            <a:off x="1267916" y="4475629"/>
            <a:ext cx="9734687" cy="106734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l-PL" sz="1800" i="0" u="none" strike="noStrike" cap="none">
                <a:solidFill>
                  <a:schemeClr val="dk1"/>
                </a:solidFill>
                <a:latin typeface="Calibri"/>
                <a:ea typeface="Calibri"/>
                <a:cs typeface="Calibri"/>
                <a:sym typeface="Calibri"/>
              </a:rPr>
              <a:t>Ćwiczenia najlepiej przeprowadzić na </a:t>
            </a:r>
            <a:r>
              <a:rPr lang="pl-PL" sz="1800" b="1" i="0" u="none" strike="noStrike" cap="none">
                <a:solidFill>
                  <a:schemeClr val="dk1"/>
                </a:solidFill>
                <a:latin typeface="Calibri"/>
                <a:ea typeface="Calibri"/>
                <a:cs typeface="Calibri"/>
                <a:sym typeface="Calibri"/>
              </a:rPr>
              <a:t>dużej tablicy lub tablicy plakatowej z wykorzystaniem karteczek samoprzylepnych,</a:t>
            </a:r>
            <a:r>
              <a:rPr lang="pl-PL" sz="1800" i="0" u="none" strike="noStrike" cap="none">
                <a:solidFill>
                  <a:schemeClr val="dk1"/>
                </a:solidFill>
                <a:latin typeface="Calibri"/>
                <a:ea typeface="Calibri"/>
                <a:cs typeface="Calibri"/>
                <a:sym typeface="Calibri"/>
              </a:rPr>
              <a:t> która umożliwi łatwe przedstawienie treści grupie i prowadzenie otwartej dyskusji.</a:t>
            </a:r>
          </a:p>
          <a:p>
            <a:pPr marL="0" marR="0" lvl="0" indent="0" algn="just" rtl="0">
              <a:lnSpc>
                <a:spcPct val="120000"/>
              </a:lnSpc>
              <a:spcBef>
                <a:spcPts val="0"/>
              </a:spcBef>
              <a:spcAft>
                <a:spcPts val="0"/>
              </a:spcAft>
              <a:buNone/>
            </a:pPr>
            <a:endParaRPr sz="1800" b="0" i="0" u="none" strike="noStrike" cap="none">
              <a:solidFill>
                <a:srgbClr val="262626"/>
              </a:solidFill>
              <a:latin typeface="Calibri"/>
              <a:ea typeface="Calibri"/>
              <a:cs typeface="Calibri"/>
              <a:sym typeface="Calibri"/>
            </a:endParaRPr>
          </a:p>
        </p:txBody>
      </p:sp>
      <p:sp>
        <p:nvSpPr>
          <p:cNvPr id="112" name="Google Shape;112;p2"/>
          <p:cNvSpPr txBox="1"/>
          <p:nvPr/>
        </p:nvSpPr>
        <p:spPr>
          <a:xfrm>
            <a:off x="1314196" y="5414512"/>
            <a:ext cx="9563605" cy="106734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l-PL" sz="1800" b="1" i="0" u="none" strike="noStrike" cap="none">
                <a:solidFill>
                  <a:srgbClr val="262626"/>
                </a:solidFill>
                <a:latin typeface="Calibri"/>
                <a:ea typeface="Calibri"/>
                <a:cs typeface="Calibri"/>
                <a:sym typeface="Calibri"/>
              </a:rPr>
              <a:t>Proszę postępować zgodnie z instrukcjami </a:t>
            </a:r>
            <a:r>
              <a:rPr lang="pl-PL" sz="1800" b="0" i="0" u="none" strike="noStrike" cap="none">
                <a:solidFill>
                  <a:srgbClr val="262626"/>
                </a:solidFill>
                <a:latin typeface="Calibri"/>
                <a:ea typeface="Calibri"/>
                <a:cs typeface="Calibri"/>
                <a:sym typeface="Calibri"/>
              </a:rPr>
              <a:t>dotyczącymi tworzenia schematu rozwiązań problemów/rozwiązań w zakresie </a:t>
            </a:r>
            <a:r>
              <a:rPr lang="pl-PL" sz="1800" b="1" i="0" u="none" strike="noStrike" cap="none">
                <a:solidFill>
                  <a:srgbClr val="262626"/>
                </a:solidFill>
                <a:latin typeface="Calibri"/>
                <a:ea typeface="Calibri"/>
                <a:cs typeface="Calibri"/>
                <a:sym typeface="Calibri"/>
              </a:rPr>
              <a:t>„Wyzwań związanych z odpadami”. </a:t>
            </a:r>
            <a:r>
              <a:rPr lang="pl-PL" sz="1800" b="0" i="0" u="none" strike="noStrike" cap="none">
                <a:solidFill>
                  <a:srgbClr val="262626"/>
                </a:solidFill>
                <a:latin typeface="Calibri"/>
                <a:ea typeface="Calibri"/>
                <a:cs typeface="Calibri"/>
                <a:sym typeface="Calibri"/>
              </a:rPr>
              <a:t>W notatkach dla każdego slajdu znajduje się również instrukcja dotycząca tworzenia schematu rozwiązań. </a:t>
            </a:r>
          </a:p>
        </p:txBody>
      </p:sp>
      <p:grpSp>
        <p:nvGrpSpPr>
          <p:cNvPr id="113" name="Google Shape;113;p2"/>
          <p:cNvGrpSpPr/>
          <p:nvPr/>
        </p:nvGrpSpPr>
        <p:grpSpPr>
          <a:xfrm>
            <a:off x="728635" y="5548861"/>
            <a:ext cx="443210" cy="427913"/>
            <a:chOff x="663222" y="3355931"/>
            <a:chExt cx="443210" cy="427913"/>
          </a:xfrm>
        </p:grpSpPr>
        <p:sp>
          <p:nvSpPr>
            <p:cNvPr id="114" name="Google Shape;114;p2"/>
            <p:cNvSpPr/>
            <p:nvPr/>
          </p:nvSpPr>
          <p:spPr>
            <a:xfrm>
              <a:off x="716859" y="339426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a:off x="663222" y="339427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p:nvPr/>
          </p:nvSpPr>
          <p:spPr>
            <a:xfrm>
              <a:off x="731556" y="335593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i="0" u="none" strike="noStrike" cap="none">
                  <a:solidFill>
                    <a:schemeClr val="lt1"/>
                  </a:solidFill>
                  <a:latin typeface="Calibri"/>
                  <a:ea typeface="Calibri"/>
                  <a:cs typeface="Calibri"/>
                  <a:sym typeface="Calibri"/>
                </a:rPr>
                <a:t>3</a:t>
              </a:r>
            </a:p>
          </p:txBody>
        </p:sp>
      </p:grpSp>
      <p:sp>
        <p:nvSpPr>
          <p:cNvPr id="117" name="Google Shape;1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3"/>
          <p:cNvPicPr preferRelativeResize="0"/>
          <p:nvPr/>
        </p:nvPicPr>
        <p:blipFill rotWithShape="1">
          <a:blip r:embed="rId3">
            <a:alphaModFix/>
          </a:blip>
          <a:srcRect/>
          <a:stretch/>
        </p:blipFill>
        <p:spPr>
          <a:xfrm>
            <a:off x="0" y="2281"/>
            <a:ext cx="12192000" cy="6858000"/>
          </a:xfrm>
          <a:prstGeom prst="rect">
            <a:avLst/>
          </a:prstGeom>
          <a:noFill/>
          <a:ln>
            <a:noFill/>
          </a:ln>
        </p:spPr>
      </p:pic>
      <p:sp>
        <p:nvSpPr>
          <p:cNvPr id="124" name="Google Shape;124;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3"/>
          <p:cNvSpPr/>
          <p:nvPr/>
        </p:nvSpPr>
        <p:spPr>
          <a:xfrm>
            <a:off x="402059" y="1497642"/>
            <a:ext cx="5253318" cy="35082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l-PL" b="1" i="0" u="none" strike="noStrike" cap="none" dirty="0">
                <a:solidFill>
                  <a:schemeClr val="lt1"/>
                </a:solidFill>
                <a:latin typeface="Calibri"/>
                <a:ea typeface="Calibri"/>
                <a:cs typeface="Calibri"/>
                <a:sym typeface="Calibri"/>
              </a:rPr>
              <a:t>Kluczowe efekty kształcenia i dostosowanie programu nauczania:</a:t>
            </a:r>
          </a:p>
        </p:txBody>
      </p:sp>
      <p:sp>
        <p:nvSpPr>
          <p:cNvPr id="126" name="Google Shape;126;p3"/>
          <p:cNvSpPr/>
          <p:nvPr/>
        </p:nvSpPr>
        <p:spPr>
          <a:xfrm>
            <a:off x="323617" y="2011188"/>
            <a:ext cx="11361877" cy="3618235"/>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pl-PL" sz="1600" b="1" i="0" u="none" strike="noStrike" cap="none">
                <a:solidFill>
                  <a:srgbClr val="262626"/>
                </a:solidFill>
                <a:latin typeface="Calibri"/>
                <a:ea typeface="Calibri"/>
                <a:cs typeface="Calibri"/>
                <a:sym typeface="Calibri"/>
              </a:rPr>
              <a:t>Umiejętności językowe oraz zrozumienie tekstu w języku angielskim: </a:t>
            </a:r>
            <a:r>
              <a:rPr lang="pl-PL" sz="1600" b="0" i="0" u="none" strike="noStrike" cap="none">
                <a:solidFill>
                  <a:srgbClr val="262626"/>
                </a:solidFill>
                <a:latin typeface="Calibri"/>
                <a:ea typeface="Calibri"/>
                <a:cs typeface="Calibri"/>
                <a:sym typeface="Calibri"/>
              </a:rPr>
              <a:t>Należy prowadzić rozmowy dotyczące poruszanych zagadnień oraz omawianych tekstów. Należy przestrzegać ustalonych zasad prowadzenia dyskusji. Należy używać słów i zwrotów, których nauczono się w trakcie rozmów, czytania, słuchania oraz omawiania tekstów. </a:t>
            </a:r>
            <a:r>
              <a:rPr lang="pl-PL" sz="1600" b="0" i="0" u="none" strike="noStrike" cap="none">
                <a:solidFill>
                  <a:schemeClr val="dk1"/>
                </a:solidFill>
                <a:latin typeface="Calibri"/>
                <a:ea typeface="Calibri"/>
                <a:cs typeface="Calibri"/>
                <a:sym typeface="Calibri"/>
              </a:rPr>
              <a:t>Informacje, wnioski i dowody potwierdzające należy prezentować w sposób jasny, zwięzły i logiczny, tak aby słuchacze byli w stanie nadążyć za przyjętym tokiem rozumowania.</a:t>
            </a:r>
          </a:p>
          <a:p>
            <a:pPr marL="171450" marR="0" lvl="0" indent="-171450" algn="just" rtl="0">
              <a:lnSpc>
                <a:spcPct val="120000"/>
              </a:lnSpc>
              <a:spcBef>
                <a:spcPts val="0"/>
              </a:spcBef>
              <a:spcAft>
                <a:spcPts val="0"/>
              </a:spcAft>
              <a:buClr>
                <a:srgbClr val="3AC69D"/>
              </a:buClr>
              <a:buSzPts val="2400"/>
              <a:buFont typeface="Arial"/>
              <a:buChar char="•"/>
            </a:pPr>
            <a:r>
              <a:rPr lang="pl-PL" sz="1600" b="1" i="0" u="none" strike="noStrike" cap="none">
                <a:solidFill>
                  <a:srgbClr val="262626"/>
                </a:solidFill>
                <a:latin typeface="Calibri"/>
                <a:ea typeface="Calibri"/>
                <a:cs typeface="Calibri"/>
                <a:sym typeface="Calibri"/>
              </a:rPr>
              <a:t>Nauki społeczne – Ludzie, miejsca i otoczenie środowiskowe: </a:t>
            </a:r>
            <a:r>
              <a:rPr lang="pl-PL" sz="1600" b="0" i="0" u="none" strike="noStrike" cap="none">
                <a:solidFill>
                  <a:srgbClr val="262626"/>
                </a:solidFill>
                <a:latin typeface="Calibri"/>
                <a:ea typeface="Calibri"/>
                <a:cs typeface="Calibri"/>
                <a:sym typeface="Calibri"/>
              </a:rPr>
              <a:t>Nauka o ludziach, miejscach i otoczeń środowiskowych umożliwia zrozumienie wzajemnych relacji pomiędzy ludźmi a otaczającym światem. </a:t>
            </a:r>
          </a:p>
          <a:p>
            <a:pPr marL="171450" marR="0" lvl="0" indent="-171450" algn="just" rtl="0">
              <a:lnSpc>
                <a:spcPct val="120000"/>
              </a:lnSpc>
              <a:spcBef>
                <a:spcPts val="0"/>
              </a:spcBef>
              <a:spcAft>
                <a:spcPts val="0"/>
              </a:spcAft>
              <a:buClr>
                <a:srgbClr val="3AC69D"/>
              </a:buClr>
              <a:buSzPts val="2400"/>
              <a:buFont typeface="Arial"/>
              <a:buChar char="•"/>
            </a:pPr>
            <a:r>
              <a:rPr lang="pl-PL" sz="1600" b="1" i="0" u="none" strike="noStrike" cap="none">
                <a:solidFill>
                  <a:srgbClr val="262626"/>
                </a:solidFill>
                <a:latin typeface="Calibri"/>
                <a:ea typeface="Calibri"/>
                <a:cs typeface="Calibri"/>
                <a:sym typeface="Calibri"/>
              </a:rPr>
              <a:t>Nauka – Ziemia i działalność człowieka: </a:t>
            </a:r>
            <a:r>
              <a:rPr lang="pl-PL" sz="1600" b="0" i="0" u="none" strike="noStrike" cap="none">
                <a:solidFill>
                  <a:srgbClr val="262626"/>
                </a:solidFill>
                <a:latin typeface="Calibri"/>
                <a:ea typeface="Calibri"/>
                <a:cs typeface="Calibri"/>
                <a:sym typeface="Calibri"/>
              </a:rPr>
              <a:t>Należy zaprezentować rozwiązania, które zmniejszają wpływ człowieka na przyrodę, wodę, powietrze i/lub inne żywe organizmy w otoczeniu. Ludzkie działania mogą wpływać na otaczający świat. Mamy jednak możliwość dokonywać wyborów ograniczających nasz wpływ na ziemię, wodę, powietrze i inne żywe istoty.</a:t>
            </a:r>
          </a:p>
          <a:p>
            <a:pPr marL="171450" marR="0" lvl="0" indent="-19050" algn="just" rtl="0">
              <a:lnSpc>
                <a:spcPct val="120000"/>
              </a:lnSpc>
              <a:spcBef>
                <a:spcPts val="0"/>
              </a:spcBef>
              <a:spcAft>
                <a:spcPts val="0"/>
              </a:spcAft>
              <a:buClr>
                <a:srgbClr val="3AC69D"/>
              </a:buClr>
              <a:buSzPts val="2400"/>
              <a:buFont typeface="Arial"/>
              <a:buNone/>
            </a:pPr>
            <a:endParaRPr sz="1600" b="0" i="0" u="none" strike="noStrike" cap="none">
              <a:solidFill>
                <a:schemeClr val="dk1"/>
              </a:solidFill>
              <a:latin typeface="Calibri"/>
              <a:ea typeface="Calibri"/>
              <a:cs typeface="Calibri"/>
              <a:sym typeface="Calibri"/>
            </a:endParaRPr>
          </a:p>
          <a:p>
            <a:pPr marL="171450" marR="0" lvl="0" indent="-19050" algn="just" rtl="0">
              <a:lnSpc>
                <a:spcPct val="120000"/>
              </a:lnSpc>
              <a:spcBef>
                <a:spcPts val="0"/>
              </a:spcBef>
              <a:spcAft>
                <a:spcPts val="0"/>
              </a:spcAft>
              <a:buClr>
                <a:srgbClr val="3AC69D"/>
              </a:buClr>
              <a:buSzPts val="2400"/>
              <a:buFont typeface="Arial"/>
              <a:buNone/>
            </a:pPr>
            <a:endParaRPr sz="1600" b="0" i="0" u="none" strike="noStrike" cap="none">
              <a:solidFill>
                <a:srgbClr val="262626"/>
              </a:solidFill>
              <a:latin typeface="Calibri"/>
              <a:ea typeface="Calibri"/>
              <a:cs typeface="Calibri"/>
              <a:sym typeface="Calibri"/>
            </a:endParaRPr>
          </a:p>
          <a:p>
            <a:pPr marL="171450" marR="0" lvl="0" indent="-19050" algn="just" rtl="0">
              <a:lnSpc>
                <a:spcPct val="120000"/>
              </a:lnSpc>
              <a:spcBef>
                <a:spcPts val="0"/>
              </a:spcBef>
              <a:spcAft>
                <a:spcPts val="0"/>
              </a:spcAft>
              <a:buClr>
                <a:srgbClr val="3AC69D"/>
              </a:buClr>
              <a:buSzPts val="2400"/>
              <a:buFont typeface="Arial"/>
              <a:buNone/>
            </a:pPr>
            <a:endParaRPr sz="1600" b="0" i="0" u="none" strike="noStrike" cap="none">
              <a:solidFill>
                <a:srgbClr val="262626"/>
              </a:solidFill>
              <a:latin typeface="Calibri"/>
              <a:ea typeface="Calibri"/>
              <a:cs typeface="Calibri"/>
              <a:sym typeface="Calibri"/>
            </a:endParaRPr>
          </a:p>
        </p:txBody>
      </p:sp>
      <p:sp>
        <p:nvSpPr>
          <p:cNvPr id="127" name="Google Shape;127;p3"/>
          <p:cNvSpPr/>
          <p:nvPr/>
        </p:nvSpPr>
        <p:spPr>
          <a:xfrm>
            <a:off x="323618" y="4846812"/>
            <a:ext cx="209685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3"/>
          <p:cNvSpPr/>
          <p:nvPr/>
        </p:nvSpPr>
        <p:spPr>
          <a:xfrm>
            <a:off x="506504" y="4839281"/>
            <a:ext cx="1712262" cy="31389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l-PL" sz="1200" b="1" i="0" u="none" strike="noStrike" cap="none" dirty="0">
                <a:solidFill>
                  <a:schemeClr val="lt1"/>
                </a:solidFill>
                <a:latin typeface="Calibri"/>
                <a:ea typeface="Calibri"/>
                <a:cs typeface="Calibri"/>
                <a:sym typeface="Calibri"/>
              </a:rPr>
              <a:t>Dostosowanie do CZR</a:t>
            </a:r>
          </a:p>
        </p:txBody>
      </p:sp>
      <p:sp>
        <p:nvSpPr>
          <p:cNvPr id="129" name="Google Shape;12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p:cNvSpPr txBox="1"/>
          <p:nvPr/>
        </p:nvSpPr>
        <p:spPr>
          <a:xfrm>
            <a:off x="2794681" y="294106"/>
            <a:ext cx="660263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400" b="1" i="0" u="none" strike="noStrike" cap="none" dirty="0">
                <a:solidFill>
                  <a:schemeClr val="lt1"/>
                </a:solidFill>
                <a:latin typeface="Calibri"/>
                <a:ea typeface="Calibri"/>
                <a:cs typeface="Calibri"/>
                <a:sym typeface="Calibri"/>
              </a:rPr>
              <a:t>CZR oraz dostosowanie programu nauczania </a:t>
            </a:r>
          </a:p>
        </p:txBody>
      </p:sp>
      <p:sp>
        <p:nvSpPr>
          <p:cNvPr id="132" name="Google Shape;132;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400" b="1" i="0" u="none" strike="noStrike" cap="none">
                <a:solidFill>
                  <a:schemeClr val="lt1"/>
                </a:solidFill>
                <a:latin typeface="Calibri"/>
                <a:ea typeface="Calibri"/>
                <a:cs typeface="Calibri"/>
                <a:sym typeface="Calibri"/>
              </a:rPr>
              <a:t>Czas przygotowania: 10 – 15 minut</a:t>
            </a:r>
          </a:p>
        </p:txBody>
      </p:sp>
      <p:sp>
        <p:nvSpPr>
          <p:cNvPr id="137" name="Google Shape;13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lang="en-US"/>
          </a:p>
        </p:txBody>
      </p:sp>
      <p:pic>
        <p:nvPicPr>
          <p:cNvPr id="3" name="Obraz 2">
            <a:extLst>
              <a:ext uri="{FF2B5EF4-FFF2-40B4-BE49-F238E27FC236}">
                <a16:creationId xmlns:a16="http://schemas.microsoft.com/office/drawing/2014/main" id="{6D723E17-B914-2CA3-F29B-A0A6D0E93102}"/>
              </a:ext>
            </a:extLst>
          </p:cNvPr>
          <p:cNvPicPr>
            <a:picLocks noChangeAspect="1"/>
          </p:cNvPicPr>
          <p:nvPr/>
        </p:nvPicPr>
        <p:blipFill>
          <a:blip r:embed="rId4"/>
          <a:stretch>
            <a:fillRect/>
          </a:stretch>
        </p:blipFill>
        <p:spPr>
          <a:xfrm>
            <a:off x="323616" y="5459446"/>
            <a:ext cx="1066667" cy="1041270"/>
          </a:xfrm>
          <a:prstGeom prst="rect">
            <a:avLst/>
          </a:prstGeom>
        </p:spPr>
      </p:pic>
      <p:pic>
        <p:nvPicPr>
          <p:cNvPr id="5" name="Obraz 4">
            <a:extLst>
              <a:ext uri="{FF2B5EF4-FFF2-40B4-BE49-F238E27FC236}">
                <a16:creationId xmlns:a16="http://schemas.microsoft.com/office/drawing/2014/main" id="{3C470861-878A-A254-6A70-5ED78D450688}"/>
              </a:ext>
            </a:extLst>
          </p:cNvPr>
          <p:cNvPicPr>
            <a:picLocks noChangeAspect="1"/>
          </p:cNvPicPr>
          <p:nvPr/>
        </p:nvPicPr>
        <p:blipFill>
          <a:blip r:embed="rId5"/>
          <a:stretch>
            <a:fillRect/>
          </a:stretch>
        </p:blipFill>
        <p:spPr>
          <a:xfrm>
            <a:off x="1473824" y="5472252"/>
            <a:ext cx="1028571" cy="1041270"/>
          </a:xfrm>
          <a:prstGeom prst="rect">
            <a:avLst/>
          </a:prstGeom>
        </p:spPr>
      </p:pic>
      <p:pic>
        <p:nvPicPr>
          <p:cNvPr id="7" name="Obraz 6">
            <a:extLst>
              <a:ext uri="{FF2B5EF4-FFF2-40B4-BE49-F238E27FC236}">
                <a16:creationId xmlns:a16="http://schemas.microsoft.com/office/drawing/2014/main" id="{76EF3F6C-248B-B77E-6E5B-70ECDB52BA39}"/>
              </a:ext>
            </a:extLst>
          </p:cNvPr>
          <p:cNvPicPr>
            <a:picLocks noChangeAspect="1"/>
          </p:cNvPicPr>
          <p:nvPr/>
        </p:nvPicPr>
        <p:blipFill>
          <a:blip r:embed="rId6"/>
          <a:stretch>
            <a:fillRect/>
          </a:stretch>
        </p:blipFill>
        <p:spPr>
          <a:xfrm>
            <a:off x="2616195" y="5468352"/>
            <a:ext cx="1028571" cy="1041270"/>
          </a:xfrm>
          <a:prstGeom prst="rect">
            <a:avLst/>
          </a:prstGeom>
        </p:spPr>
      </p:pic>
      <p:pic>
        <p:nvPicPr>
          <p:cNvPr id="9" name="Obraz 8">
            <a:extLst>
              <a:ext uri="{FF2B5EF4-FFF2-40B4-BE49-F238E27FC236}">
                <a16:creationId xmlns:a16="http://schemas.microsoft.com/office/drawing/2014/main" id="{0749309F-7B8B-3492-AFFE-6B02677AFB6C}"/>
              </a:ext>
            </a:extLst>
          </p:cNvPr>
          <p:cNvPicPr>
            <a:picLocks noChangeAspect="1"/>
          </p:cNvPicPr>
          <p:nvPr/>
        </p:nvPicPr>
        <p:blipFill>
          <a:blip r:embed="rId7"/>
          <a:stretch>
            <a:fillRect/>
          </a:stretch>
        </p:blipFill>
        <p:spPr>
          <a:xfrm>
            <a:off x="3758566" y="5468352"/>
            <a:ext cx="1028571" cy="10412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p:cNvPicPr preferRelativeResize="0"/>
          <p:nvPr/>
        </p:nvPicPr>
        <p:blipFill rotWithShape="1">
          <a:blip r:embed="rId3">
            <a:alphaModFix/>
          </a:blip>
          <a:srcRect/>
          <a:stretch/>
        </p:blipFill>
        <p:spPr>
          <a:xfrm>
            <a:off x="-16329" y="0"/>
            <a:ext cx="12224657" cy="6858000"/>
          </a:xfrm>
          <a:prstGeom prst="rect">
            <a:avLst/>
          </a:prstGeom>
          <a:noFill/>
          <a:ln>
            <a:noFill/>
          </a:ln>
        </p:spPr>
      </p:pic>
      <p:sp>
        <p:nvSpPr>
          <p:cNvPr id="144" name="Google Shape;144;p4"/>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3200" b="1" i="0" u="none" strike="noStrike" cap="none" dirty="0">
                <a:solidFill>
                  <a:schemeClr val="lt1"/>
                </a:solidFill>
                <a:latin typeface="Calibri"/>
                <a:ea typeface="Calibri"/>
                <a:cs typeface="Calibri"/>
                <a:sym typeface="Calibri"/>
              </a:rPr>
              <a:t>Warsztat </a:t>
            </a:r>
          </a:p>
        </p:txBody>
      </p:sp>
      <p:sp>
        <p:nvSpPr>
          <p:cNvPr id="147" name="Google Shape;147;p4"/>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400" b="1" i="0" u="none" strike="noStrike" cap="none">
                <a:solidFill>
                  <a:schemeClr val="lt1"/>
                </a:solidFill>
                <a:latin typeface="Calibri"/>
                <a:ea typeface="Calibri"/>
                <a:cs typeface="Calibri"/>
                <a:sym typeface="Calibri"/>
              </a:rPr>
              <a:t>Czas trwania warsztatów: 45 – 60 minut</a:t>
            </a:r>
          </a:p>
        </p:txBody>
      </p:sp>
      <p:sp>
        <p:nvSpPr>
          <p:cNvPr id="148" name="Google Shape;148;p4"/>
          <p:cNvSpPr txBox="1"/>
          <p:nvPr/>
        </p:nvSpPr>
        <p:spPr>
          <a:xfrm>
            <a:off x="1282300" y="1689355"/>
            <a:ext cx="9627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b="1" i="0" u="none" strike="noStrike" cap="none">
                <a:solidFill>
                  <a:srgbClr val="262626"/>
                </a:solidFill>
                <a:latin typeface="Calibri"/>
                <a:ea typeface="Calibri"/>
                <a:cs typeface="Calibri"/>
                <a:sym typeface="Calibri"/>
              </a:rPr>
              <a:t>Uczniów należy podzielić się na grupy 3-5 osób</a:t>
            </a:r>
            <a:r>
              <a:rPr lang="pl-PL" sz="1800" i="0" u="none" strike="noStrike" cap="none">
                <a:solidFill>
                  <a:srgbClr val="262626"/>
                </a:solidFill>
                <a:latin typeface="Calibri"/>
                <a:ea typeface="Calibri"/>
                <a:cs typeface="Calibri"/>
                <a:sym typeface="Calibri"/>
              </a:rPr>
              <a:t> i przygotować tablicę z karteczkami samoprzylepnymi do ćwiczeń.</a:t>
            </a:r>
            <a:r>
              <a:rPr lang="pl-PL" sz="1800" b="0" i="0" u="none" strike="noStrike" cap="none">
                <a:solidFill>
                  <a:srgbClr val="262626"/>
                </a:solidFill>
                <a:latin typeface="Calibri"/>
                <a:ea typeface="Calibri"/>
                <a:cs typeface="Calibri"/>
                <a:sym typeface="Calibri"/>
              </a:rPr>
              <a:t> </a:t>
            </a:r>
          </a:p>
        </p:txBody>
      </p:sp>
      <p:sp>
        <p:nvSpPr>
          <p:cNvPr id="149" name="Google Shape;149;p4"/>
          <p:cNvSpPr txBox="1"/>
          <p:nvPr/>
        </p:nvSpPr>
        <p:spPr>
          <a:xfrm>
            <a:off x="1282299" y="2444902"/>
            <a:ext cx="983878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b="1">
                <a:solidFill>
                  <a:srgbClr val="262626"/>
                </a:solidFill>
                <a:latin typeface="Calibri"/>
                <a:ea typeface="Calibri"/>
                <a:cs typeface="Calibri"/>
                <a:sym typeface="Calibri"/>
              </a:rPr>
              <a:t>Przeczytać broszurę „Wyzwanie związane z odpadami” </a:t>
            </a:r>
            <a:r>
              <a:rPr lang="pl-PL" sz="1800">
                <a:solidFill>
                  <a:srgbClr val="262626"/>
                </a:solidFill>
                <a:latin typeface="Calibri"/>
                <a:ea typeface="Calibri"/>
                <a:cs typeface="Calibri"/>
                <a:sym typeface="Calibri"/>
              </a:rPr>
              <a:t>do wykorzystania w ćwiczeniu </a:t>
            </a:r>
            <a:r>
              <a:rPr lang="pl-PL" sz="1800" b="1">
                <a:solidFill>
                  <a:srgbClr val="262626"/>
                </a:solidFill>
                <a:latin typeface="Calibri"/>
                <a:ea typeface="Calibri"/>
                <a:cs typeface="Calibri"/>
                <a:sym typeface="Calibri"/>
              </a:rPr>
              <a:t>„Schemat problemów/rozwiązań”</a:t>
            </a:r>
            <a:r>
              <a:rPr lang="pl-PL" sz="1800">
                <a:solidFill>
                  <a:srgbClr val="262626"/>
                </a:solidFill>
                <a:latin typeface="Calibri"/>
                <a:ea typeface="Calibri"/>
                <a:cs typeface="Calibri"/>
                <a:sym typeface="Calibri"/>
              </a:rPr>
              <a:t>. Uczniowie wybierają jeden problem ze scenariuszy wyzwań związanych z odpadami na podstawie którego będą pracować (np. recykling, pracownicy zajmujący się odpadami, zbieranie i sortowanie itp.)</a:t>
            </a:r>
          </a:p>
        </p:txBody>
      </p:sp>
      <p:sp>
        <p:nvSpPr>
          <p:cNvPr id="150" name="Google Shape;150;p4"/>
          <p:cNvSpPr/>
          <p:nvPr/>
        </p:nvSpPr>
        <p:spPr>
          <a:xfrm>
            <a:off x="716859" y="1658982"/>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
          <p:cNvSpPr/>
          <p:nvPr/>
        </p:nvSpPr>
        <p:spPr>
          <a:xfrm>
            <a:off x="663222" y="1658982"/>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4"/>
          <p:cNvSpPr/>
          <p:nvPr/>
        </p:nvSpPr>
        <p:spPr>
          <a:xfrm>
            <a:off x="707806" y="1638930"/>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a:solidFill>
                  <a:schemeClr val="lt1"/>
                </a:solidFill>
                <a:latin typeface="Calibri"/>
                <a:ea typeface="Calibri"/>
                <a:cs typeface="Calibri"/>
                <a:sym typeface="Calibri"/>
              </a:rPr>
              <a:t>1</a:t>
            </a:r>
          </a:p>
        </p:txBody>
      </p:sp>
      <p:grpSp>
        <p:nvGrpSpPr>
          <p:cNvPr id="153" name="Google Shape;153;p4"/>
          <p:cNvGrpSpPr/>
          <p:nvPr/>
        </p:nvGrpSpPr>
        <p:grpSpPr>
          <a:xfrm>
            <a:off x="647654" y="2573733"/>
            <a:ext cx="443210" cy="427913"/>
            <a:chOff x="663222" y="3355931"/>
            <a:chExt cx="443210" cy="427913"/>
          </a:xfrm>
        </p:grpSpPr>
        <p:sp>
          <p:nvSpPr>
            <p:cNvPr id="154" name="Google Shape;154;p4"/>
            <p:cNvSpPr/>
            <p:nvPr/>
          </p:nvSpPr>
          <p:spPr>
            <a:xfrm>
              <a:off x="716859" y="339426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4"/>
            <p:cNvSpPr/>
            <p:nvPr/>
          </p:nvSpPr>
          <p:spPr>
            <a:xfrm>
              <a:off x="663222" y="339427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4"/>
            <p:cNvSpPr/>
            <p:nvPr/>
          </p:nvSpPr>
          <p:spPr>
            <a:xfrm>
              <a:off x="731556" y="335593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a:solidFill>
                    <a:schemeClr val="lt1"/>
                  </a:solidFill>
                  <a:latin typeface="Calibri"/>
                  <a:ea typeface="Calibri"/>
                  <a:cs typeface="Calibri"/>
                  <a:sym typeface="Calibri"/>
                </a:rPr>
                <a:t>2</a:t>
              </a:r>
            </a:p>
          </p:txBody>
        </p:sp>
      </p:grpSp>
      <p:sp>
        <p:nvSpPr>
          <p:cNvPr id="157" name="Google Shape;157;p4"/>
          <p:cNvSpPr/>
          <p:nvPr/>
        </p:nvSpPr>
        <p:spPr>
          <a:xfrm>
            <a:off x="716859" y="445616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4"/>
          <p:cNvSpPr/>
          <p:nvPr/>
        </p:nvSpPr>
        <p:spPr>
          <a:xfrm>
            <a:off x="663222" y="446225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4"/>
          <p:cNvSpPr/>
          <p:nvPr/>
        </p:nvSpPr>
        <p:spPr>
          <a:xfrm>
            <a:off x="707806" y="445247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a:solidFill>
                  <a:schemeClr val="lt1"/>
                </a:solidFill>
                <a:latin typeface="Calibri"/>
                <a:ea typeface="Calibri"/>
                <a:cs typeface="Calibri"/>
                <a:sym typeface="Calibri"/>
              </a:rPr>
              <a:t>4</a:t>
            </a:r>
          </a:p>
        </p:txBody>
      </p:sp>
      <p:sp>
        <p:nvSpPr>
          <p:cNvPr id="160" name="Google Shape;160;p4"/>
          <p:cNvSpPr txBox="1"/>
          <p:nvPr/>
        </p:nvSpPr>
        <p:spPr>
          <a:xfrm>
            <a:off x="1282299" y="4365824"/>
            <a:ext cx="962739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b="1">
                <a:solidFill>
                  <a:srgbClr val="262626"/>
                </a:solidFill>
                <a:latin typeface="Calibri"/>
                <a:ea typeface="Calibri"/>
                <a:cs typeface="Calibri"/>
                <a:sym typeface="Calibri"/>
              </a:rPr>
              <a:t>Po zakończeniu pracy ze schematem problemów/rozwiązań</a:t>
            </a:r>
            <a:r>
              <a:rPr lang="pl-PL" sz="1800">
                <a:solidFill>
                  <a:srgbClr val="262626"/>
                </a:solidFill>
                <a:latin typeface="Calibri"/>
                <a:ea typeface="Calibri"/>
                <a:cs typeface="Calibri"/>
                <a:sym typeface="Calibri"/>
              </a:rPr>
              <a:t>, grupy powinny określić własną ścieżkę rozwiązań za pomocą „deklaracji rozwiązań”, które ich zdaniem najlepiej rozwiążą podstawowy problem. Grupy powinny przedstawić swoje wnioski pozostałym uczniom.</a:t>
            </a:r>
          </a:p>
        </p:txBody>
      </p:sp>
      <p:grpSp>
        <p:nvGrpSpPr>
          <p:cNvPr id="161" name="Google Shape;161;p4"/>
          <p:cNvGrpSpPr/>
          <p:nvPr/>
        </p:nvGrpSpPr>
        <p:grpSpPr>
          <a:xfrm>
            <a:off x="645226" y="3501457"/>
            <a:ext cx="443210" cy="427913"/>
            <a:chOff x="663222" y="3355931"/>
            <a:chExt cx="443210" cy="427913"/>
          </a:xfrm>
        </p:grpSpPr>
        <p:sp>
          <p:nvSpPr>
            <p:cNvPr id="162" name="Google Shape;162;p4"/>
            <p:cNvSpPr/>
            <p:nvPr/>
          </p:nvSpPr>
          <p:spPr>
            <a:xfrm>
              <a:off x="716859" y="339426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4"/>
            <p:cNvSpPr/>
            <p:nvPr/>
          </p:nvSpPr>
          <p:spPr>
            <a:xfrm>
              <a:off x="663222" y="339427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4"/>
            <p:cNvSpPr/>
            <p:nvPr/>
          </p:nvSpPr>
          <p:spPr>
            <a:xfrm>
              <a:off x="731556" y="335593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1800" b="1">
                  <a:solidFill>
                    <a:schemeClr val="lt1"/>
                  </a:solidFill>
                  <a:latin typeface="Calibri"/>
                  <a:ea typeface="Calibri"/>
                  <a:cs typeface="Calibri"/>
                  <a:sym typeface="Calibri"/>
                </a:rPr>
                <a:t>3</a:t>
              </a:r>
            </a:p>
          </p:txBody>
        </p:sp>
      </p:grpSp>
      <p:sp>
        <p:nvSpPr>
          <p:cNvPr id="165" name="Google Shape;165;p4"/>
          <p:cNvSpPr txBox="1"/>
          <p:nvPr/>
        </p:nvSpPr>
        <p:spPr>
          <a:xfrm>
            <a:off x="1282298" y="3525531"/>
            <a:ext cx="98387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b="1">
                <a:solidFill>
                  <a:srgbClr val="262626"/>
                </a:solidFill>
                <a:latin typeface="Calibri"/>
                <a:ea typeface="Calibri"/>
                <a:cs typeface="Calibri"/>
                <a:sym typeface="Calibri"/>
              </a:rPr>
              <a:t>Grupy sporządzą schemat problemów/rozwiązań</a:t>
            </a:r>
            <a:r>
              <a:rPr lang="pl-PL" sz="1800">
                <a:solidFill>
                  <a:srgbClr val="262626"/>
                </a:solidFill>
                <a:latin typeface="Calibri"/>
                <a:ea typeface="Calibri"/>
                <a:cs typeface="Calibri"/>
                <a:sym typeface="Calibri"/>
              </a:rPr>
              <a:t>, aby zbadać wzajemnie powiązane aspekty swojego problemu oraz środki i cele potencjalnej ścieżki rozwiązania.</a:t>
            </a:r>
          </a:p>
        </p:txBody>
      </p:sp>
      <p:sp>
        <p:nvSpPr>
          <p:cNvPr id="166" name="Google Shape;16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lang="en-US"/>
          </a:p>
        </p:txBody>
      </p:sp>
      <p:grpSp>
        <p:nvGrpSpPr>
          <p:cNvPr id="167" name="Google Shape;167;p4"/>
          <p:cNvGrpSpPr/>
          <p:nvPr/>
        </p:nvGrpSpPr>
        <p:grpSpPr>
          <a:xfrm>
            <a:off x="2849806" y="5380593"/>
            <a:ext cx="6547513" cy="1338812"/>
            <a:chOff x="4790164" y="5101971"/>
            <a:chExt cx="6979920" cy="1490877"/>
          </a:xfrm>
        </p:grpSpPr>
        <p:sp>
          <p:nvSpPr>
            <p:cNvPr id="168" name="Google Shape;168;p4"/>
            <p:cNvSpPr/>
            <p:nvPr/>
          </p:nvSpPr>
          <p:spPr>
            <a:xfrm>
              <a:off x="4790164" y="5162929"/>
              <a:ext cx="6979920" cy="106916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29C7F7"/>
                </a:solidFill>
                <a:highlight>
                  <a:srgbClr val="29C7F7"/>
                </a:highlight>
                <a:latin typeface="Calibri"/>
                <a:ea typeface="Calibri"/>
                <a:cs typeface="Calibri"/>
                <a:sym typeface="Calibri"/>
              </a:endParaRPr>
            </a:p>
            <a:p>
              <a:pPr marL="0" marR="0" lvl="0" indent="0" algn="ctr" rtl="0">
                <a:spcBef>
                  <a:spcPts val="0"/>
                </a:spcBef>
                <a:spcAft>
                  <a:spcPts val="0"/>
                </a:spcAft>
                <a:buNone/>
              </a:pPr>
              <a:endParaRPr sz="1800">
                <a:solidFill>
                  <a:srgbClr val="29C7F7"/>
                </a:solidFill>
                <a:highlight>
                  <a:srgbClr val="29C7F7"/>
                </a:highlight>
                <a:latin typeface="Calibri"/>
                <a:ea typeface="Calibri"/>
                <a:cs typeface="Calibri"/>
                <a:sym typeface="Calibri"/>
              </a:endParaRPr>
            </a:p>
          </p:txBody>
        </p:sp>
        <p:sp>
          <p:nvSpPr>
            <p:cNvPr id="169" name="Google Shape;169;p4"/>
            <p:cNvSpPr/>
            <p:nvPr/>
          </p:nvSpPr>
          <p:spPr>
            <a:xfrm>
              <a:off x="4790164" y="5443839"/>
              <a:ext cx="6979920" cy="1149009"/>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Calibri"/>
                <a:ea typeface="Calibri"/>
                <a:cs typeface="Calibri"/>
                <a:sym typeface="Calibri"/>
              </a:endParaRPr>
            </a:p>
            <a:p>
              <a:pPr marL="0" marR="0" lvl="0" indent="0" algn="l" rtl="0">
                <a:spcBef>
                  <a:spcPts val="0"/>
                </a:spcBef>
                <a:spcAft>
                  <a:spcPts val="0"/>
                </a:spcAft>
                <a:buNone/>
              </a:pPr>
              <a:r>
                <a:rPr lang="pl-PL" sz="1300" b="1">
                  <a:solidFill>
                    <a:schemeClr val="lt1"/>
                  </a:solidFill>
                  <a:latin typeface="Calibri"/>
                  <a:ea typeface="Calibri"/>
                  <a:cs typeface="Calibri"/>
                  <a:sym typeface="Calibri"/>
                </a:rPr>
                <a:t>Plany lekcji są zaprojektowane tak, aby były elastyczne i odpowiadały na zmieniające się potrzeby uczniów. Lekcje można edytować oraz dostosowywać do indywidualnych potrzeb uczniów i klas. Do pobrania dostępna jest wersja PowerPoint z instrukcją dla nauczyciela oraz lekcja w formacie PDF do druku. </a:t>
              </a: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4"/>
            <p:cNvSpPr txBox="1"/>
            <p:nvPr/>
          </p:nvSpPr>
          <p:spPr>
            <a:xfrm>
              <a:off x="6956554" y="5101971"/>
              <a:ext cx="4280197" cy="3426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b="1" dirty="0">
                  <a:solidFill>
                    <a:schemeClr val="lt1"/>
                  </a:solidFill>
                  <a:latin typeface="Calibri"/>
                  <a:ea typeface="Calibri"/>
                  <a:cs typeface="Calibri"/>
                  <a:sym typeface="Calibri"/>
                </a:rPr>
                <a:t>Elastyczne dostosowywane zajęcia lekcyjne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8878" y="-41497"/>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pl-PL" sz="3200" b="1" dirty="0">
                <a:solidFill>
                  <a:schemeClr val="bg1"/>
                </a:solidFill>
                <a:latin typeface="Calibri" panose="020F0502020204030204" pitchFamily="34" charset="0"/>
                <a:cs typeface="Calibri" panose="020F0502020204030204" pitchFamily="34" charset="0"/>
              </a:rPr>
              <a:t>Przygotuj prezentację </a:t>
            </a:r>
            <a:r>
              <a:rPr lang="en-US" sz="3200" b="1" dirty="0">
                <a:solidFill>
                  <a:schemeClr val="bg1"/>
                </a:solidFill>
                <a:latin typeface="Calibri" panose="020F0502020204030204" pitchFamily="34" charset="0"/>
                <a:cs typeface="Calibri" panose="020F0502020204030204" pitchFamily="34" charset="0"/>
              </a:rPr>
              <a:t>PowerPoint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157454"/>
            <a:ext cx="11361877" cy="2396938"/>
          </a:xfrm>
          <a:prstGeom prst="rect">
            <a:avLst/>
          </a:prstGeom>
        </p:spPr>
        <p:txBody>
          <a:bodyPr wrap="square">
            <a:spAutoFit/>
          </a:bodyPr>
          <a:lstStyle/>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Gdy jesteś gotowy(a), aby zaprezentować lekcje uczniom, kliknij </a:t>
            </a:r>
            <a:r>
              <a:rPr lang="pl-PL" sz="1800" b="1" dirty="0">
                <a:solidFill>
                  <a:srgbClr val="262626"/>
                </a:solidFill>
                <a:latin typeface="Calibri" panose="020F0502020204030204" pitchFamily="34" charset="0"/>
                <a:cs typeface="Calibri" panose="020F0502020204030204" pitchFamily="34" charset="0"/>
              </a:rPr>
              <a:t>pokaz slajdów </a:t>
            </a:r>
            <a:r>
              <a:rPr lang="pl-PL" sz="1800" dirty="0">
                <a:solidFill>
                  <a:srgbClr val="262626"/>
                </a:solidFill>
                <a:latin typeface="Calibri" panose="020F0502020204030204" pitchFamily="34" charset="0"/>
                <a:cs typeface="Calibri" panose="020F0502020204030204" pitchFamily="34" charset="0"/>
              </a:rPr>
              <a:t>u góry paska menu, a następnie wybierz </a:t>
            </a:r>
            <a:r>
              <a:rPr lang="pl-PL" sz="1800" b="1" dirty="0">
                <a:solidFill>
                  <a:srgbClr val="262626"/>
                </a:solidFill>
                <a:latin typeface="Calibri" panose="020F0502020204030204" pitchFamily="34" charset="0"/>
                <a:cs typeface="Calibri" panose="020F0502020204030204" pitchFamily="34" charset="0"/>
              </a:rPr>
              <a:t>„Od początku”. </a:t>
            </a: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Następnie naprowadź kursor „myszy” na lewy, dolny róg prezentacji. </a:t>
            </a: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Po rozwinięciu opcji zaznaczonej w zielonym kółku wybierz „Pokaż widok prezentera”. W widoku prezentera podczas prezentacji widzisz swoje notatki, a odbiorcy widzą tylko prezentację</a:t>
            </a:r>
            <a:r>
              <a:rPr lang="en-US" sz="1800" dirty="0">
                <a:solidFill>
                  <a:srgbClr val="262626"/>
                </a:solidFill>
                <a:latin typeface="Calibri" panose="020F0502020204030204" pitchFamily="34" charset="0"/>
                <a:cs typeface="Calibri" panose="020F0502020204030204" pitchFamily="34" charset="0"/>
              </a:rPr>
              <a:t>.</a:t>
            </a:r>
            <a:endParaRPr lang="en-US" sz="1800" b="1" dirty="0">
              <a:solidFill>
                <a:srgbClr val="262626"/>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228366" y="3551539"/>
            <a:ext cx="6092681" cy="1754326"/>
          </a:xfrm>
          <a:prstGeom prst="rect">
            <a:avLst/>
          </a:prstGeom>
        </p:spPr>
        <p:txBody>
          <a:bodyPr wrap="square">
            <a:spAutoFit/>
          </a:bodyPr>
          <a:lstStyle/>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Notatki wyświetlają się w okienku po prawej stronie</a:t>
            </a:r>
            <a:r>
              <a:rPr lang="en-US" sz="1800" dirty="0">
                <a:solidFill>
                  <a:srgbClr val="262626"/>
                </a:solidFill>
                <a:latin typeface="Calibri" panose="020F0502020204030204" pitchFamily="34" charset="0"/>
                <a:cs typeface="Calibri" panose="020F0502020204030204" pitchFamily="34" charset="0"/>
              </a:rPr>
              <a:t>. </a:t>
            </a:r>
            <a:r>
              <a:rPr lang="pl-PL" sz="1800" dirty="0">
                <a:solidFill>
                  <a:srgbClr val="262626"/>
                </a:solidFill>
                <a:latin typeface="Calibri" panose="020F0502020204030204" pitchFamily="34" charset="0"/>
                <a:cs typeface="Calibri" panose="020F0502020204030204" pitchFamily="34" charset="0"/>
              </a:rPr>
              <a:t>Tekst powinien się zawijać automatycznie, a w razie potrzeby wyświetla się pionowy pasek przewijania. Możesz też zmienić rozmiar tekstu w okienku notatek, używając dwóch przycisków w lewym dolnym rogu tego okienka</a:t>
            </a:r>
            <a:r>
              <a:rPr lang="en-US" sz="1800" dirty="0">
                <a:solidFill>
                  <a:srgbClr val="262626"/>
                </a:solidFill>
                <a:latin typeface="Calibri" panose="020F0502020204030204" pitchFamily="34" charset="0"/>
                <a:cs typeface="Calibri" panose="020F0502020204030204" pitchFamily="34" charset="0"/>
              </a:rPr>
              <a:t>. </a:t>
            </a:r>
            <a:endParaRPr lang="en-US" sz="1800" b="1" dirty="0">
              <a:solidFill>
                <a:srgbClr val="262626"/>
              </a:solidFill>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0F82AD04-3FBD-C4CC-07E3-8DA745D79C82}"/>
              </a:ext>
            </a:extLst>
          </p:cNvPr>
          <p:cNvGrpSpPr/>
          <p:nvPr/>
        </p:nvGrpSpPr>
        <p:grpSpPr>
          <a:xfrm>
            <a:off x="838200" y="5248204"/>
            <a:ext cx="5346212" cy="1467026"/>
            <a:chOff x="4790164" y="5144469"/>
            <a:chExt cx="6979920" cy="1487643"/>
          </a:xfrm>
        </p:grpSpPr>
        <p:sp>
          <p:nvSpPr>
            <p:cNvPr id="25" name="Rounded Rectangle 24">
              <a:extLst>
                <a:ext uri="{FF2B5EF4-FFF2-40B4-BE49-F238E27FC236}">
                  <a16:creationId xmlns:a16="http://schemas.microsoft.com/office/drawing/2014/main" id="{847C55BC-B4BB-49DA-C4B7-A5AD5ACA7B9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x-none">
                <a:solidFill>
                  <a:srgbClr val="29C7F7"/>
                </a:solidFill>
                <a:highlight>
                  <a:srgbClr val="29C7F7"/>
                </a:highlight>
              </a:endParaRPr>
            </a:p>
          </p:txBody>
        </p:sp>
        <p:sp>
          <p:nvSpPr>
            <p:cNvPr id="26" name="Rounded Rectangle 25">
              <a:extLst>
                <a:ext uri="{FF2B5EF4-FFF2-40B4-BE49-F238E27FC236}">
                  <a16:creationId xmlns:a16="http://schemas.microsoft.com/office/drawing/2014/main" id="{3B869F95-CB7F-A28E-A53A-8FCA98029232}"/>
                </a:ext>
              </a:extLst>
            </p:cNvPr>
            <p:cNvSpPr/>
            <p:nvPr/>
          </p:nvSpPr>
          <p:spPr>
            <a:xfrm>
              <a:off x="4790164" y="5443839"/>
              <a:ext cx="6979920" cy="1188273"/>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pl-PL" sz="1200" b="1" dirty="0"/>
                <a:t>Konspekty są tak pomyślane, aby były elastyczne i pozwalały reagować na potrzeby, ewoluując podczas lekcji</a:t>
              </a:r>
              <a:r>
                <a:rPr lang="en-US" sz="1200" b="1" dirty="0"/>
                <a:t>. </a:t>
              </a:r>
              <a:r>
                <a:rPr lang="pl-PL" sz="1200" b="1" dirty="0"/>
                <a:t>Lekcje można edytować i dostosowywać do różnych indywidualnych kontekstów związanych z uczniami i środowiskiem lekcyjnym</a:t>
              </a:r>
              <a:r>
                <a:rPr lang="en-US" sz="1200" b="1" dirty="0"/>
                <a:t>. </a:t>
              </a:r>
              <a:r>
                <a:rPr lang="pl-PL" sz="1200" b="1" dirty="0"/>
                <a:t>Dostępna do pobrania jest wersja </a:t>
              </a:r>
              <a:r>
                <a:rPr lang="en-US" sz="1200" b="1" dirty="0"/>
                <a:t>PowerPoint </a:t>
              </a:r>
              <a:r>
                <a:rPr lang="pl-PL" sz="1200" b="1" dirty="0"/>
                <a:t>z instrukcjami dla nauczyciela oraz lekcja w formacie </a:t>
              </a:r>
              <a:r>
                <a:rPr lang="en-US" sz="1200" b="1" dirty="0"/>
                <a:t>PDF </a:t>
              </a:r>
              <a:r>
                <a:rPr lang="pl-PL" sz="1200" b="1" dirty="0"/>
                <a:t>do wydruku</a:t>
              </a:r>
              <a:r>
                <a:rPr lang="en-US" sz="1200" b="1" dirty="0"/>
                <a:t>. </a:t>
              </a:r>
            </a:p>
            <a:p>
              <a:pPr algn="ctr"/>
              <a:endParaRPr lang="x-none" dirty="0"/>
            </a:p>
          </p:txBody>
        </p:sp>
        <p:sp>
          <p:nvSpPr>
            <p:cNvPr id="27" name="TextBox 26">
              <a:extLst>
                <a:ext uri="{FF2B5EF4-FFF2-40B4-BE49-F238E27FC236}">
                  <a16:creationId xmlns:a16="http://schemas.microsoft.com/office/drawing/2014/main" id="{01C31B22-B6D1-9508-6720-85A50E1CEDF8}"/>
                </a:ext>
              </a:extLst>
            </p:cNvPr>
            <p:cNvSpPr txBox="1"/>
            <p:nvPr/>
          </p:nvSpPr>
          <p:spPr>
            <a:xfrm>
              <a:off x="6200878" y="5144469"/>
              <a:ext cx="5017393" cy="299370"/>
            </a:xfrm>
            <a:prstGeom prst="rect">
              <a:avLst/>
            </a:prstGeom>
            <a:noFill/>
          </p:spPr>
          <p:txBody>
            <a:bodyPr wrap="square" rtlCol="0">
              <a:spAutoFit/>
            </a:bodyPr>
            <a:lstStyle/>
            <a:p>
              <a:r>
                <a:rPr lang="pl-PL" sz="1200" b="1" dirty="0">
                  <a:solidFill>
                    <a:schemeClr val="bg1"/>
                  </a:solidFill>
                </a:rPr>
                <a:t>Lekcja elastyczna, z możliwością dostosowania</a:t>
              </a:r>
              <a:endParaRPr lang="en-US" sz="1200" b="1" dirty="0">
                <a:solidFill>
                  <a:schemeClr val="bg1"/>
                </a:solidFill>
              </a:endParaRPr>
            </a:p>
          </p:txBody>
        </p:sp>
      </p:grpSp>
      <p:pic>
        <p:nvPicPr>
          <p:cNvPr id="7" name="Obraz 6">
            <a:extLst>
              <a:ext uri="{FF2B5EF4-FFF2-40B4-BE49-F238E27FC236}">
                <a16:creationId xmlns:a16="http://schemas.microsoft.com/office/drawing/2014/main" id="{7B2CCEDC-823D-46D5-9DAE-A33BC2183AAB}"/>
              </a:ext>
            </a:extLst>
          </p:cNvPr>
          <p:cNvPicPr>
            <a:picLocks noChangeAspect="1"/>
          </p:cNvPicPr>
          <p:nvPr/>
        </p:nvPicPr>
        <p:blipFill>
          <a:blip r:embed="rId4"/>
          <a:stretch>
            <a:fillRect/>
          </a:stretch>
        </p:blipFill>
        <p:spPr>
          <a:xfrm>
            <a:off x="399714" y="1857727"/>
            <a:ext cx="6223183" cy="607262"/>
          </a:xfrm>
          <a:prstGeom prst="rect">
            <a:avLst/>
          </a:prstGeom>
        </p:spPr>
      </p:pic>
      <p:pic>
        <p:nvPicPr>
          <p:cNvPr id="12" name="Obraz 11">
            <a:extLst>
              <a:ext uri="{FF2B5EF4-FFF2-40B4-BE49-F238E27FC236}">
                <a16:creationId xmlns:a16="http://schemas.microsoft.com/office/drawing/2014/main" id="{D6A55A91-37B5-4991-B27D-B497D638E601}"/>
              </a:ext>
            </a:extLst>
          </p:cNvPr>
          <p:cNvPicPr>
            <a:picLocks noChangeAspect="1"/>
          </p:cNvPicPr>
          <p:nvPr/>
        </p:nvPicPr>
        <p:blipFill>
          <a:blip r:embed="rId5"/>
          <a:stretch>
            <a:fillRect/>
          </a:stretch>
        </p:blipFill>
        <p:spPr>
          <a:xfrm>
            <a:off x="7143750" y="1775798"/>
            <a:ext cx="2838450" cy="609600"/>
          </a:xfrm>
          <a:prstGeom prst="rect">
            <a:avLst/>
          </a:prstGeom>
        </p:spPr>
      </p:pic>
      <p:pic>
        <p:nvPicPr>
          <p:cNvPr id="23" name="Obraz 22">
            <a:extLst>
              <a:ext uri="{FF2B5EF4-FFF2-40B4-BE49-F238E27FC236}">
                <a16:creationId xmlns:a16="http://schemas.microsoft.com/office/drawing/2014/main" id="{DF8879D7-84F0-46C0-A943-38A9CCA48D2A}"/>
              </a:ext>
            </a:extLst>
          </p:cNvPr>
          <p:cNvPicPr>
            <a:picLocks noChangeAspect="1"/>
          </p:cNvPicPr>
          <p:nvPr/>
        </p:nvPicPr>
        <p:blipFill>
          <a:blip r:embed="rId6"/>
          <a:stretch>
            <a:fillRect/>
          </a:stretch>
        </p:blipFill>
        <p:spPr>
          <a:xfrm>
            <a:off x="6471796" y="3565629"/>
            <a:ext cx="5408132" cy="2951701"/>
          </a:xfrm>
          <a:prstGeom prst="rect">
            <a:avLst/>
          </a:prstGeom>
        </p:spPr>
      </p:pic>
    </p:spTree>
    <p:extLst>
      <p:ext uri="{BB962C8B-B14F-4D97-AF65-F5344CB8AC3E}">
        <p14:creationId xmlns:p14="http://schemas.microsoft.com/office/powerpoint/2010/main" val="152862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9" name="Google Shape;189;p6" descr="Ikona  Opis generowany automatycznie"/>
          <p:cNvPicPr preferRelativeResize="0"/>
          <p:nvPr/>
        </p:nvPicPr>
        <p:blipFill rotWithShape="1">
          <a:blip r:embed="rId4">
            <a:alphaModFix/>
          </a:blip>
          <a:srcRect b="-32"/>
          <a:stretch/>
        </p:blipFill>
        <p:spPr>
          <a:xfrm>
            <a:off x="1888435" y="526773"/>
            <a:ext cx="8725646" cy="5804453"/>
          </a:xfrm>
          <a:prstGeom prst="rect">
            <a:avLst/>
          </a:prstGeom>
          <a:noFill/>
          <a:ln>
            <a:noFill/>
          </a:ln>
        </p:spPr>
      </p:pic>
      <p:sp>
        <p:nvSpPr>
          <p:cNvPr id="190" name="Google Shape;19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7"/>
          <p:cNvPicPr preferRelativeResize="0"/>
          <p:nvPr/>
        </p:nvPicPr>
        <p:blipFill rotWithShape="1">
          <a:blip r:embed="rId3">
            <a:alphaModFix/>
          </a:blip>
          <a:srcRect/>
          <a:stretch/>
        </p:blipFill>
        <p:spPr>
          <a:xfrm>
            <a:off x="0" y="-3245"/>
            <a:ext cx="12192000" cy="6858000"/>
          </a:xfrm>
          <a:prstGeom prst="rect">
            <a:avLst/>
          </a:prstGeom>
          <a:noFill/>
          <a:ln>
            <a:noFill/>
          </a:ln>
        </p:spPr>
      </p:pic>
      <p:pic>
        <p:nvPicPr>
          <p:cNvPr id="197" name="Google Shape;197;p7"/>
          <p:cNvPicPr preferRelativeResize="0"/>
          <p:nvPr/>
        </p:nvPicPr>
        <p:blipFill rotWithShape="1">
          <a:blip r:embed="rId4">
            <a:alphaModFix amt="35000"/>
          </a:blip>
          <a:srcRect/>
          <a:stretch/>
        </p:blipFill>
        <p:spPr>
          <a:xfrm>
            <a:off x="3513210" y="479932"/>
            <a:ext cx="5929166" cy="6253077"/>
          </a:xfrm>
          <a:prstGeom prst="rect">
            <a:avLst/>
          </a:prstGeom>
          <a:noFill/>
          <a:ln>
            <a:noFill/>
          </a:ln>
        </p:spPr>
      </p:pic>
      <p:cxnSp>
        <p:nvCxnSpPr>
          <p:cNvPr id="198" name="Google Shape;198;p7"/>
          <p:cNvCxnSpPr/>
          <p:nvPr/>
        </p:nvCxnSpPr>
        <p:spPr>
          <a:xfrm>
            <a:off x="3718252" y="2730500"/>
            <a:ext cx="5655277" cy="0"/>
          </a:xfrm>
          <a:prstGeom prst="straightConnector1">
            <a:avLst/>
          </a:prstGeom>
          <a:noFill/>
          <a:ln w="19050" cap="flat" cmpd="sng">
            <a:solidFill>
              <a:srgbClr val="262626"/>
            </a:solidFill>
            <a:prstDash val="solid"/>
            <a:miter lim="800000"/>
            <a:headEnd type="none" w="sm" len="sm"/>
            <a:tailEnd type="none" w="sm" len="sm"/>
          </a:ln>
        </p:spPr>
      </p:cxnSp>
      <p:sp>
        <p:nvSpPr>
          <p:cNvPr id="199" name="Google Shape;199;p7"/>
          <p:cNvSpPr/>
          <p:nvPr/>
        </p:nvSpPr>
        <p:spPr>
          <a:xfrm>
            <a:off x="826101" y="257029"/>
            <a:ext cx="10824031" cy="597877"/>
          </a:xfrm>
          <a:prstGeom prst="roundRect">
            <a:avLst>
              <a:gd name="adj" fmla="val 16667"/>
            </a:avLst>
          </a:prstGeom>
          <a:solidFill>
            <a:srgbClr val="29C7F7"/>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7"/>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Calibri"/>
              <a:buNone/>
            </a:pPr>
            <a:r>
              <a:rPr lang="pl-PL" sz="2800" b="1" i="0" u="none" strike="noStrike" cap="none">
                <a:solidFill>
                  <a:schemeClr val="lt1"/>
                </a:solidFill>
                <a:latin typeface="Calibri"/>
                <a:ea typeface="Calibri"/>
                <a:cs typeface="Calibri"/>
                <a:sym typeface="Calibri"/>
              </a:rPr>
              <a:t>Schemat problemu</a:t>
            </a:r>
          </a:p>
        </p:txBody>
      </p:sp>
      <p:sp>
        <p:nvSpPr>
          <p:cNvPr id="201" name="Google Shape;201;p7"/>
          <p:cNvSpPr/>
          <p:nvPr/>
        </p:nvSpPr>
        <p:spPr>
          <a:xfrm>
            <a:off x="1100114"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02" name="Google Shape;202;p7"/>
          <p:cNvSpPr/>
          <p:nvPr/>
        </p:nvSpPr>
        <p:spPr>
          <a:xfrm>
            <a:off x="771730" y="4338124"/>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7"/>
          <p:cNvSpPr/>
          <p:nvPr/>
        </p:nvSpPr>
        <p:spPr>
          <a:xfrm>
            <a:off x="770734" y="1417053"/>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rot="-5400000">
            <a:off x="-366267" y="2244635"/>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800" b="1">
                <a:solidFill>
                  <a:schemeClr val="lt1"/>
                </a:solidFill>
                <a:latin typeface="Calibri"/>
                <a:ea typeface="Calibri"/>
                <a:cs typeface="Calibri"/>
                <a:sym typeface="Calibri"/>
              </a:rPr>
              <a:t>Skutki</a:t>
            </a:r>
          </a:p>
        </p:txBody>
      </p:sp>
      <p:sp>
        <p:nvSpPr>
          <p:cNvPr id="205" name="Google Shape;205;p7"/>
          <p:cNvSpPr/>
          <p:nvPr/>
        </p:nvSpPr>
        <p:spPr>
          <a:xfrm rot="-5400000">
            <a:off x="-366674" y="5057657"/>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800" b="1">
                <a:solidFill>
                  <a:schemeClr val="lt1"/>
                </a:solidFill>
                <a:latin typeface="Calibri"/>
                <a:ea typeface="Calibri"/>
                <a:cs typeface="Calibri"/>
                <a:sym typeface="Calibri"/>
              </a:rPr>
              <a:t>Przyczyny</a:t>
            </a:r>
          </a:p>
        </p:txBody>
      </p:sp>
      <p:sp>
        <p:nvSpPr>
          <p:cNvPr id="206" name="Google Shape;206;p7"/>
          <p:cNvSpPr/>
          <p:nvPr/>
        </p:nvSpPr>
        <p:spPr>
          <a:xfrm>
            <a:off x="2981236"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07" name="Google Shape;207;p7"/>
          <p:cNvSpPr/>
          <p:nvPr/>
        </p:nvSpPr>
        <p:spPr>
          <a:xfrm>
            <a:off x="4862358" y="112928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08" name="Google Shape;208;p7"/>
          <p:cNvSpPr/>
          <p:nvPr/>
        </p:nvSpPr>
        <p:spPr>
          <a:xfrm>
            <a:off x="6741143" y="1127660"/>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09" name="Google Shape;209;p7"/>
          <p:cNvSpPr/>
          <p:nvPr/>
        </p:nvSpPr>
        <p:spPr>
          <a:xfrm>
            <a:off x="1846591"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10" name="Google Shape;210;p7"/>
          <p:cNvSpPr txBox="1"/>
          <p:nvPr/>
        </p:nvSpPr>
        <p:spPr>
          <a:xfrm>
            <a:off x="7369476" y="3328021"/>
            <a:ext cx="149295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9C7F7"/>
              </a:buClr>
              <a:buSzPts val="2000"/>
              <a:buFont typeface="Calibri"/>
              <a:buNone/>
            </a:pPr>
            <a:r>
              <a:rPr lang="pl-PL" sz="2000" b="1" i="0" u="none" strike="noStrike" cap="none">
                <a:solidFill>
                  <a:srgbClr val="29C7F7"/>
                </a:solidFill>
                <a:latin typeface="Calibri"/>
                <a:ea typeface="Calibri"/>
                <a:cs typeface="Calibri"/>
                <a:sym typeface="Calibri"/>
              </a:rPr>
              <a:t>Problem</a:t>
            </a:r>
          </a:p>
        </p:txBody>
      </p:sp>
      <p:cxnSp>
        <p:nvCxnSpPr>
          <p:cNvPr id="211" name="Google Shape;211;p7"/>
          <p:cNvCxnSpPr/>
          <p:nvPr/>
        </p:nvCxnSpPr>
        <p:spPr>
          <a:xfrm>
            <a:off x="2108200" y="1951230"/>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212" name="Google Shape;212;p7"/>
          <p:cNvCxnSpPr/>
          <p:nvPr/>
        </p:nvCxnSpPr>
        <p:spPr>
          <a:xfrm>
            <a:off x="3467100" y="1946772"/>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213" name="Google Shape;213;p7"/>
          <p:cNvCxnSpPr/>
          <p:nvPr/>
        </p:nvCxnSpPr>
        <p:spPr>
          <a:xfrm>
            <a:off x="2593069" y="1480553"/>
            <a:ext cx="388167" cy="0"/>
          </a:xfrm>
          <a:prstGeom prst="straightConnector1">
            <a:avLst/>
          </a:prstGeom>
          <a:noFill/>
          <a:ln w="19050" cap="flat" cmpd="sng">
            <a:solidFill>
              <a:srgbClr val="262626"/>
            </a:solidFill>
            <a:prstDash val="solid"/>
            <a:miter lim="800000"/>
            <a:headEnd type="none" w="sm" len="sm"/>
            <a:tailEnd type="none" w="sm" len="sm"/>
          </a:ln>
        </p:spPr>
      </p:cxnSp>
      <p:cxnSp>
        <p:nvCxnSpPr>
          <p:cNvPr id="214" name="Google Shape;214;p7"/>
          <p:cNvCxnSpPr/>
          <p:nvPr/>
        </p:nvCxnSpPr>
        <p:spPr>
          <a:xfrm>
            <a:off x="10998200" y="1954676"/>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15" name="Google Shape;215;p7"/>
          <p:cNvCxnSpPr/>
          <p:nvPr/>
        </p:nvCxnSpPr>
        <p:spPr>
          <a:xfrm>
            <a:off x="9626600" y="19721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16" name="Google Shape;216;p7"/>
          <p:cNvCxnSpPr/>
          <p:nvPr/>
        </p:nvCxnSpPr>
        <p:spPr>
          <a:xfrm>
            <a:off x="10112883" y="1500606"/>
            <a:ext cx="388167" cy="0"/>
          </a:xfrm>
          <a:prstGeom prst="straightConnector1">
            <a:avLst/>
          </a:prstGeom>
          <a:noFill/>
          <a:ln w="19050" cap="flat" cmpd="sng">
            <a:solidFill>
              <a:srgbClr val="262626"/>
            </a:solidFill>
            <a:prstDash val="solid"/>
            <a:miter lim="800000"/>
            <a:headEnd type="none" w="sm" len="sm"/>
            <a:tailEnd type="none" w="sm" len="sm"/>
          </a:ln>
        </p:spPr>
      </p:cxnSp>
      <p:sp>
        <p:nvSpPr>
          <p:cNvPr id="217" name="Google Shape;217;p7"/>
          <p:cNvSpPr/>
          <p:nvPr/>
        </p:nvSpPr>
        <p:spPr>
          <a:xfrm>
            <a:off x="8619928" y="1145155"/>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18" name="Google Shape;218;p7"/>
          <p:cNvSpPr/>
          <p:nvPr/>
        </p:nvSpPr>
        <p:spPr>
          <a:xfrm>
            <a:off x="10498713" y="112765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19" name="Google Shape;219;p7"/>
          <p:cNvSpPr/>
          <p:nvPr/>
        </p:nvSpPr>
        <p:spPr>
          <a:xfrm>
            <a:off x="9373529"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cxnSp>
        <p:nvCxnSpPr>
          <p:cNvPr id="220" name="Google Shape;220;p7"/>
          <p:cNvCxnSpPr/>
          <p:nvPr/>
        </p:nvCxnSpPr>
        <p:spPr>
          <a:xfrm>
            <a:off x="5866567"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21" name="Google Shape;221;p7"/>
          <p:cNvCxnSpPr/>
          <p:nvPr/>
        </p:nvCxnSpPr>
        <p:spPr>
          <a:xfrm>
            <a:off x="7218180"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22" name="Google Shape;222;p7"/>
          <p:cNvCxnSpPr/>
          <p:nvPr/>
        </p:nvCxnSpPr>
        <p:spPr>
          <a:xfrm>
            <a:off x="6563058" y="3075764"/>
            <a:ext cx="0" cy="1507798"/>
          </a:xfrm>
          <a:prstGeom prst="straightConnector1">
            <a:avLst/>
          </a:prstGeom>
          <a:noFill/>
          <a:ln w="19050" cap="flat" cmpd="sng">
            <a:solidFill>
              <a:srgbClr val="262626"/>
            </a:solidFill>
            <a:prstDash val="solid"/>
            <a:miter lim="800000"/>
            <a:headEnd type="none" w="sm" len="sm"/>
            <a:tailEnd type="none" w="sm" len="sm"/>
          </a:ln>
        </p:spPr>
      </p:cxnSp>
      <p:sp>
        <p:nvSpPr>
          <p:cNvPr id="223" name="Google Shape;223;p7"/>
          <p:cNvSpPr/>
          <p:nvPr/>
        </p:nvSpPr>
        <p:spPr>
          <a:xfrm>
            <a:off x="5608835"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24" name="Google Shape;224;p7"/>
          <p:cNvSpPr/>
          <p:nvPr/>
        </p:nvSpPr>
        <p:spPr>
          <a:xfrm>
            <a:off x="5615959" y="3425755"/>
            <a:ext cx="1871661" cy="82701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cxnSp>
        <p:nvCxnSpPr>
          <p:cNvPr id="225" name="Google Shape;225;p7"/>
          <p:cNvCxnSpPr>
            <a:stCxn id="224" idx="1"/>
          </p:cNvCxnSpPr>
          <p:nvPr/>
        </p:nvCxnSpPr>
        <p:spPr>
          <a:xfrm rot="10800000">
            <a:off x="2766859" y="3835664"/>
            <a:ext cx="2849100" cy="3600"/>
          </a:xfrm>
          <a:prstGeom prst="straightConnector1">
            <a:avLst/>
          </a:prstGeom>
          <a:noFill/>
          <a:ln w="19050" cap="flat" cmpd="sng">
            <a:solidFill>
              <a:srgbClr val="262626"/>
            </a:solidFill>
            <a:prstDash val="solid"/>
            <a:miter lim="800000"/>
            <a:headEnd type="none" w="sm" len="sm"/>
            <a:tailEnd type="none" w="sm" len="sm"/>
          </a:ln>
        </p:spPr>
      </p:cxnSp>
      <p:cxnSp>
        <p:nvCxnSpPr>
          <p:cNvPr id="226" name="Google Shape;226;p7"/>
          <p:cNvCxnSpPr/>
          <p:nvPr/>
        </p:nvCxnSpPr>
        <p:spPr>
          <a:xfrm rot="10800000">
            <a:off x="7480496" y="3833963"/>
            <a:ext cx="2849008" cy="3534"/>
          </a:xfrm>
          <a:prstGeom prst="straightConnector1">
            <a:avLst/>
          </a:prstGeom>
          <a:noFill/>
          <a:ln w="19050" cap="flat" cmpd="sng">
            <a:solidFill>
              <a:srgbClr val="262626"/>
            </a:solidFill>
            <a:prstDash val="solid"/>
            <a:miter lim="800000"/>
            <a:headEnd type="none" w="sm" len="sm"/>
            <a:tailEnd type="none" w="sm" len="sm"/>
          </a:ln>
        </p:spPr>
      </p:cxnSp>
      <p:cxnSp>
        <p:nvCxnSpPr>
          <p:cNvPr id="227" name="Google Shape;227;p7"/>
          <p:cNvCxnSpPr/>
          <p:nvPr/>
        </p:nvCxnSpPr>
        <p:spPr>
          <a:xfrm>
            <a:off x="2766951" y="3837497"/>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228" name="Google Shape;228;p7"/>
          <p:cNvCxnSpPr/>
          <p:nvPr/>
        </p:nvCxnSpPr>
        <p:spPr>
          <a:xfrm>
            <a:off x="10330716" y="3837496"/>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229" name="Google Shape;229;p7"/>
          <p:cNvCxnSpPr/>
          <p:nvPr/>
        </p:nvCxnSpPr>
        <p:spPr>
          <a:xfrm>
            <a:off x="2108200" y="5403798"/>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230" name="Google Shape;230;p7"/>
          <p:cNvCxnSpPr/>
          <p:nvPr/>
        </p:nvCxnSpPr>
        <p:spPr>
          <a:xfrm>
            <a:off x="3467100" y="5399340"/>
            <a:ext cx="0" cy="357895"/>
          </a:xfrm>
          <a:prstGeom prst="straightConnector1">
            <a:avLst/>
          </a:prstGeom>
          <a:noFill/>
          <a:ln w="19050" cap="flat" cmpd="sng">
            <a:solidFill>
              <a:srgbClr val="262626"/>
            </a:solidFill>
            <a:prstDash val="solid"/>
            <a:miter lim="800000"/>
            <a:headEnd type="none" w="sm" len="sm"/>
            <a:tailEnd type="none" w="sm" len="sm"/>
          </a:ln>
        </p:spPr>
      </p:cxnSp>
      <p:sp>
        <p:nvSpPr>
          <p:cNvPr id="231" name="Google Shape;231;p7"/>
          <p:cNvSpPr/>
          <p:nvPr/>
        </p:nvSpPr>
        <p:spPr>
          <a:xfrm>
            <a:off x="1100114"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32" name="Google Shape;232;p7"/>
          <p:cNvSpPr/>
          <p:nvPr/>
        </p:nvSpPr>
        <p:spPr>
          <a:xfrm>
            <a:off x="2981236"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33" name="Google Shape;233;p7"/>
          <p:cNvSpPr/>
          <p:nvPr/>
        </p:nvSpPr>
        <p:spPr>
          <a:xfrm>
            <a:off x="1846591"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cxnSp>
        <p:nvCxnSpPr>
          <p:cNvPr id="234" name="Google Shape;234;p7"/>
          <p:cNvCxnSpPr/>
          <p:nvPr/>
        </p:nvCxnSpPr>
        <p:spPr>
          <a:xfrm>
            <a:off x="5866567" y="538630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35" name="Google Shape;235;p7"/>
          <p:cNvCxnSpPr/>
          <p:nvPr/>
        </p:nvCxnSpPr>
        <p:spPr>
          <a:xfrm>
            <a:off x="7218180" y="5386302"/>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236" name="Google Shape;236;p7"/>
          <p:cNvSpPr/>
          <p:nvPr/>
        </p:nvSpPr>
        <p:spPr>
          <a:xfrm>
            <a:off x="4862358" y="574136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37" name="Google Shape;237;p7"/>
          <p:cNvSpPr/>
          <p:nvPr/>
        </p:nvSpPr>
        <p:spPr>
          <a:xfrm>
            <a:off x="6741143" y="5739740"/>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38" name="Google Shape;238;p7"/>
          <p:cNvSpPr/>
          <p:nvPr/>
        </p:nvSpPr>
        <p:spPr>
          <a:xfrm>
            <a:off x="5608835"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cxnSp>
        <p:nvCxnSpPr>
          <p:cNvPr id="239" name="Google Shape;239;p7"/>
          <p:cNvCxnSpPr/>
          <p:nvPr/>
        </p:nvCxnSpPr>
        <p:spPr>
          <a:xfrm>
            <a:off x="10998200" y="5393083"/>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40" name="Google Shape;240;p7"/>
          <p:cNvCxnSpPr/>
          <p:nvPr/>
        </p:nvCxnSpPr>
        <p:spPr>
          <a:xfrm>
            <a:off x="9626600" y="5410579"/>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241" name="Google Shape;241;p7"/>
          <p:cNvSpPr/>
          <p:nvPr/>
        </p:nvSpPr>
        <p:spPr>
          <a:xfrm>
            <a:off x="8619928" y="5757235"/>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42" name="Google Shape;242;p7"/>
          <p:cNvSpPr/>
          <p:nvPr/>
        </p:nvSpPr>
        <p:spPr>
          <a:xfrm>
            <a:off x="10498713" y="573973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
        <p:nvSpPr>
          <p:cNvPr id="243" name="Google Shape;243;p7"/>
          <p:cNvSpPr/>
          <p:nvPr/>
        </p:nvSpPr>
        <p:spPr>
          <a:xfrm>
            <a:off x="9373529"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8"/>
          <p:cNvPicPr preferRelativeResize="0"/>
          <p:nvPr/>
        </p:nvPicPr>
        <p:blipFill rotWithShape="1">
          <a:blip r:embed="rId3">
            <a:alphaModFix/>
          </a:blip>
          <a:srcRect/>
          <a:stretch/>
        </p:blipFill>
        <p:spPr>
          <a:xfrm>
            <a:off x="0" y="-3245"/>
            <a:ext cx="12192000" cy="6858000"/>
          </a:xfrm>
          <a:prstGeom prst="rect">
            <a:avLst/>
          </a:prstGeom>
          <a:noFill/>
          <a:ln>
            <a:noFill/>
          </a:ln>
        </p:spPr>
      </p:pic>
      <p:cxnSp>
        <p:nvCxnSpPr>
          <p:cNvPr id="250" name="Google Shape;250;p8"/>
          <p:cNvCxnSpPr/>
          <p:nvPr/>
        </p:nvCxnSpPr>
        <p:spPr>
          <a:xfrm>
            <a:off x="3718252" y="2730500"/>
            <a:ext cx="5655277" cy="0"/>
          </a:xfrm>
          <a:prstGeom prst="straightConnector1">
            <a:avLst/>
          </a:prstGeom>
          <a:noFill/>
          <a:ln w="19050" cap="flat" cmpd="sng">
            <a:solidFill>
              <a:srgbClr val="262626"/>
            </a:solidFill>
            <a:prstDash val="solid"/>
            <a:miter lim="800000"/>
            <a:headEnd type="none" w="sm" len="sm"/>
            <a:tailEnd type="none" w="sm" len="sm"/>
          </a:ln>
        </p:spPr>
      </p:cxnSp>
      <p:sp>
        <p:nvSpPr>
          <p:cNvPr id="251" name="Google Shape;251;p8"/>
          <p:cNvSpPr/>
          <p:nvPr/>
        </p:nvSpPr>
        <p:spPr>
          <a:xfrm>
            <a:off x="826101" y="257029"/>
            <a:ext cx="10824031" cy="597877"/>
          </a:xfrm>
          <a:prstGeom prst="roundRect">
            <a:avLst>
              <a:gd name="adj" fmla="val 16667"/>
            </a:avLst>
          </a:prstGeom>
          <a:solidFill>
            <a:srgbClr val="29C7F7"/>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252" name="Google Shape;252;p8"/>
          <p:cNvSpPr txBox="1"/>
          <p:nvPr/>
        </p:nvSpPr>
        <p:spPr>
          <a:xfrm>
            <a:off x="4304785" y="331914"/>
            <a:ext cx="3866662" cy="3138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Calibri"/>
              <a:buNone/>
            </a:pPr>
            <a:r>
              <a:rPr lang="pl-PL" sz="1600" b="1" i="0" u="none" strike="noStrike" cap="none">
                <a:solidFill>
                  <a:schemeClr val="lt1"/>
                </a:solidFill>
                <a:latin typeface="Calibri"/>
                <a:ea typeface="Calibri"/>
                <a:cs typeface="Calibri"/>
                <a:sym typeface="Calibri"/>
              </a:rPr>
              <a:t>Schemat problemu</a:t>
            </a:r>
          </a:p>
        </p:txBody>
      </p:sp>
      <p:sp>
        <p:nvSpPr>
          <p:cNvPr id="253" name="Google Shape;253;p8"/>
          <p:cNvSpPr/>
          <p:nvPr/>
        </p:nvSpPr>
        <p:spPr>
          <a:xfrm>
            <a:off x="1100114"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Skrzywdzone zwierzęta</a:t>
            </a:r>
          </a:p>
        </p:txBody>
      </p:sp>
      <p:sp>
        <p:nvSpPr>
          <p:cNvPr id="254" name="Google Shape;254;p8"/>
          <p:cNvSpPr/>
          <p:nvPr/>
        </p:nvSpPr>
        <p:spPr>
          <a:xfrm>
            <a:off x="771730" y="4338124"/>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55" name="Google Shape;255;p8"/>
          <p:cNvSpPr/>
          <p:nvPr/>
        </p:nvSpPr>
        <p:spPr>
          <a:xfrm>
            <a:off x="770734" y="1417053"/>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56" name="Google Shape;256;p8"/>
          <p:cNvSpPr/>
          <p:nvPr/>
        </p:nvSpPr>
        <p:spPr>
          <a:xfrm rot="-5400000">
            <a:off x="-366267" y="2244635"/>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100" b="1">
                <a:solidFill>
                  <a:schemeClr val="lt1"/>
                </a:solidFill>
                <a:latin typeface="Calibri"/>
                <a:ea typeface="Calibri"/>
                <a:cs typeface="Calibri"/>
                <a:sym typeface="Calibri"/>
              </a:rPr>
              <a:t>Skutki</a:t>
            </a:r>
          </a:p>
        </p:txBody>
      </p:sp>
      <p:sp>
        <p:nvSpPr>
          <p:cNvPr id="257" name="Google Shape;257;p8"/>
          <p:cNvSpPr/>
          <p:nvPr/>
        </p:nvSpPr>
        <p:spPr>
          <a:xfrm rot="-5400000">
            <a:off x="-366674" y="5057657"/>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100" b="1">
                <a:solidFill>
                  <a:schemeClr val="lt1"/>
                </a:solidFill>
                <a:latin typeface="Calibri"/>
                <a:ea typeface="Calibri"/>
                <a:cs typeface="Calibri"/>
                <a:sym typeface="Calibri"/>
              </a:rPr>
              <a:t>Przyczyny</a:t>
            </a:r>
          </a:p>
        </p:txBody>
      </p:sp>
      <p:sp>
        <p:nvSpPr>
          <p:cNvPr id="258" name="Google Shape;258;p8"/>
          <p:cNvSpPr/>
          <p:nvPr/>
        </p:nvSpPr>
        <p:spPr>
          <a:xfrm>
            <a:off x="2981236"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Zagrożenie ekosystemów</a:t>
            </a:r>
          </a:p>
        </p:txBody>
      </p:sp>
      <p:sp>
        <p:nvSpPr>
          <p:cNvPr id="259" name="Google Shape;259;p8"/>
          <p:cNvSpPr/>
          <p:nvPr/>
        </p:nvSpPr>
        <p:spPr>
          <a:xfrm>
            <a:off x="4862358" y="112928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Skutki dla zmian klimatycznych</a:t>
            </a:r>
          </a:p>
        </p:txBody>
      </p:sp>
      <p:sp>
        <p:nvSpPr>
          <p:cNvPr id="260" name="Google Shape;260;p8"/>
          <p:cNvSpPr/>
          <p:nvPr/>
        </p:nvSpPr>
        <p:spPr>
          <a:xfrm>
            <a:off x="6741143" y="1127660"/>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Skutki dla turystyki oraz gospodarki terenów przybrzeżnych</a:t>
            </a:r>
          </a:p>
        </p:txBody>
      </p:sp>
      <p:sp>
        <p:nvSpPr>
          <p:cNvPr id="261" name="Google Shape;261;p8"/>
          <p:cNvSpPr/>
          <p:nvPr/>
        </p:nvSpPr>
        <p:spPr>
          <a:xfrm>
            <a:off x="1846591"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Spożycie, uduszenie oraz uwięzienie setek gatunków zwierząt lądowych i morskich</a:t>
            </a:r>
          </a:p>
        </p:txBody>
      </p:sp>
      <p:sp>
        <p:nvSpPr>
          <p:cNvPr id="262" name="Google Shape;262;p8"/>
          <p:cNvSpPr txBox="1"/>
          <p:nvPr/>
        </p:nvSpPr>
        <p:spPr>
          <a:xfrm>
            <a:off x="7369476" y="3328021"/>
            <a:ext cx="1492955"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9C7F7"/>
              </a:buClr>
              <a:buSzPts val="2000"/>
              <a:buFont typeface="Calibri"/>
              <a:buNone/>
            </a:pPr>
            <a:r>
              <a:rPr lang="pl-PL" sz="1200" b="1" i="0" u="none" strike="noStrike" cap="none">
                <a:solidFill>
                  <a:srgbClr val="29C7F7"/>
                </a:solidFill>
                <a:latin typeface="Calibri"/>
                <a:ea typeface="Calibri"/>
                <a:cs typeface="Calibri"/>
                <a:sym typeface="Calibri"/>
              </a:rPr>
              <a:t>Problem</a:t>
            </a:r>
          </a:p>
        </p:txBody>
      </p:sp>
      <p:cxnSp>
        <p:nvCxnSpPr>
          <p:cNvPr id="263" name="Google Shape;263;p8"/>
          <p:cNvCxnSpPr/>
          <p:nvPr/>
        </p:nvCxnSpPr>
        <p:spPr>
          <a:xfrm>
            <a:off x="2108200" y="1951230"/>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264" name="Google Shape;264;p8"/>
          <p:cNvCxnSpPr/>
          <p:nvPr/>
        </p:nvCxnSpPr>
        <p:spPr>
          <a:xfrm>
            <a:off x="3467100" y="1946772"/>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265" name="Google Shape;265;p8"/>
          <p:cNvCxnSpPr/>
          <p:nvPr/>
        </p:nvCxnSpPr>
        <p:spPr>
          <a:xfrm>
            <a:off x="2593069" y="1480553"/>
            <a:ext cx="388167" cy="0"/>
          </a:xfrm>
          <a:prstGeom prst="straightConnector1">
            <a:avLst/>
          </a:prstGeom>
          <a:noFill/>
          <a:ln w="19050" cap="flat" cmpd="sng">
            <a:solidFill>
              <a:srgbClr val="262626"/>
            </a:solidFill>
            <a:prstDash val="solid"/>
            <a:miter lim="800000"/>
            <a:headEnd type="none" w="sm" len="sm"/>
            <a:tailEnd type="none" w="sm" len="sm"/>
          </a:ln>
        </p:spPr>
      </p:cxnSp>
      <p:cxnSp>
        <p:nvCxnSpPr>
          <p:cNvPr id="266" name="Google Shape;266;p8"/>
          <p:cNvCxnSpPr/>
          <p:nvPr/>
        </p:nvCxnSpPr>
        <p:spPr>
          <a:xfrm>
            <a:off x="10998200" y="1954676"/>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67" name="Google Shape;267;p8"/>
          <p:cNvCxnSpPr/>
          <p:nvPr/>
        </p:nvCxnSpPr>
        <p:spPr>
          <a:xfrm>
            <a:off x="9626600" y="19721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68" name="Google Shape;268;p8"/>
          <p:cNvCxnSpPr/>
          <p:nvPr/>
        </p:nvCxnSpPr>
        <p:spPr>
          <a:xfrm>
            <a:off x="10112883" y="1500606"/>
            <a:ext cx="388167" cy="0"/>
          </a:xfrm>
          <a:prstGeom prst="straightConnector1">
            <a:avLst/>
          </a:prstGeom>
          <a:noFill/>
          <a:ln w="19050" cap="flat" cmpd="sng">
            <a:solidFill>
              <a:srgbClr val="262626"/>
            </a:solidFill>
            <a:prstDash val="solid"/>
            <a:miter lim="800000"/>
            <a:headEnd type="none" w="sm" len="sm"/>
            <a:tailEnd type="none" w="sm" len="sm"/>
          </a:ln>
        </p:spPr>
      </p:cxnSp>
      <p:sp>
        <p:nvSpPr>
          <p:cNvPr id="269" name="Google Shape;269;p8"/>
          <p:cNvSpPr/>
          <p:nvPr/>
        </p:nvSpPr>
        <p:spPr>
          <a:xfrm>
            <a:off x="8619928" y="1145155"/>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Może dojść do spożycia odpadów przez ludzi</a:t>
            </a:r>
          </a:p>
        </p:txBody>
      </p:sp>
      <p:sp>
        <p:nvSpPr>
          <p:cNvPr id="270" name="Google Shape;270;p8"/>
          <p:cNvSpPr/>
          <p:nvPr/>
        </p:nvSpPr>
        <p:spPr>
          <a:xfrm>
            <a:off x="10498713" y="112765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Nieznane skutki uboczne spożycia odpadów przez ludzi</a:t>
            </a:r>
          </a:p>
        </p:txBody>
      </p:sp>
      <p:sp>
        <p:nvSpPr>
          <p:cNvPr id="271" name="Google Shape;271;p8"/>
          <p:cNvSpPr/>
          <p:nvPr/>
        </p:nvSpPr>
        <p:spPr>
          <a:xfrm>
            <a:off x="9373529"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Odpady przedostają się do naszego łańcucha pokarmowego</a:t>
            </a:r>
          </a:p>
        </p:txBody>
      </p:sp>
      <p:cxnSp>
        <p:nvCxnSpPr>
          <p:cNvPr id="272" name="Google Shape;272;p8"/>
          <p:cNvCxnSpPr/>
          <p:nvPr/>
        </p:nvCxnSpPr>
        <p:spPr>
          <a:xfrm>
            <a:off x="5866567" y="1946772"/>
            <a:ext cx="0" cy="349991"/>
          </a:xfrm>
          <a:prstGeom prst="straightConnector1">
            <a:avLst/>
          </a:prstGeom>
          <a:noFill/>
          <a:ln w="28575" cap="flat" cmpd="sng">
            <a:solidFill>
              <a:srgbClr val="FF0000"/>
            </a:solidFill>
            <a:prstDash val="solid"/>
            <a:miter lim="800000"/>
            <a:headEnd type="none" w="sm" len="sm"/>
            <a:tailEnd type="none" w="sm" len="sm"/>
          </a:ln>
        </p:spPr>
      </p:cxnSp>
      <p:cxnSp>
        <p:nvCxnSpPr>
          <p:cNvPr id="273" name="Google Shape;273;p8"/>
          <p:cNvCxnSpPr/>
          <p:nvPr/>
        </p:nvCxnSpPr>
        <p:spPr>
          <a:xfrm>
            <a:off x="7218180"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74" name="Google Shape;274;p8"/>
          <p:cNvCxnSpPr/>
          <p:nvPr/>
        </p:nvCxnSpPr>
        <p:spPr>
          <a:xfrm>
            <a:off x="6563058" y="3075764"/>
            <a:ext cx="0" cy="1507798"/>
          </a:xfrm>
          <a:prstGeom prst="straightConnector1">
            <a:avLst/>
          </a:prstGeom>
          <a:noFill/>
          <a:ln w="28575" cap="flat" cmpd="sng">
            <a:solidFill>
              <a:srgbClr val="FF0000"/>
            </a:solidFill>
            <a:prstDash val="solid"/>
            <a:miter lim="800000"/>
            <a:headEnd type="none" w="sm" len="sm"/>
            <a:tailEnd type="none" w="sm" len="sm"/>
          </a:ln>
        </p:spPr>
      </p:cxnSp>
      <p:sp>
        <p:nvSpPr>
          <p:cNvPr id="275" name="Google Shape;275;p8"/>
          <p:cNvSpPr/>
          <p:nvPr/>
        </p:nvSpPr>
        <p:spPr>
          <a:xfrm>
            <a:off x="5608835"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Zwiększenie ilości odpadów przedostających się do środowiska</a:t>
            </a:r>
          </a:p>
        </p:txBody>
      </p:sp>
      <p:sp>
        <p:nvSpPr>
          <p:cNvPr id="276" name="Google Shape;276;p8"/>
          <p:cNvSpPr/>
          <p:nvPr/>
        </p:nvSpPr>
        <p:spPr>
          <a:xfrm>
            <a:off x="5615959" y="3425755"/>
            <a:ext cx="1871661" cy="82701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50" b="1">
                <a:solidFill>
                  <a:schemeClr val="lt1"/>
                </a:solidFill>
                <a:latin typeface="Calibri"/>
                <a:ea typeface="Calibri"/>
                <a:cs typeface="Calibri"/>
                <a:sym typeface="Calibri"/>
              </a:rPr>
              <a:t>Niski poziom odzyskiwania odpadów </a:t>
            </a:r>
          </a:p>
        </p:txBody>
      </p:sp>
      <p:cxnSp>
        <p:nvCxnSpPr>
          <p:cNvPr id="277" name="Google Shape;277;p8"/>
          <p:cNvCxnSpPr>
            <a:stCxn id="276" idx="1"/>
          </p:cNvCxnSpPr>
          <p:nvPr/>
        </p:nvCxnSpPr>
        <p:spPr>
          <a:xfrm rot="10800000">
            <a:off x="2766859" y="3835664"/>
            <a:ext cx="2849100" cy="3600"/>
          </a:xfrm>
          <a:prstGeom prst="straightConnector1">
            <a:avLst/>
          </a:prstGeom>
          <a:noFill/>
          <a:ln w="19050" cap="flat" cmpd="sng">
            <a:solidFill>
              <a:srgbClr val="262626"/>
            </a:solidFill>
            <a:prstDash val="solid"/>
            <a:miter lim="800000"/>
            <a:headEnd type="none" w="sm" len="sm"/>
            <a:tailEnd type="none" w="sm" len="sm"/>
          </a:ln>
        </p:spPr>
      </p:cxnSp>
      <p:cxnSp>
        <p:nvCxnSpPr>
          <p:cNvPr id="278" name="Google Shape;278;p8"/>
          <p:cNvCxnSpPr/>
          <p:nvPr/>
        </p:nvCxnSpPr>
        <p:spPr>
          <a:xfrm rot="10800000">
            <a:off x="7480496" y="3833963"/>
            <a:ext cx="2849008" cy="3534"/>
          </a:xfrm>
          <a:prstGeom prst="straightConnector1">
            <a:avLst/>
          </a:prstGeom>
          <a:noFill/>
          <a:ln w="19050" cap="flat" cmpd="sng">
            <a:solidFill>
              <a:srgbClr val="262626"/>
            </a:solidFill>
            <a:prstDash val="solid"/>
            <a:miter lim="800000"/>
            <a:headEnd type="none" w="sm" len="sm"/>
            <a:tailEnd type="none" w="sm" len="sm"/>
          </a:ln>
        </p:spPr>
      </p:cxnSp>
      <p:cxnSp>
        <p:nvCxnSpPr>
          <p:cNvPr id="279" name="Google Shape;279;p8"/>
          <p:cNvCxnSpPr/>
          <p:nvPr/>
        </p:nvCxnSpPr>
        <p:spPr>
          <a:xfrm>
            <a:off x="2766951" y="3837497"/>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280" name="Google Shape;280;p8"/>
          <p:cNvCxnSpPr/>
          <p:nvPr/>
        </p:nvCxnSpPr>
        <p:spPr>
          <a:xfrm>
            <a:off x="10330716" y="3837496"/>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281" name="Google Shape;281;p8"/>
          <p:cNvCxnSpPr/>
          <p:nvPr/>
        </p:nvCxnSpPr>
        <p:spPr>
          <a:xfrm>
            <a:off x="2108200" y="5403798"/>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282" name="Google Shape;282;p8"/>
          <p:cNvCxnSpPr/>
          <p:nvPr/>
        </p:nvCxnSpPr>
        <p:spPr>
          <a:xfrm>
            <a:off x="3467100" y="5399340"/>
            <a:ext cx="0" cy="357895"/>
          </a:xfrm>
          <a:prstGeom prst="straightConnector1">
            <a:avLst/>
          </a:prstGeom>
          <a:noFill/>
          <a:ln w="19050" cap="flat" cmpd="sng">
            <a:solidFill>
              <a:srgbClr val="262626"/>
            </a:solidFill>
            <a:prstDash val="solid"/>
            <a:miter lim="800000"/>
            <a:headEnd type="none" w="sm" len="sm"/>
            <a:tailEnd type="none" w="sm" len="sm"/>
          </a:ln>
        </p:spPr>
      </p:cxnSp>
      <p:sp>
        <p:nvSpPr>
          <p:cNvPr id="283" name="Google Shape;283;p8"/>
          <p:cNvSpPr/>
          <p:nvPr/>
        </p:nvSpPr>
        <p:spPr>
          <a:xfrm>
            <a:off x="1100114"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Nieprawidłowa segregacja odpadów w domach </a:t>
            </a:r>
          </a:p>
        </p:txBody>
      </p:sp>
      <p:sp>
        <p:nvSpPr>
          <p:cNvPr id="284" name="Google Shape;284;p8"/>
          <p:cNvSpPr/>
          <p:nvPr/>
        </p:nvSpPr>
        <p:spPr>
          <a:xfrm>
            <a:off x="2981236"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Brak odpowiednich koszów do sortowania odpadów dostępnych dla społeczności lokalnych</a:t>
            </a:r>
          </a:p>
        </p:txBody>
      </p:sp>
      <p:sp>
        <p:nvSpPr>
          <p:cNvPr id="285" name="Google Shape;285;p8"/>
          <p:cNvSpPr/>
          <p:nvPr/>
        </p:nvSpPr>
        <p:spPr>
          <a:xfrm>
            <a:off x="1846591"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Nieprawidłowe zarządzanie odpadami u źródła</a:t>
            </a:r>
          </a:p>
        </p:txBody>
      </p:sp>
      <p:cxnSp>
        <p:nvCxnSpPr>
          <p:cNvPr id="286" name="Google Shape;286;p8"/>
          <p:cNvCxnSpPr/>
          <p:nvPr/>
        </p:nvCxnSpPr>
        <p:spPr>
          <a:xfrm>
            <a:off x="5866567" y="5386302"/>
            <a:ext cx="0" cy="349991"/>
          </a:xfrm>
          <a:prstGeom prst="straightConnector1">
            <a:avLst/>
          </a:prstGeom>
          <a:noFill/>
          <a:ln w="28575" cap="flat" cmpd="sng">
            <a:solidFill>
              <a:srgbClr val="FF0000"/>
            </a:solidFill>
            <a:prstDash val="solid"/>
            <a:miter lim="800000"/>
            <a:headEnd type="none" w="sm" len="sm"/>
            <a:tailEnd type="none" w="sm" len="sm"/>
          </a:ln>
        </p:spPr>
      </p:cxnSp>
      <p:cxnSp>
        <p:nvCxnSpPr>
          <p:cNvPr id="287" name="Google Shape;287;p8"/>
          <p:cNvCxnSpPr/>
          <p:nvPr/>
        </p:nvCxnSpPr>
        <p:spPr>
          <a:xfrm>
            <a:off x="7218180" y="5386302"/>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288" name="Google Shape;288;p8"/>
          <p:cNvSpPr/>
          <p:nvPr/>
        </p:nvSpPr>
        <p:spPr>
          <a:xfrm>
            <a:off x="4862358" y="574136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Zmiany cen recyklingu odpadów zniechęcają do ich zbierania, niepewne źródło dochodu</a:t>
            </a:r>
          </a:p>
        </p:txBody>
      </p:sp>
      <p:sp>
        <p:nvSpPr>
          <p:cNvPr id="289" name="Google Shape;289;p8"/>
          <p:cNvSpPr/>
          <p:nvPr/>
        </p:nvSpPr>
        <p:spPr>
          <a:xfrm>
            <a:off x="6741143" y="5739740"/>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Osoby odpowiedzialne za zbieranie odpadów nie są właściwie zorganizowani, brakuje im wsparcia, skuteczności </a:t>
            </a:r>
          </a:p>
        </p:txBody>
      </p:sp>
      <p:sp>
        <p:nvSpPr>
          <p:cNvPr id="290" name="Google Shape;290;p8"/>
          <p:cNvSpPr/>
          <p:nvPr/>
        </p:nvSpPr>
        <p:spPr>
          <a:xfrm>
            <a:off x="5608835"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Osoby odpowiedzialne za zbieranie odpadów nie mają możliwości ich efektywnego zbierania oraz sortowania tak, aby sprostać zwiększonym wymogom w tym zakresie</a:t>
            </a:r>
          </a:p>
        </p:txBody>
      </p:sp>
      <p:cxnSp>
        <p:nvCxnSpPr>
          <p:cNvPr id="291" name="Google Shape;291;p8"/>
          <p:cNvCxnSpPr/>
          <p:nvPr/>
        </p:nvCxnSpPr>
        <p:spPr>
          <a:xfrm>
            <a:off x="10998200" y="5393083"/>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292" name="Google Shape;292;p8"/>
          <p:cNvCxnSpPr/>
          <p:nvPr/>
        </p:nvCxnSpPr>
        <p:spPr>
          <a:xfrm>
            <a:off x="9626600" y="5410579"/>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293" name="Google Shape;293;p8"/>
          <p:cNvSpPr/>
          <p:nvPr/>
        </p:nvSpPr>
        <p:spPr>
          <a:xfrm>
            <a:off x="8619928" y="5757235"/>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Brak formalnych agencji rządowych odpowiedzialnych za recykling</a:t>
            </a:r>
          </a:p>
        </p:txBody>
      </p:sp>
      <p:sp>
        <p:nvSpPr>
          <p:cNvPr id="294" name="Google Shape;294;p8"/>
          <p:cNvSpPr/>
          <p:nvPr/>
        </p:nvSpPr>
        <p:spPr>
          <a:xfrm>
            <a:off x="10498713" y="573973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Brak współczesnej infrastruktury segregacji odpadów</a:t>
            </a:r>
          </a:p>
        </p:txBody>
      </p:sp>
      <p:sp>
        <p:nvSpPr>
          <p:cNvPr id="295" name="Google Shape;295;p8"/>
          <p:cNvSpPr/>
          <p:nvPr/>
        </p:nvSpPr>
        <p:spPr>
          <a:xfrm>
            <a:off x="9373529"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Rządy nie finansują recyklingu odpadów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9"/>
          <p:cNvPicPr preferRelativeResize="0"/>
          <p:nvPr/>
        </p:nvPicPr>
        <p:blipFill rotWithShape="1">
          <a:blip r:embed="rId3">
            <a:alphaModFix/>
          </a:blip>
          <a:srcRect/>
          <a:stretch/>
        </p:blipFill>
        <p:spPr>
          <a:xfrm>
            <a:off x="0" y="-3245"/>
            <a:ext cx="12192000" cy="6858000"/>
          </a:xfrm>
          <a:prstGeom prst="rect">
            <a:avLst/>
          </a:prstGeom>
          <a:noFill/>
          <a:ln>
            <a:noFill/>
          </a:ln>
        </p:spPr>
      </p:pic>
      <p:cxnSp>
        <p:nvCxnSpPr>
          <p:cNvPr id="302" name="Google Shape;302;p9"/>
          <p:cNvCxnSpPr/>
          <p:nvPr/>
        </p:nvCxnSpPr>
        <p:spPr>
          <a:xfrm>
            <a:off x="3718252" y="2730500"/>
            <a:ext cx="5655277" cy="0"/>
          </a:xfrm>
          <a:prstGeom prst="straightConnector1">
            <a:avLst/>
          </a:prstGeom>
          <a:noFill/>
          <a:ln w="19050" cap="flat" cmpd="sng">
            <a:solidFill>
              <a:srgbClr val="262626"/>
            </a:solidFill>
            <a:prstDash val="solid"/>
            <a:miter lim="800000"/>
            <a:headEnd type="none" w="sm" len="sm"/>
            <a:tailEnd type="none" w="sm" len="sm"/>
          </a:ln>
        </p:spPr>
      </p:cxnSp>
      <p:sp>
        <p:nvSpPr>
          <p:cNvPr id="303" name="Google Shape;303;p9"/>
          <p:cNvSpPr/>
          <p:nvPr/>
        </p:nvSpPr>
        <p:spPr>
          <a:xfrm>
            <a:off x="826101" y="257029"/>
            <a:ext cx="10824031" cy="597877"/>
          </a:xfrm>
          <a:prstGeom prst="roundRect">
            <a:avLst>
              <a:gd name="adj" fmla="val 16667"/>
            </a:avLst>
          </a:prstGeom>
          <a:solidFill>
            <a:srgbClr val="29C7F7"/>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304" name="Google Shape;304;p9"/>
          <p:cNvSpPr txBox="1"/>
          <p:nvPr/>
        </p:nvSpPr>
        <p:spPr>
          <a:xfrm>
            <a:off x="4304785" y="331914"/>
            <a:ext cx="3866662" cy="3138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Calibri"/>
              <a:buNone/>
            </a:pPr>
            <a:r>
              <a:rPr lang="pl-PL" sz="1600" b="1" i="0" u="none" strike="noStrike" cap="none">
                <a:solidFill>
                  <a:schemeClr val="lt1"/>
                </a:solidFill>
                <a:latin typeface="Calibri"/>
                <a:ea typeface="Calibri"/>
                <a:cs typeface="Calibri"/>
                <a:sym typeface="Calibri"/>
              </a:rPr>
              <a:t>Schemat problemu</a:t>
            </a:r>
          </a:p>
        </p:txBody>
      </p:sp>
      <p:sp>
        <p:nvSpPr>
          <p:cNvPr id="305" name="Google Shape;305;p9"/>
          <p:cNvSpPr/>
          <p:nvPr/>
        </p:nvSpPr>
        <p:spPr>
          <a:xfrm>
            <a:off x="1100114"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Skrzywdzone zwierzęta</a:t>
            </a:r>
          </a:p>
        </p:txBody>
      </p:sp>
      <p:sp>
        <p:nvSpPr>
          <p:cNvPr id="306" name="Google Shape;306;p9"/>
          <p:cNvSpPr/>
          <p:nvPr/>
        </p:nvSpPr>
        <p:spPr>
          <a:xfrm>
            <a:off x="771730" y="4338124"/>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307" name="Google Shape;307;p9"/>
          <p:cNvSpPr/>
          <p:nvPr/>
        </p:nvSpPr>
        <p:spPr>
          <a:xfrm>
            <a:off x="770734" y="1417053"/>
            <a:ext cx="188386" cy="1904769"/>
          </a:xfrm>
          <a:prstGeom prst="leftBrace">
            <a:avLst>
              <a:gd name="adj1" fmla="val 8333"/>
              <a:gd name="adj2" fmla="val 50000"/>
            </a:avLst>
          </a:prstGeom>
          <a:noFill/>
          <a:ln w="19050" cap="flat" cmpd="sng">
            <a:solidFill>
              <a:srgbClr val="29C7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308" name="Google Shape;308;p9"/>
          <p:cNvSpPr/>
          <p:nvPr/>
        </p:nvSpPr>
        <p:spPr>
          <a:xfrm rot="-5400000">
            <a:off x="-366267" y="2244635"/>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100" b="1">
                <a:solidFill>
                  <a:schemeClr val="lt1"/>
                </a:solidFill>
                <a:latin typeface="Calibri"/>
                <a:ea typeface="Calibri"/>
                <a:cs typeface="Calibri"/>
                <a:sym typeface="Calibri"/>
              </a:rPr>
              <a:t>Skutki</a:t>
            </a:r>
          </a:p>
        </p:txBody>
      </p:sp>
      <p:sp>
        <p:nvSpPr>
          <p:cNvPr id="309" name="Google Shape;309;p9"/>
          <p:cNvSpPr/>
          <p:nvPr/>
        </p:nvSpPr>
        <p:spPr>
          <a:xfrm rot="-5400000">
            <a:off x="-366674" y="5057657"/>
            <a:ext cx="1532758" cy="386052"/>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100" b="1">
                <a:solidFill>
                  <a:schemeClr val="lt1"/>
                </a:solidFill>
                <a:latin typeface="Calibri"/>
                <a:ea typeface="Calibri"/>
                <a:cs typeface="Calibri"/>
                <a:sym typeface="Calibri"/>
              </a:rPr>
              <a:t>Przyczyny</a:t>
            </a:r>
          </a:p>
        </p:txBody>
      </p:sp>
      <p:sp>
        <p:nvSpPr>
          <p:cNvPr id="310" name="Google Shape;310;p9"/>
          <p:cNvSpPr/>
          <p:nvPr/>
        </p:nvSpPr>
        <p:spPr>
          <a:xfrm>
            <a:off x="2981236" y="1124213"/>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Zagrożenie ekosystemów</a:t>
            </a:r>
          </a:p>
        </p:txBody>
      </p:sp>
      <p:sp>
        <p:nvSpPr>
          <p:cNvPr id="311" name="Google Shape;311;p9"/>
          <p:cNvSpPr/>
          <p:nvPr/>
        </p:nvSpPr>
        <p:spPr>
          <a:xfrm>
            <a:off x="4862358" y="112928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Skutki dla zmian klimatycznych</a:t>
            </a:r>
          </a:p>
        </p:txBody>
      </p:sp>
      <p:sp>
        <p:nvSpPr>
          <p:cNvPr id="312" name="Google Shape;312;p9"/>
          <p:cNvSpPr/>
          <p:nvPr/>
        </p:nvSpPr>
        <p:spPr>
          <a:xfrm>
            <a:off x="6741143" y="1127660"/>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Skutki dla turystyki oraz gospodarki terenów przybrzeżnych</a:t>
            </a:r>
          </a:p>
        </p:txBody>
      </p:sp>
      <p:sp>
        <p:nvSpPr>
          <p:cNvPr id="313" name="Google Shape;313;p9"/>
          <p:cNvSpPr/>
          <p:nvPr/>
        </p:nvSpPr>
        <p:spPr>
          <a:xfrm>
            <a:off x="1846591"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Spożycie, uduszenie oraz uwięzienie setek gatunków zwierząt lądowych i morskich</a:t>
            </a:r>
          </a:p>
        </p:txBody>
      </p:sp>
      <p:sp>
        <p:nvSpPr>
          <p:cNvPr id="314" name="Google Shape;314;p9"/>
          <p:cNvSpPr txBox="1"/>
          <p:nvPr/>
        </p:nvSpPr>
        <p:spPr>
          <a:xfrm>
            <a:off x="7369476" y="3328021"/>
            <a:ext cx="1492955"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29C7F7"/>
              </a:buClr>
              <a:buSzPts val="2000"/>
              <a:buFont typeface="Calibri"/>
              <a:buNone/>
            </a:pPr>
            <a:r>
              <a:rPr lang="pl-PL" sz="1200" b="1" i="0" u="none" strike="noStrike" cap="none">
                <a:solidFill>
                  <a:srgbClr val="29C7F7"/>
                </a:solidFill>
                <a:latin typeface="Calibri"/>
                <a:ea typeface="Calibri"/>
                <a:cs typeface="Calibri"/>
                <a:sym typeface="Calibri"/>
              </a:rPr>
              <a:t>Problem</a:t>
            </a:r>
          </a:p>
        </p:txBody>
      </p:sp>
      <p:cxnSp>
        <p:nvCxnSpPr>
          <p:cNvPr id="315" name="Google Shape;315;p9"/>
          <p:cNvCxnSpPr/>
          <p:nvPr/>
        </p:nvCxnSpPr>
        <p:spPr>
          <a:xfrm>
            <a:off x="2108200" y="1951230"/>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316" name="Google Shape;316;p9"/>
          <p:cNvCxnSpPr/>
          <p:nvPr/>
        </p:nvCxnSpPr>
        <p:spPr>
          <a:xfrm>
            <a:off x="3467100" y="1946772"/>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317" name="Google Shape;317;p9"/>
          <p:cNvCxnSpPr/>
          <p:nvPr/>
        </p:nvCxnSpPr>
        <p:spPr>
          <a:xfrm>
            <a:off x="2593069" y="1480553"/>
            <a:ext cx="388167" cy="0"/>
          </a:xfrm>
          <a:prstGeom prst="straightConnector1">
            <a:avLst/>
          </a:prstGeom>
          <a:noFill/>
          <a:ln w="19050" cap="flat" cmpd="sng">
            <a:solidFill>
              <a:srgbClr val="262626"/>
            </a:solidFill>
            <a:prstDash val="solid"/>
            <a:miter lim="800000"/>
            <a:headEnd type="none" w="sm" len="sm"/>
            <a:tailEnd type="none" w="sm" len="sm"/>
          </a:ln>
        </p:spPr>
      </p:cxnSp>
      <p:cxnSp>
        <p:nvCxnSpPr>
          <p:cNvPr id="318" name="Google Shape;318;p9"/>
          <p:cNvCxnSpPr/>
          <p:nvPr/>
        </p:nvCxnSpPr>
        <p:spPr>
          <a:xfrm>
            <a:off x="10998200" y="1954676"/>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19" name="Google Shape;319;p9"/>
          <p:cNvCxnSpPr/>
          <p:nvPr/>
        </p:nvCxnSpPr>
        <p:spPr>
          <a:xfrm>
            <a:off x="9626600" y="19721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20" name="Google Shape;320;p9"/>
          <p:cNvCxnSpPr/>
          <p:nvPr/>
        </p:nvCxnSpPr>
        <p:spPr>
          <a:xfrm>
            <a:off x="10112883" y="1500606"/>
            <a:ext cx="388167" cy="0"/>
          </a:xfrm>
          <a:prstGeom prst="straightConnector1">
            <a:avLst/>
          </a:prstGeom>
          <a:noFill/>
          <a:ln w="19050" cap="flat" cmpd="sng">
            <a:solidFill>
              <a:srgbClr val="262626"/>
            </a:solidFill>
            <a:prstDash val="solid"/>
            <a:miter lim="800000"/>
            <a:headEnd type="none" w="sm" len="sm"/>
            <a:tailEnd type="none" w="sm" len="sm"/>
          </a:ln>
        </p:spPr>
      </p:cxnSp>
      <p:sp>
        <p:nvSpPr>
          <p:cNvPr id="321" name="Google Shape;321;p9"/>
          <p:cNvSpPr/>
          <p:nvPr/>
        </p:nvSpPr>
        <p:spPr>
          <a:xfrm>
            <a:off x="8619928" y="1145155"/>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Może dojść do spożycia odpadów przez ludzi</a:t>
            </a:r>
          </a:p>
        </p:txBody>
      </p:sp>
      <p:sp>
        <p:nvSpPr>
          <p:cNvPr id="322" name="Google Shape;322;p9"/>
          <p:cNvSpPr/>
          <p:nvPr/>
        </p:nvSpPr>
        <p:spPr>
          <a:xfrm>
            <a:off x="10498713" y="1127659"/>
            <a:ext cx="1492955" cy="827017"/>
          </a:xfrm>
          <a:prstGeom prst="roundRect">
            <a:avLst>
              <a:gd name="adj" fmla="val 16667"/>
            </a:avLst>
          </a:prstGeom>
          <a:solidFill>
            <a:srgbClr val="1485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Nieznane skutki uboczne spożycia odpadów przez ludzi</a:t>
            </a:r>
          </a:p>
        </p:txBody>
      </p:sp>
      <p:sp>
        <p:nvSpPr>
          <p:cNvPr id="323" name="Google Shape;323;p9"/>
          <p:cNvSpPr/>
          <p:nvPr/>
        </p:nvSpPr>
        <p:spPr>
          <a:xfrm>
            <a:off x="9373529"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Odpady przedostają się do naszego łańcucha pokarmowego</a:t>
            </a:r>
          </a:p>
        </p:txBody>
      </p:sp>
      <p:cxnSp>
        <p:nvCxnSpPr>
          <p:cNvPr id="324" name="Google Shape;324;p9"/>
          <p:cNvCxnSpPr/>
          <p:nvPr/>
        </p:nvCxnSpPr>
        <p:spPr>
          <a:xfrm>
            <a:off x="5866567"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25" name="Google Shape;325;p9"/>
          <p:cNvCxnSpPr/>
          <p:nvPr/>
        </p:nvCxnSpPr>
        <p:spPr>
          <a:xfrm>
            <a:off x="7218180" y="194677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26" name="Google Shape;326;p9"/>
          <p:cNvCxnSpPr/>
          <p:nvPr/>
        </p:nvCxnSpPr>
        <p:spPr>
          <a:xfrm>
            <a:off x="6563058" y="3075764"/>
            <a:ext cx="0" cy="1507798"/>
          </a:xfrm>
          <a:prstGeom prst="straightConnector1">
            <a:avLst/>
          </a:prstGeom>
          <a:noFill/>
          <a:ln w="19050" cap="flat" cmpd="sng">
            <a:solidFill>
              <a:srgbClr val="262626"/>
            </a:solidFill>
            <a:prstDash val="solid"/>
            <a:miter lim="800000"/>
            <a:headEnd type="none" w="sm" len="sm"/>
            <a:tailEnd type="none" w="sm" len="sm"/>
          </a:ln>
        </p:spPr>
      </p:cxnSp>
      <p:sp>
        <p:nvSpPr>
          <p:cNvPr id="327" name="Google Shape;327;p9"/>
          <p:cNvSpPr/>
          <p:nvPr/>
        </p:nvSpPr>
        <p:spPr>
          <a:xfrm>
            <a:off x="5608835" y="2309125"/>
            <a:ext cx="1871661" cy="827017"/>
          </a:xfrm>
          <a:prstGeom prst="roundRect">
            <a:avLst>
              <a:gd name="adj" fmla="val 16667"/>
            </a:avLst>
          </a:prstGeom>
          <a:solidFill>
            <a:srgbClr val="1EA5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Zwiększenie ilości odpadów przedostających się do środowiska</a:t>
            </a:r>
          </a:p>
        </p:txBody>
      </p:sp>
      <p:sp>
        <p:nvSpPr>
          <p:cNvPr id="328" name="Google Shape;328;p9"/>
          <p:cNvSpPr/>
          <p:nvPr/>
        </p:nvSpPr>
        <p:spPr>
          <a:xfrm>
            <a:off x="5615959" y="3425755"/>
            <a:ext cx="1871661" cy="82701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1050" b="1">
                <a:solidFill>
                  <a:schemeClr val="lt1"/>
                </a:solidFill>
                <a:latin typeface="Calibri"/>
                <a:ea typeface="Calibri"/>
                <a:cs typeface="Calibri"/>
                <a:sym typeface="Calibri"/>
              </a:rPr>
              <a:t>Niski poziom odzyskiwania odpadów </a:t>
            </a:r>
          </a:p>
        </p:txBody>
      </p:sp>
      <p:cxnSp>
        <p:nvCxnSpPr>
          <p:cNvPr id="329" name="Google Shape;329;p9"/>
          <p:cNvCxnSpPr>
            <a:stCxn id="328" idx="1"/>
          </p:cNvCxnSpPr>
          <p:nvPr/>
        </p:nvCxnSpPr>
        <p:spPr>
          <a:xfrm rot="10800000">
            <a:off x="2766859" y="3835664"/>
            <a:ext cx="2849100" cy="3600"/>
          </a:xfrm>
          <a:prstGeom prst="straightConnector1">
            <a:avLst/>
          </a:prstGeom>
          <a:noFill/>
          <a:ln w="19050" cap="flat" cmpd="sng">
            <a:solidFill>
              <a:srgbClr val="262626"/>
            </a:solidFill>
            <a:prstDash val="solid"/>
            <a:miter lim="800000"/>
            <a:headEnd type="none" w="sm" len="sm"/>
            <a:tailEnd type="none" w="sm" len="sm"/>
          </a:ln>
        </p:spPr>
      </p:cxnSp>
      <p:cxnSp>
        <p:nvCxnSpPr>
          <p:cNvPr id="330" name="Google Shape;330;p9"/>
          <p:cNvCxnSpPr/>
          <p:nvPr/>
        </p:nvCxnSpPr>
        <p:spPr>
          <a:xfrm rot="10800000">
            <a:off x="7480496" y="3833963"/>
            <a:ext cx="2849008" cy="3534"/>
          </a:xfrm>
          <a:prstGeom prst="straightConnector1">
            <a:avLst/>
          </a:prstGeom>
          <a:noFill/>
          <a:ln w="19050" cap="flat" cmpd="sng">
            <a:solidFill>
              <a:srgbClr val="262626"/>
            </a:solidFill>
            <a:prstDash val="solid"/>
            <a:miter lim="800000"/>
            <a:headEnd type="none" w="sm" len="sm"/>
            <a:tailEnd type="none" w="sm" len="sm"/>
          </a:ln>
        </p:spPr>
      </p:cxnSp>
      <p:cxnSp>
        <p:nvCxnSpPr>
          <p:cNvPr id="331" name="Google Shape;331;p9"/>
          <p:cNvCxnSpPr/>
          <p:nvPr/>
        </p:nvCxnSpPr>
        <p:spPr>
          <a:xfrm>
            <a:off x="2766951" y="3837497"/>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332" name="Google Shape;332;p9"/>
          <p:cNvCxnSpPr/>
          <p:nvPr/>
        </p:nvCxnSpPr>
        <p:spPr>
          <a:xfrm>
            <a:off x="10330716" y="3837496"/>
            <a:ext cx="0" cy="746065"/>
          </a:xfrm>
          <a:prstGeom prst="straightConnector1">
            <a:avLst/>
          </a:prstGeom>
          <a:noFill/>
          <a:ln w="19050" cap="flat" cmpd="sng">
            <a:solidFill>
              <a:srgbClr val="262626"/>
            </a:solidFill>
            <a:prstDash val="solid"/>
            <a:miter lim="800000"/>
            <a:headEnd type="none" w="sm" len="sm"/>
            <a:tailEnd type="none" w="sm" len="sm"/>
          </a:ln>
        </p:spPr>
      </p:cxnSp>
      <p:cxnSp>
        <p:nvCxnSpPr>
          <p:cNvPr id="333" name="Google Shape;333;p9"/>
          <p:cNvCxnSpPr/>
          <p:nvPr/>
        </p:nvCxnSpPr>
        <p:spPr>
          <a:xfrm>
            <a:off x="2108200" y="5403798"/>
            <a:ext cx="0" cy="357895"/>
          </a:xfrm>
          <a:prstGeom prst="straightConnector1">
            <a:avLst/>
          </a:prstGeom>
          <a:noFill/>
          <a:ln w="19050" cap="flat" cmpd="sng">
            <a:solidFill>
              <a:srgbClr val="262626"/>
            </a:solidFill>
            <a:prstDash val="solid"/>
            <a:miter lim="800000"/>
            <a:headEnd type="none" w="sm" len="sm"/>
            <a:tailEnd type="none" w="sm" len="sm"/>
          </a:ln>
        </p:spPr>
      </p:cxnSp>
      <p:cxnSp>
        <p:nvCxnSpPr>
          <p:cNvPr id="334" name="Google Shape;334;p9"/>
          <p:cNvCxnSpPr/>
          <p:nvPr/>
        </p:nvCxnSpPr>
        <p:spPr>
          <a:xfrm>
            <a:off x="3467100" y="5399340"/>
            <a:ext cx="0" cy="357895"/>
          </a:xfrm>
          <a:prstGeom prst="straightConnector1">
            <a:avLst/>
          </a:prstGeom>
          <a:noFill/>
          <a:ln w="19050" cap="flat" cmpd="sng">
            <a:solidFill>
              <a:srgbClr val="262626"/>
            </a:solidFill>
            <a:prstDash val="solid"/>
            <a:miter lim="800000"/>
            <a:headEnd type="none" w="sm" len="sm"/>
            <a:tailEnd type="none" w="sm" len="sm"/>
          </a:ln>
        </p:spPr>
      </p:cxnSp>
      <p:sp>
        <p:nvSpPr>
          <p:cNvPr id="335" name="Google Shape;335;p9"/>
          <p:cNvSpPr/>
          <p:nvPr/>
        </p:nvSpPr>
        <p:spPr>
          <a:xfrm>
            <a:off x="1100114"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Nieprawidłowa segregacja odpadów w domach </a:t>
            </a:r>
          </a:p>
        </p:txBody>
      </p:sp>
      <p:sp>
        <p:nvSpPr>
          <p:cNvPr id="336" name="Google Shape;336;p9"/>
          <p:cNvSpPr/>
          <p:nvPr/>
        </p:nvSpPr>
        <p:spPr>
          <a:xfrm>
            <a:off x="2981236" y="5736293"/>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Brak odpowiednich koszów do sortowania odpadów dostępnych dla społeczności lokalnych</a:t>
            </a:r>
          </a:p>
        </p:txBody>
      </p:sp>
      <p:sp>
        <p:nvSpPr>
          <p:cNvPr id="337" name="Google Shape;337;p9"/>
          <p:cNvSpPr/>
          <p:nvPr/>
        </p:nvSpPr>
        <p:spPr>
          <a:xfrm>
            <a:off x="1846591"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Nieprawidłowe zarządzanie odpadami u źródła</a:t>
            </a:r>
          </a:p>
        </p:txBody>
      </p:sp>
      <p:cxnSp>
        <p:nvCxnSpPr>
          <p:cNvPr id="338" name="Google Shape;338;p9"/>
          <p:cNvCxnSpPr/>
          <p:nvPr/>
        </p:nvCxnSpPr>
        <p:spPr>
          <a:xfrm>
            <a:off x="5866567" y="5386302"/>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39" name="Google Shape;339;p9"/>
          <p:cNvCxnSpPr/>
          <p:nvPr/>
        </p:nvCxnSpPr>
        <p:spPr>
          <a:xfrm>
            <a:off x="7218180" y="5386302"/>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340" name="Google Shape;340;p9"/>
          <p:cNvSpPr/>
          <p:nvPr/>
        </p:nvSpPr>
        <p:spPr>
          <a:xfrm>
            <a:off x="4862358" y="574136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800" b="1">
                <a:solidFill>
                  <a:schemeClr val="lt1"/>
                </a:solidFill>
                <a:latin typeface="Calibri"/>
                <a:ea typeface="Calibri"/>
                <a:cs typeface="Calibri"/>
                <a:sym typeface="Calibri"/>
              </a:rPr>
              <a:t>Zmiany cen recyklingu odpadów zniechęcają do ich zbierania, niepewne źródło dochodu</a:t>
            </a:r>
          </a:p>
        </p:txBody>
      </p:sp>
      <p:sp>
        <p:nvSpPr>
          <p:cNvPr id="341" name="Google Shape;341;p9"/>
          <p:cNvSpPr/>
          <p:nvPr/>
        </p:nvSpPr>
        <p:spPr>
          <a:xfrm>
            <a:off x="6741143" y="5739740"/>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Osoby odpowiedzialne za zbieranie odpadów nie są właściwie zorganizowani, brakuje im wsparcia, skuteczności </a:t>
            </a:r>
          </a:p>
        </p:txBody>
      </p:sp>
      <p:sp>
        <p:nvSpPr>
          <p:cNvPr id="342" name="Google Shape;342;p9"/>
          <p:cNvSpPr/>
          <p:nvPr/>
        </p:nvSpPr>
        <p:spPr>
          <a:xfrm>
            <a:off x="5608835"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Osoby odpowiedzialne za zbieranie odpadów nie mają możliwości ich efektywnego zbierania oraz sortowania tak, aby sprostać zwiększonym wymogom w tym zakresie</a:t>
            </a:r>
          </a:p>
        </p:txBody>
      </p:sp>
      <p:cxnSp>
        <p:nvCxnSpPr>
          <p:cNvPr id="343" name="Google Shape;343;p9"/>
          <p:cNvCxnSpPr/>
          <p:nvPr/>
        </p:nvCxnSpPr>
        <p:spPr>
          <a:xfrm>
            <a:off x="10998200" y="5393083"/>
            <a:ext cx="0" cy="349991"/>
          </a:xfrm>
          <a:prstGeom prst="straightConnector1">
            <a:avLst/>
          </a:prstGeom>
          <a:noFill/>
          <a:ln w="19050" cap="flat" cmpd="sng">
            <a:solidFill>
              <a:srgbClr val="262626"/>
            </a:solidFill>
            <a:prstDash val="solid"/>
            <a:miter lim="800000"/>
            <a:headEnd type="none" w="sm" len="sm"/>
            <a:tailEnd type="none" w="sm" len="sm"/>
          </a:ln>
        </p:spPr>
      </p:cxnSp>
      <p:cxnSp>
        <p:nvCxnSpPr>
          <p:cNvPr id="344" name="Google Shape;344;p9"/>
          <p:cNvCxnSpPr/>
          <p:nvPr/>
        </p:nvCxnSpPr>
        <p:spPr>
          <a:xfrm>
            <a:off x="9626600" y="5410579"/>
            <a:ext cx="0" cy="349991"/>
          </a:xfrm>
          <a:prstGeom prst="straightConnector1">
            <a:avLst/>
          </a:prstGeom>
          <a:noFill/>
          <a:ln w="19050" cap="flat" cmpd="sng">
            <a:solidFill>
              <a:srgbClr val="262626"/>
            </a:solidFill>
            <a:prstDash val="solid"/>
            <a:miter lim="800000"/>
            <a:headEnd type="none" w="sm" len="sm"/>
            <a:tailEnd type="none" w="sm" len="sm"/>
          </a:ln>
        </p:spPr>
      </p:cxnSp>
      <p:sp>
        <p:nvSpPr>
          <p:cNvPr id="345" name="Google Shape;345;p9"/>
          <p:cNvSpPr/>
          <p:nvPr/>
        </p:nvSpPr>
        <p:spPr>
          <a:xfrm>
            <a:off x="8619928" y="5757235"/>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Brak formalnych agencji rządowych odpowiedzialnych za recykling</a:t>
            </a:r>
          </a:p>
        </p:txBody>
      </p:sp>
      <p:sp>
        <p:nvSpPr>
          <p:cNvPr id="346" name="Google Shape;346;p9"/>
          <p:cNvSpPr/>
          <p:nvPr/>
        </p:nvSpPr>
        <p:spPr>
          <a:xfrm>
            <a:off x="10498713" y="5739739"/>
            <a:ext cx="1492955" cy="827017"/>
          </a:xfrm>
          <a:prstGeom prst="roundRect">
            <a:avLst>
              <a:gd name="adj" fmla="val 16667"/>
            </a:avLst>
          </a:prstGeom>
          <a:solidFill>
            <a:srgbClr val="0159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Brak współczesnej infrastruktury segregacji odpadów</a:t>
            </a:r>
          </a:p>
        </p:txBody>
      </p:sp>
      <p:sp>
        <p:nvSpPr>
          <p:cNvPr id="347" name="Google Shape;347;p9"/>
          <p:cNvSpPr/>
          <p:nvPr/>
        </p:nvSpPr>
        <p:spPr>
          <a:xfrm>
            <a:off x="9373529" y="4583562"/>
            <a:ext cx="1871661" cy="827017"/>
          </a:xfrm>
          <a:prstGeom prst="roundRect">
            <a:avLst>
              <a:gd name="adj" fmla="val 16667"/>
            </a:avLst>
          </a:prstGeom>
          <a:solidFill>
            <a:srgbClr val="0073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l-PL" sz="900" b="1">
                <a:solidFill>
                  <a:schemeClr val="lt1"/>
                </a:solidFill>
                <a:latin typeface="Calibri"/>
                <a:ea typeface="Calibri"/>
                <a:cs typeface="Calibri"/>
                <a:sym typeface="Calibri"/>
              </a:rPr>
              <a:t>Rządy nie finansują recyklingu odpadów</a:t>
            </a:r>
          </a:p>
        </p:txBody>
      </p:sp>
      <p:sp>
        <p:nvSpPr>
          <p:cNvPr id="348" name="Google Shape;348;p9"/>
          <p:cNvSpPr/>
          <p:nvPr/>
        </p:nvSpPr>
        <p:spPr>
          <a:xfrm>
            <a:off x="5090971" y="3232970"/>
            <a:ext cx="3554261" cy="1157603"/>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3E1A2706926046992B4250558F01A5" ma:contentTypeVersion="12" ma:contentTypeDescription="Utwórz nowy dokument." ma:contentTypeScope="" ma:versionID="91f25869a802c7903a1cbabcce24e90d">
  <xsd:schema xmlns:xsd="http://www.w3.org/2001/XMLSchema" xmlns:xs="http://www.w3.org/2001/XMLSchema" xmlns:p="http://schemas.microsoft.com/office/2006/metadata/properties" xmlns:ns2="b3cf53fe-5709-4881-86bb-a98b574c97a7" xmlns:ns3="add40845-5173-4435-b647-193b811b2a3e" targetNamespace="http://schemas.microsoft.com/office/2006/metadata/properties" ma:root="true" ma:fieldsID="9fcf2155dfd89c352a8bdf69f3c9d1cd" ns2:_="" ns3:_="">
    <xsd:import namespace="b3cf53fe-5709-4881-86bb-a98b574c97a7"/>
    <xsd:import namespace="add40845-5173-4435-b647-193b811b2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f53fe-5709-4881-86bb-a98b574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43890b14-0df8-462d-827d-ee3b8107f1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d40845-5173-4435-b647-193b811b2a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7e61f1-a9ac-4268-885e-d44bdb337131}" ma:internalName="TaxCatchAll" ma:showField="CatchAllData" ma:web="add40845-5173-4435-b647-193b811b2a3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d40845-5173-4435-b647-193b811b2a3e" xsi:nil="true"/>
    <lcf76f155ced4ddcb4097134ff3c332f xmlns="b3cf53fe-5709-4881-86bb-a98b574c97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50E7B6-7E02-4BF4-8124-B4AFA153D571}"/>
</file>

<file path=customXml/itemProps2.xml><?xml version="1.0" encoding="utf-8"?>
<ds:datastoreItem xmlns:ds="http://schemas.openxmlformats.org/officeDocument/2006/customXml" ds:itemID="{4A388190-5943-4E0C-B4FC-F6C7AE04691C}"/>
</file>

<file path=customXml/itemProps3.xml><?xml version="1.0" encoding="utf-8"?>
<ds:datastoreItem xmlns:ds="http://schemas.openxmlformats.org/officeDocument/2006/customXml" ds:itemID="{5315D429-0C4D-496C-9A84-46EF78BBF637}"/>
</file>

<file path=docProps/app.xml><?xml version="1.0" encoding="utf-8"?>
<Properties xmlns="http://schemas.openxmlformats.org/officeDocument/2006/extended-properties" xmlns:vt="http://schemas.openxmlformats.org/officeDocument/2006/docPropsVTypes">
  <TotalTime>8</TotalTime>
  <Words>2593</Words>
  <Application>Microsoft Office PowerPoint</Application>
  <PresentationFormat>Panoramiczny</PresentationFormat>
  <Paragraphs>248</Paragraphs>
  <Slides>13</Slides>
  <Notes>13</Notes>
  <HiddenSlides>1</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13</vt:i4>
      </vt:variant>
    </vt:vector>
  </HeadingPairs>
  <TitlesOfParts>
    <vt:vector size="16" baseType="lpstr">
      <vt:lpstr>Arial</vt:lpstr>
      <vt:lpstr>Calibri</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Microsoft Office User</dc:creator>
  <cp:lastModifiedBy>Katarzyna Godyń-Zakrzewska</cp:lastModifiedBy>
  <cp:revision>6</cp:revision>
  <dcterms:created xsi:type="dcterms:W3CDTF">2022-05-03T03:55:40Z</dcterms:created>
  <dcterms:modified xsi:type="dcterms:W3CDTF">2023-04-19T06:20:02Z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1794256</vt:lpwstr>
  </property>
  <property fmtid="{D5CDD505-2E9C-101B-9397-08002B2CF9AE}" pid="3" name="NXPowerLiteSettings">
    <vt:lpwstr>F700052003A000</vt:lpwstr>
  </property>
  <property fmtid="{D5CDD505-2E9C-101B-9397-08002B2CF9AE}" pid="4" name="NXPowerLiteVersion">
    <vt:lpwstr>D9.1.2</vt:lpwstr>
  </property>
  <property fmtid="{D5CDD505-2E9C-101B-9397-08002B2CF9AE}" pid="5" name="ContentTypeId">
    <vt:lpwstr>0x010100B13E1A2706926046992B4250558F01A5</vt:lpwstr>
  </property>
</Properties>
</file>