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33" r:id="rId2"/>
    <p:sldId id="269" r:id="rId3"/>
    <p:sldId id="277" r:id="rId4"/>
    <p:sldId id="270" r:id="rId5"/>
    <p:sldId id="278" r:id="rId6"/>
    <p:sldId id="334" r:id="rId7"/>
    <p:sldId id="335" r:id="rId8"/>
    <p:sldId id="345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3AC69D"/>
    <a:srgbClr val="003366"/>
    <a:srgbClr val="FF9900"/>
    <a:srgbClr val="CC3300"/>
    <a:srgbClr val="006699"/>
    <a:srgbClr val="FF3300"/>
    <a:srgbClr val="FFFF00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86013" autoAdjust="0"/>
  </p:normalViewPr>
  <p:slideViewPr>
    <p:cSldViewPr snapToGrid="0">
      <p:cViewPr>
        <p:scale>
          <a:sx n="75" d="100"/>
          <a:sy n="75" d="100"/>
        </p:scale>
        <p:origin x="193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id Kowalski" userId="e524433e71ad025c" providerId="LiveId" clId="{260ADA40-8F7D-4C83-A4D3-E4DDA0CC8210}"/>
    <pc:docChg chg="custSel modSld">
      <pc:chgData name="Dawid Kowalski" userId="e524433e71ad025c" providerId="LiveId" clId="{260ADA40-8F7D-4C83-A4D3-E4DDA0CC8210}" dt="2023-04-13T07:24:46.594" v="23" actId="404"/>
      <pc:docMkLst>
        <pc:docMk/>
      </pc:docMkLst>
      <pc:sldChg chg="addSp delSp modSp mod">
        <pc:chgData name="Dawid Kowalski" userId="e524433e71ad025c" providerId="LiveId" clId="{260ADA40-8F7D-4C83-A4D3-E4DDA0CC8210}" dt="2023-04-13T07:24:04.704" v="14" actId="1076"/>
        <pc:sldMkLst>
          <pc:docMk/>
          <pc:sldMk cId="1618116876" sldId="277"/>
        </pc:sldMkLst>
        <pc:spChg chg="mod">
          <ac:chgData name="Dawid Kowalski" userId="e524433e71ad025c" providerId="LiveId" clId="{260ADA40-8F7D-4C83-A4D3-E4DDA0CC8210}" dt="2023-04-13T07:23:12.377" v="2" actId="404"/>
          <ac:spMkLst>
            <pc:docMk/>
            <pc:sldMk cId="1618116876" sldId="277"/>
            <ac:spMk id="38" creationId="{279E0FEB-CD14-B84F-9CC0-A073E335659C}"/>
          </ac:spMkLst>
        </pc:spChg>
        <pc:picChg chg="del">
          <ac:chgData name="Dawid Kowalski" userId="e524433e71ad025c" providerId="LiveId" clId="{260ADA40-8F7D-4C83-A4D3-E4DDA0CC8210}" dt="2023-04-13T07:23:40.309" v="9" actId="478"/>
          <ac:picMkLst>
            <pc:docMk/>
            <pc:sldMk cId="1618116876" sldId="277"/>
            <ac:picMk id="4" creationId="{C63EAAEC-6114-7EE8-38AD-947B9623484E}"/>
          </ac:picMkLst>
        </pc:picChg>
        <pc:picChg chg="add mod">
          <ac:chgData name="Dawid Kowalski" userId="e524433e71ad025c" providerId="LiveId" clId="{260ADA40-8F7D-4C83-A4D3-E4DDA0CC8210}" dt="2023-04-13T07:23:24.884" v="5" actId="1076"/>
          <ac:picMkLst>
            <pc:docMk/>
            <pc:sldMk cId="1618116876" sldId="277"/>
            <ac:picMk id="6" creationId="{5FEBF5AD-CA21-785A-6A7F-9A80A6235B14}"/>
          </ac:picMkLst>
        </pc:picChg>
        <pc:picChg chg="add mod">
          <ac:chgData name="Dawid Kowalski" userId="e524433e71ad025c" providerId="LiveId" clId="{260ADA40-8F7D-4C83-A4D3-E4DDA0CC8210}" dt="2023-04-13T07:23:39.104" v="8" actId="1076"/>
          <ac:picMkLst>
            <pc:docMk/>
            <pc:sldMk cId="1618116876" sldId="277"/>
            <ac:picMk id="8" creationId="{6109CC28-013F-416F-8099-0529DA5DF4D5}"/>
          </ac:picMkLst>
        </pc:picChg>
        <pc:picChg chg="add mod">
          <ac:chgData name="Dawid Kowalski" userId="e524433e71ad025c" providerId="LiveId" clId="{260ADA40-8F7D-4C83-A4D3-E4DDA0CC8210}" dt="2023-04-13T07:23:52.784" v="11" actId="1076"/>
          <ac:picMkLst>
            <pc:docMk/>
            <pc:sldMk cId="1618116876" sldId="277"/>
            <ac:picMk id="10" creationId="{F34C8AAB-E9E0-30E8-4471-A2BD11004347}"/>
          </ac:picMkLst>
        </pc:picChg>
        <pc:picChg chg="add mod">
          <ac:chgData name="Dawid Kowalski" userId="e524433e71ad025c" providerId="LiveId" clId="{260ADA40-8F7D-4C83-A4D3-E4DDA0CC8210}" dt="2023-04-13T07:24:04.704" v="14" actId="1076"/>
          <ac:picMkLst>
            <pc:docMk/>
            <pc:sldMk cId="1618116876" sldId="277"/>
            <ac:picMk id="12" creationId="{97B4856D-8F79-E493-2424-734E94A20B5B}"/>
          </ac:picMkLst>
        </pc:picChg>
        <pc:picChg chg="del">
          <ac:chgData name="Dawid Kowalski" userId="e524433e71ad025c" providerId="LiveId" clId="{260ADA40-8F7D-4C83-A4D3-E4DDA0CC8210}" dt="2023-04-13T07:24:01.145" v="12" actId="478"/>
          <ac:picMkLst>
            <pc:docMk/>
            <pc:sldMk cId="1618116876" sldId="277"/>
            <ac:picMk id="19" creationId="{64BC5EA6-4BF5-DC89-51C3-F7298FBA3485}"/>
          </ac:picMkLst>
        </pc:picChg>
        <pc:picChg chg="del">
          <ac:chgData name="Dawid Kowalski" userId="e524433e71ad025c" providerId="LiveId" clId="{260ADA40-8F7D-4C83-A4D3-E4DDA0CC8210}" dt="2023-04-13T07:23:15.390" v="3" actId="478"/>
          <ac:picMkLst>
            <pc:docMk/>
            <pc:sldMk cId="1618116876" sldId="277"/>
            <ac:picMk id="39" creationId="{EB8B9B77-5B22-9846-BC3A-8BBE79F348B8}"/>
          </ac:picMkLst>
        </pc:picChg>
        <pc:picChg chg="del">
          <ac:chgData name="Dawid Kowalski" userId="e524433e71ad025c" providerId="LiveId" clId="{260ADA40-8F7D-4C83-A4D3-E4DDA0CC8210}" dt="2023-04-13T07:23:26.099" v="6" actId="478"/>
          <ac:picMkLst>
            <pc:docMk/>
            <pc:sldMk cId="1618116876" sldId="277"/>
            <ac:picMk id="41" creationId="{F18D82E9-E65C-CD45-B81C-867691A5CEE1}"/>
          </ac:picMkLst>
        </pc:picChg>
      </pc:sldChg>
      <pc:sldChg chg="modSp mod">
        <pc:chgData name="Dawid Kowalski" userId="e524433e71ad025c" providerId="LiveId" clId="{260ADA40-8F7D-4C83-A4D3-E4DDA0CC8210}" dt="2023-04-13T07:24:26.937" v="17" actId="403"/>
        <pc:sldMkLst>
          <pc:docMk/>
          <pc:sldMk cId="905217737" sldId="342"/>
        </pc:sldMkLst>
        <pc:spChg chg="mod">
          <ac:chgData name="Dawid Kowalski" userId="e524433e71ad025c" providerId="LiveId" clId="{260ADA40-8F7D-4C83-A4D3-E4DDA0CC8210}" dt="2023-04-13T07:24:26.937" v="17" actId="403"/>
          <ac:spMkLst>
            <pc:docMk/>
            <pc:sldMk cId="905217737" sldId="342"/>
            <ac:spMk id="16" creationId="{9A246F98-E20E-AB42-8280-121EC57E6556}"/>
          </ac:spMkLst>
        </pc:spChg>
      </pc:sldChg>
      <pc:sldChg chg="modSp mod">
        <pc:chgData name="Dawid Kowalski" userId="e524433e71ad025c" providerId="LiveId" clId="{260ADA40-8F7D-4C83-A4D3-E4DDA0CC8210}" dt="2023-04-13T07:24:46.594" v="23" actId="404"/>
        <pc:sldMkLst>
          <pc:docMk/>
          <pc:sldMk cId="3307468406" sldId="343"/>
        </pc:sldMkLst>
        <pc:spChg chg="mod">
          <ac:chgData name="Dawid Kowalski" userId="e524433e71ad025c" providerId="LiveId" clId="{260ADA40-8F7D-4C83-A4D3-E4DDA0CC8210}" dt="2023-04-13T07:24:34.754" v="18" actId="404"/>
          <ac:spMkLst>
            <pc:docMk/>
            <pc:sldMk cId="3307468406" sldId="343"/>
            <ac:spMk id="12" creationId="{CBF30A41-6B73-184E-9964-2FC6573E8B00}"/>
          </ac:spMkLst>
        </pc:spChg>
        <pc:spChg chg="mod">
          <ac:chgData name="Dawid Kowalski" userId="e524433e71ad025c" providerId="LiveId" clId="{260ADA40-8F7D-4C83-A4D3-E4DDA0CC8210}" dt="2023-04-13T07:24:37.074" v="19" actId="404"/>
          <ac:spMkLst>
            <pc:docMk/>
            <pc:sldMk cId="3307468406" sldId="343"/>
            <ac:spMk id="14" creationId="{FDABD6C3-4913-6844-9560-09C4578C614E}"/>
          </ac:spMkLst>
        </pc:spChg>
        <pc:spChg chg="mod">
          <ac:chgData name="Dawid Kowalski" userId="e524433e71ad025c" providerId="LiveId" clId="{260ADA40-8F7D-4C83-A4D3-E4DDA0CC8210}" dt="2023-04-13T07:24:42.585" v="22" actId="404"/>
          <ac:spMkLst>
            <pc:docMk/>
            <pc:sldMk cId="3307468406" sldId="343"/>
            <ac:spMk id="16" creationId="{8F82BBA5-13D5-224B-A6BD-4BD72720AD59}"/>
          </ac:spMkLst>
        </pc:spChg>
        <pc:spChg chg="mod">
          <ac:chgData name="Dawid Kowalski" userId="e524433e71ad025c" providerId="LiveId" clId="{260ADA40-8F7D-4C83-A4D3-E4DDA0CC8210}" dt="2023-04-13T07:24:46.594" v="23" actId="404"/>
          <ac:spMkLst>
            <pc:docMk/>
            <pc:sldMk cId="3307468406" sldId="343"/>
            <ac:spMk id="20" creationId="{1CCC9A91-60E3-F34C-BFC8-934AC1CF25C3}"/>
          </ac:spMkLst>
        </pc:spChg>
      </pc:sldChg>
    </pc:docChg>
  </pc:docChgLst>
  <pc:docChgLst>
    <pc:chgData name="Dawid Kowalski" userId="e524433e71ad025c" providerId="LiveId" clId="{69D0DF3B-818D-4B53-940F-9F78C7F73600}"/>
    <pc:docChg chg="modSld">
      <pc:chgData name="Dawid Kowalski" userId="e524433e71ad025c" providerId="LiveId" clId="{69D0DF3B-818D-4B53-940F-9F78C7F73600}" dt="2023-04-12T09:31:18.209" v="0" actId="729"/>
      <pc:docMkLst>
        <pc:docMk/>
      </pc:docMkLst>
      <pc:sldChg chg="mod modShow">
        <pc:chgData name="Dawid Kowalski" userId="e524433e71ad025c" providerId="LiveId" clId="{69D0DF3B-818D-4B53-940F-9F78C7F73600}" dt="2023-04-12T09:31:18.209" v="0" actId="729"/>
        <pc:sldMkLst>
          <pc:docMk/>
          <pc:sldMk cId="2869964532" sldId="269"/>
        </pc:sldMkLst>
      </pc:sldChg>
      <pc:sldChg chg="mod modShow">
        <pc:chgData name="Dawid Kowalski" userId="e524433e71ad025c" providerId="LiveId" clId="{69D0DF3B-818D-4B53-940F-9F78C7F73600}" dt="2023-04-12T09:31:18.209" v="0" actId="729"/>
        <pc:sldMkLst>
          <pc:docMk/>
          <pc:sldMk cId="637195588" sldId="270"/>
        </pc:sldMkLst>
      </pc:sldChg>
      <pc:sldChg chg="mod modShow">
        <pc:chgData name="Dawid Kowalski" userId="e524433e71ad025c" providerId="LiveId" clId="{69D0DF3B-818D-4B53-940F-9F78C7F73600}" dt="2023-04-12T09:31:18.209" v="0" actId="729"/>
        <pc:sldMkLst>
          <pc:docMk/>
          <pc:sldMk cId="1618116876" sldId="277"/>
        </pc:sldMkLst>
      </pc:sldChg>
      <pc:sldChg chg="mod modShow">
        <pc:chgData name="Dawid Kowalski" userId="e524433e71ad025c" providerId="LiveId" clId="{69D0DF3B-818D-4B53-940F-9F78C7F73600}" dt="2023-04-12T09:31:18.209" v="0" actId="729"/>
        <pc:sldMkLst>
          <pc:docMk/>
          <pc:sldMk cId="2458967950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2804-F184-6641-9FB0-993F8883E020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05C1-4A14-A34F-AD77-8502356DFC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5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Stwierdziliśmy również, że innowacyjna technologia recyklingu może pomóc w zwiększeniu możliwości i wydajności recyklingu. Cyfrowa technologia śledzenia może być wykorzystywana do śledzenia materiałów i produktów nadających się do recyklingu, co pomoże zwiększyć efektywność ich zbierania i sortowania, pomoże zweryfikować, czy zostały one pozyskane w sposób etyczny, czy też nie, zapewniając dodatkowe możliwości tworzenia wartości, co może skutkować zwiększeniem poziomu recyklingu.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Ostatnim krokiem w naszym ćwiczeniu z mapą myśli jest zidentyfikowanie pomysłów na możliwości biznesowe i zapisanie ich na karteczkach samoprzylepnych.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(Czas trwania slajdu: 3 minuty)</a:t>
            </a:r>
          </a:p>
          <a:p>
            <a:endParaRPr lang="en-US" b="1" dirty="0"/>
          </a:p>
          <a:p>
            <a:r>
              <a:rPr lang="pl-PL" b="1" dirty="0"/>
              <a:t>Informacja do przekazania uczniom:</a:t>
            </a:r>
          </a:p>
          <a:p>
            <a:r>
              <a:rPr lang="pl-PL" dirty="0"/>
              <a:t>Teraz każda grupa weźmie wszystkie pomysły z mapy myśli i przejdzie przez ćwiczenie </a:t>
            </a:r>
            <a:r>
              <a:rPr lang="pl-PL" b="1" dirty="0"/>
              <a:t>„selekcji poprzez ograniczenie”</a:t>
            </a:r>
            <a:r>
              <a:rPr lang="pl-PL" dirty="0"/>
              <a:t>, aby wybrać najlepsze pomysły, a ostatecznie wybrać jeden ostateczny pomysł na własny biznes. Należy zebrać wszystkie karteczki samoprzylepne z zapisanymi poszczególnymi pomysłami z poprzedniego etapu i przykleić je na tablicy lub plakacie, aby wszyscy mogli je zobaczyć. Grupy przyznają każdemu pomysłowi punktację, więc należy zostawić wolne miejsce na dole każdej karteczki samoprzylepnej w celu zapisania liczby punktów.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Proszę </a:t>
            </a:r>
            <a:r>
              <a:rPr lang="pl-PL" b="0"/>
              <a:t>przyznać każdemu pomysłowi ocenę od 1 do 5, przy czym 1 oznacza niski poziom, a 5 wysoki, w następujących obszarach</a:t>
            </a:r>
            <a:r>
              <a:rPr lang="pl-PL"/>
              <a:t>: </a:t>
            </a:r>
            <a:r>
              <a:rPr lang="pl-PL" b="1" i="1"/>
              <a:t>Desirability</a:t>
            </a:r>
            <a:r>
              <a:rPr lang="pl-PL" b="1"/>
              <a:t> - Wskaźnik pożądania      </a:t>
            </a:r>
            <a:r>
              <a:rPr lang="pl-PL" b="1" i="1"/>
              <a:t>, Feasibility</a:t>
            </a:r>
            <a:r>
              <a:rPr lang="pl-PL" b="1"/>
              <a:t> - Wskaźnik wykonalności       </a:t>
            </a:r>
            <a:r>
              <a:rPr lang="pl-PL" b="1" i="1"/>
              <a:t>, Viability</a:t>
            </a:r>
            <a:r>
              <a:rPr lang="pl-PL" b="1"/>
              <a:t> - wskaźnik rentowności.</a:t>
            </a:r>
          </a:p>
          <a:p>
            <a:r>
              <a:rPr lang="pl-PL"/>
              <a:t>Proszę skorzystać z pytań przewodnich, aby pomóc w określeniu punktacji za każdy aspekt Państwa pomysłu.</a:t>
            </a:r>
          </a:p>
          <a:p>
            <a:endParaRPr lang="en-US" sz="1200" b="1" dirty="0"/>
          </a:p>
          <a:p>
            <a:r>
              <a:rPr lang="pl-PL" sz="1200" b="1"/>
              <a:t>Pożądanie</a:t>
            </a:r>
            <a:r>
              <a:rPr lang="pl-PL" sz="1200"/>
              <a:t>: Czy ludzie tego chcą? Czy wypełnia ona potrzebę? Czy pomysł jest atrakcyjny? Czy pomysł można dopasować do życia ludzi?</a:t>
            </a:r>
          </a:p>
          <a:p>
            <a:r>
              <a:rPr lang="pl-PL" sz="1200" b="1"/>
              <a:t>Wykonalność</a:t>
            </a:r>
            <a:r>
              <a:rPr lang="pl-PL" sz="1200"/>
              <a:t>: Czy możemy to zrobić? Czy wymagana technologia jest dostępna? Czy organizacja może to zrealizować?</a:t>
            </a:r>
          </a:p>
          <a:p>
            <a:r>
              <a:rPr lang="pl-PL" sz="1200" b="1"/>
              <a:t>Rentowność</a:t>
            </a:r>
            <a:r>
              <a:rPr lang="pl-PL" sz="1200"/>
              <a:t>: Czy powinniśmy to zrobić? Czy jest to zgodne z naszymi celami? Czy możemy to rozwinąć, sfinansować i utrzymać? </a:t>
            </a:r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 b="0"/>
              <a:t>Należy zsumować oceny dla każdego pomysłu i wybrać pomysł z najwyższą oceną. </a:t>
            </a:r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96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Jeżeli w Państwa grupie nadal trwa dyskusja na temat tego, który pomysł jest najlepszy, proszę spróbować jednego dodatkowego narzędzia punktowego do dalszej analizy.</a:t>
            </a:r>
          </a:p>
          <a:p>
            <a:endParaRPr lang="en-US" dirty="0"/>
          </a:p>
          <a:p>
            <a:r>
              <a:rPr lang="pl-PL"/>
              <a:t>Proszę przyznać każdemu pomysłowi ocenę od 1 do 5, gdzie 1 oznacza niski poziom, a 5 wysoki, w następujących dwóch obszarach:</a:t>
            </a:r>
          </a:p>
          <a:p>
            <a:pPr marL="228600" indent="-228600">
              <a:buAutoNum type="arabicPeriod"/>
            </a:pPr>
            <a:r>
              <a:rPr lang="pl-PL"/>
              <a:t>Czy jest to sukces? Czy powinniśmy to zrobić? Czy mamy odpowiednie możliwości?</a:t>
            </a:r>
          </a:p>
          <a:p>
            <a:pPr marL="228600" indent="-228600">
              <a:buAutoNum type="arabicPeriod"/>
            </a:pPr>
            <a:r>
              <a:rPr lang="pl-PL"/>
              <a:t>Czy zadanie jest warte poświęconego czasu? Czy wywierają one pożądany przez nas wpływ?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pl-PL"/>
              <a:t>Następnie należy nanieść na wykres wynik „warto” (wpływ) w stosunku do wyniku „możliwość wykonania + wygrana”. Proszę wybrać pomysł, który znajduje się w prawym górnym kwadrancie wykresu.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/>
              <a:t>Informacja do przekazania uczniom:</a:t>
            </a:r>
          </a:p>
          <a:p>
            <a:r>
              <a:rPr lang="pl-PL" b="0"/>
              <a:t>W przypadku zadań grupowych należy postępować zgodnie z poniższą instrukcją:</a:t>
            </a:r>
          </a:p>
          <a:p>
            <a:endParaRPr lang="en-US" b="0" dirty="0"/>
          </a:p>
          <a:p>
            <a:r>
              <a:rPr lang="pl-PL" b="1"/>
              <a:t>Krok 1 </a:t>
            </a:r>
            <a:r>
              <a:rPr lang="pl-PL" b="0"/>
              <a:t>Wybrać aspekt ze scenariusza „Wyzwanie wyzwanie w obszarze odpadów” do przeanalizowania w ramach ćwiczenia tworzenia map myśli, lub kontynuować aspekt wykorzystany w Warsztacie 1</a:t>
            </a:r>
          </a:p>
          <a:p>
            <a:r>
              <a:rPr lang="pl-PL" b="1"/>
              <a:t>Step 2 </a:t>
            </a:r>
            <a:r>
              <a:rPr lang="pl-PL" sz="1200" b="0"/>
              <a:t>Następnie należy utworzyć mapę myślową w celu wizualizacji ścieżek do potencjalnych rozwiązań</a:t>
            </a:r>
          </a:p>
          <a:p>
            <a:r>
              <a:rPr lang="pl-PL" b="1"/>
              <a:t>Step 3 </a:t>
            </a:r>
            <a:r>
              <a:rPr lang="pl-PL" sz="1200" b="0"/>
              <a:t>Zidentyfikować kluczowe pomysły przedstawione na mapie myślowej, a następnie zanotować je na karteczkach samoprzylepnych</a:t>
            </a:r>
          </a:p>
          <a:p>
            <a:r>
              <a:rPr lang="pl-PL" b="1"/>
              <a:t>Step 4 </a:t>
            </a:r>
            <a:r>
              <a:rPr lang="pl-PL" sz="1200" b="0"/>
              <a:t>Przeprowadzić ćwiczenie w zakresie selekcji w celu wybrania najlepszego rozwiązania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DC29-6A32-C04A-8E18-E68AD80FEF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0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48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określeniu problemu, który chcemy rozwiązać oraz potencjalnego rozwiązania, należy poświęcić czas na wymyślenie wszystkich możliwych możliwości biznesowych pozwalających osiągnąć najlepszą ścieżkę rozwiązania problemu.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Grupy powinny zaproponować </a:t>
            </a:r>
            <a:r>
              <a:rPr lang="pl-PL" sz="1200" b="1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najwięcej pomysłów, nie ma złych odpowiedzi</a:t>
            </a:r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etapie burzy mózgów nie sprawdza się, czy pomysł jest możliwy, wykonalny i realny, czy nie. Jedynym zadaniem uczestników jest przedstawienie jak największej liczby pomysłów.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procesie grupy będą korzystać z tablic plakatowych, karteczek samoprzylepnych, szkiców, wykresów itp. Przyjrzymy się mapom myśli i kilku narzędziom punktowym, które pomogą nam w selekcji naszych pomysłów, aby po zakończeniu tego procesu wybrać najlepszy z nich do dalszej pracy. Grupy bazują również na pomysłach innych, a wszystkie rozwiązania, które ktoś zaproponował, są przedstawiane i przemyślane. Przyjrzyjmy się mapie myśli i temu, jak wykorzystać to narzędzie do generowania pomysłów biznesowych.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3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myśli to diagram, który pomaga obserwować i analizować informacje w sposób wizualny, aby uporządkować myśli, generować nowe pomysły i zwiększyć kreatywność. Mapa myśli tworzona jest wokół jednego stwierdzenia, zazwyczaj problemu lub pożądanego wyniku, wokół którego zapisywane są wszystkie pomysły na rozwiązanie problemu lub osiągnięcie wyniku. Stwierdzenie o pożądanym wyniku jest zwykle zapisywane na środku pustej kartki jako punkt centralny, a gałęzie rozchodzą się we wszystkich kierunkach, reprezentując potencjalne rozwiązania.</a:t>
            </a:r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5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Najpierw proszę określić główny cel swojej mapy myśli i zapisać go na środku. Ponieważ mapy myśli zaczynają się od środka i rozszerzają na zewnątrz, myśl przewodnia stanie się głównym tematem diagramu.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Główną koncepcją może być: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-Problem, który próbujemy rozwiązać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-Projekt, którego dotyczy burza mózgów</a:t>
            </a: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-Trudne pojęcie, którego próbujemy się nauczyć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naszym przykładzie zajmujemy się kwestią niskiego poziomu recyklingu. Jednym z rozwiązań, które zidentyfikowaliśmy w naszym ćwiczeniu z schematu problemów/rozwiązań, jest to, że aby zwiększyć poziom recyklingu, musimy lepiej zbierać i sortować odpady. Jakie są możliwości biznesowe dla lepszego zbierania i sortowania odpadów?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Moglibyśmy stworzyć nowy rodzaj pojemników na odpady, które ułatwiają sortowanie odpadów, takich jak organiczne i nadające się do recyklingu, dzięki czemu łatwiej jest zbierać i przetwarzać właściwe przedmioty, co prowadzi do zwiększenia wskaźnika recyklingu.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5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Następnie wiemy, że nadanie uprawnień nieformalnym pracownikom zajmującym się odpadami pomoże zwiększyć ich możliwości pracy w zakresie zbierania i sortowania surowców wtórnych w sposób bardziej efektywny, co spowoduje wzrost poziomu recyklingu. Jakie możliwości biznesowe istnieją, aby wzmocnić pozycję nieformalnego sektora odpadów?</a:t>
            </a:r>
          </a:p>
          <a:p>
            <a:endParaRPr lang="en-US" dirty="0"/>
          </a:p>
          <a:p>
            <a:r>
              <a:rPr lang="pl-PL"/>
              <a:t>Moglibyśmy pomóc im w zorganizowaniu się w spółdzielnię, dzięki czemu moglibyśmy sprawniej działać w zespołach. Moglibyśmy uruchomić aplikację do odbierania opadów działająca na zasadzie zbliżonej do aplikacji Uber, gdzie ludzie mogliby poprosić pracownika zajmującego się odpadami, aby przyjechał i odebrał ich surowce wtórne. Innym rozwiązaniem byłoby założenie firmy i zatrudnienie pracowników nieformalnych, płacąc im godziwe wynagrodzenie i zachęcając do zbierania i sortowania większej ilości odpadów, co z kolei spowoduje wzrost poziomu recyklingu.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/>
              <a:t>(Czas trwania slajdu: 5 minuty)</a:t>
            </a:r>
          </a:p>
          <a:p>
            <a:endParaRPr lang="en-US" b="1" dirty="0"/>
          </a:p>
          <a:p>
            <a:r>
              <a:rPr lang="pl-PL" b="1"/>
              <a:t>Informacja do przekazania uczniom:</a:t>
            </a:r>
          </a:p>
          <a:p>
            <a:r>
              <a:rPr lang="pl-PL"/>
              <a:t>Następnie stwierdziliśmy, że dodanie wartości do surowców wtórnych niskiej klasy, czyli takich, które zazwyczaj nie są zbierane ze względu na niską wartość odsprzedaży, jest sposobem na zwiększenie ilości zbieranych i sortowanych surowców, co skutkuje wzrostem poziomu recyklingu. </a:t>
            </a:r>
          </a:p>
          <a:p>
            <a:endParaRPr lang="en-US" dirty="0"/>
          </a:p>
          <a:p>
            <a:r>
              <a:rPr lang="pl-PL"/>
              <a:t>Opakowania wielowarstwowe można rozłożyć i wykorzystać w procesie przetwarzania cementu, tworząc zupełnie nowe produkty, takie jak bloki betonowe dla budownictwa. W ten sposób dodaje się wartość do przedmiotów, które w przeciwnym razie nie nadawałyby się do recyklingu, co zachęca do zbierania szerszego zakresu przedmiotów, a w konsekwencji do zwiększenia poziomu recyklingu.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105C1-4A14-A34F-AD77-8502356DF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0CFC-753E-4D24-BB02-4CCD6226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07C52-7A4D-4817-B068-A2E9BCBE9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0A15-5913-4D27-BA31-AA079112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1563-F575-404C-A410-823CA15973C0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B958-6040-4E35-B3DA-E2350E00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8EE7-92D5-4299-91AC-1BA0A1EB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9ECD84C-2457-4D2A-8CFE-4BFACADA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327F-858E-4EBA-903D-43889021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21DE9-1B60-4012-9D96-E7570FB6C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FBEB9-F3FC-45C3-9AB7-83069604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EC84-73B2-BA45-BA24-A7E2A171BBCC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03D5-E5D0-4995-9649-5F95F729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732F-61DE-4607-93F8-616F9A49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9C64F-41E3-4C48-A661-75A7EB117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0CA8-0950-4C7D-85DF-2CF2632E5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DB5C-1D0A-4503-8067-6EC5EED7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2C1-1C92-E645-BC3F-0AF132FD9C9A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EDA2-72FF-40A9-93A0-4CF34D13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AB705-BD87-4112-9FCE-7CA5DABE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CA27-9D4A-4A44-8F81-CD286DEF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4FCE-0C50-45F9-BA6B-4AB54DCA2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F8ECB-1045-47F8-88FD-A4180EBE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4C14-7B78-A842-9293-590DD76DEA21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91C0D-E209-4139-8415-5EC8B8E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8C1D-E4C5-440B-9D12-3B8166A8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2BA-D428-42AA-83B1-054816FB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9F382-F14B-44B4-8A30-C64408A7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3612-9FCE-44E5-A2EE-18842A7E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807-909A-E44C-A8BD-19AE2DF0EBEB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A301B-F23A-4002-8C96-EB9A582A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DDAE9-3746-4AE0-A0D7-02CDE5FD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4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D43C-4F45-4DFB-A1D7-291B58BD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3C73-0030-433B-87E2-610DEF54E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05AC2-C107-4166-9C3D-98AC5CDC6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EB460-9F55-40CA-B691-4E417FEA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368D-FADF-0245-A420-983C7E7BFB14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4ADA-DFFB-4303-BBB0-55786237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3ABE6-426D-44A1-8209-CF3691BB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E05-9A57-4277-A01B-2D542DF3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EF8B9-28F5-4920-8946-8B344581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11A9-C636-47CD-8E43-5F1EE3CB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A3F11-C1A0-4FCA-8F87-46FEAAE75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B3B4B-E4C8-4604-AC65-5CCBE1A2B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593B8-4D1F-44B2-9D61-241C196D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9E3-8F71-0443-A8C2-3293D365469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39498-D7BE-495F-8AD2-8A602189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FF634-44DE-4A25-A92D-31FD820E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6AD1-3A3E-4A5D-A427-2B258501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68050-425A-48BF-A5FD-AA206B6A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90CE-ABA1-F54B-89DC-1D663A818581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8BC81-A676-4077-B523-81723AE5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88AD0-6E78-48AE-A680-9EA58570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42F48-7A53-4FD5-A70C-11A3627B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186F-5EC0-0343-BD01-CE01B0DC00DE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0A986-EA79-4975-8269-FB4E4E8C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C267-41DA-4B99-8CD8-6E0AAAE2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0765-5EA2-45E2-8CD7-BC2511DA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A30A-7EBD-4535-8006-39AD24D6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F209C-486E-4828-BCE1-63C931AD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BD6C-C5A5-4FB8-95D7-4973E852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2DC0-35E8-0F4B-AAD5-857D242886BA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3A31-9689-43A4-B5DC-3D86B37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A5F32-D51B-4122-833A-60445487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D7C8-3BA6-405B-A8B0-D53D15D0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F6881-2F68-4EAA-BF94-5DB41F660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7BDEE-6054-42A5-AF4B-23FF23C61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1B5F5-51C0-4E4F-93A1-168DB447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8D90-54CC-A54A-940F-3B9B3A558DEE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DAB0D-C18A-47F7-95B4-1E3732DF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9C6F-2D1B-4EF6-8540-AC47A5EB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2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0E586-E239-48E5-BA80-E608956C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E7B86-8C70-4031-907C-362AA14E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89FA-3BE1-4017-A26E-FB1E9BD20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DCC9-7928-1C46-A508-7BDBBDA70E0E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B514-7EFB-4E0D-83EB-035165A4D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2FB7-FD63-4362-A8E3-BCA458F6C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3E0F-B325-444D-B2D9-EF8E0D98F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kst  Opis tekstu wygenerowany automatycznie ze średnią pewnością">
            <a:extLst>
              <a:ext uri="{FF2B5EF4-FFF2-40B4-BE49-F238E27FC236}">
                <a16:creationId xmlns:a16="http://schemas.microsoft.com/office/drawing/2014/main" id="{0928C218-2ED5-0640-87F6-3DAD64908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20D6D-617E-900D-CCF1-2C98FE97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1</a:t>
            </a:fld>
            <a:endParaRPr lang="en-US"/>
          </a:p>
        </p:txBody>
      </p:sp>
      <p:sp>
        <p:nvSpPr>
          <p:cNvPr id="3" name="pole tekstowe 3">
            <a:extLst>
              <a:ext uri="{FF2B5EF4-FFF2-40B4-BE49-F238E27FC236}">
                <a16:creationId xmlns:a16="http://schemas.microsoft.com/office/drawing/2014/main" id="{D48B7C14-C397-E9FE-2ADD-D335D9160CF0}"/>
              </a:ext>
            </a:extLst>
          </p:cNvPr>
          <p:cNvSpPr txBox="1"/>
          <p:nvPr/>
        </p:nvSpPr>
        <p:spPr>
          <a:xfrm>
            <a:off x="4019448" y="5167203"/>
            <a:ext cx="4299051" cy="1308050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myśli</a:t>
            </a:r>
            <a:endParaRPr lang="pl-PL" sz="28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pl-PL" sz="1100" dirty="0">
              <a:latin typeface="Arial Black" panose="020B0A04020102020204" pitchFamily="34" charset="0"/>
            </a:endParaRPr>
          </a:p>
          <a:p>
            <a:pPr algn="ctr"/>
            <a:r>
              <a:rPr lang="pl-PL" sz="2400" dirty="0">
                <a:latin typeface="Arial Black" panose="020B0A04020102020204" pitchFamily="34" charset="0"/>
              </a:rPr>
              <a:t>Warsztat 2</a:t>
            </a:r>
          </a:p>
        </p:txBody>
      </p:sp>
    </p:spTree>
    <p:extLst>
      <p:ext uri="{BB962C8B-B14F-4D97-AF65-F5344CB8AC3E}">
        <p14:creationId xmlns:p14="http://schemas.microsoft.com/office/powerpoint/2010/main" val="22504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9F06C1-2C0D-F444-B83C-D0D5E4B9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Ikona  Opis generowany automatycznie">
            <a:extLst>
              <a:ext uri="{FF2B5EF4-FFF2-40B4-BE49-F238E27FC236}">
                <a16:creationId xmlns:a16="http://schemas.microsoft.com/office/drawing/2014/main" id="{63AE7A20-6245-464C-8B92-40EDEDBB1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F99E62-D85D-1F4F-B3A4-6EC752DC59F4}"/>
              </a:ext>
            </a:extLst>
          </p:cNvPr>
          <p:cNvSpPr txBox="1"/>
          <p:nvPr/>
        </p:nvSpPr>
        <p:spPr>
          <a:xfrm>
            <a:off x="3556061" y="4780715"/>
            <a:ext cx="19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Budowanie wartości przetwarzanych produktów niskiej klasy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CDF34-DC30-9948-B6C8-BE1D0FDAB42B}"/>
              </a:ext>
            </a:extLst>
          </p:cNvPr>
          <p:cNvSpPr txBox="1"/>
          <p:nvPr/>
        </p:nvSpPr>
        <p:spPr>
          <a:xfrm>
            <a:off x="7637903" y="4720755"/>
            <a:ext cx="1310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Tworzywa sztuczne z certyfikatem </a:t>
            </a:r>
            <a:r>
              <a:rPr lang="pl-PL" sz="1100" i="1">
                <a:solidFill>
                  <a:schemeClr val="bg1"/>
                </a:solidFill>
              </a:rPr>
              <a:t>fair trade</a:t>
            </a:r>
            <a:r>
              <a:rPr lang="pl-PL" sz="1100">
                <a:solidFill>
                  <a:schemeClr val="bg1"/>
                </a:solidFill>
              </a:rPr>
              <a:t> – pozyskiwane w sposób etyczny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882BA-F931-0D43-BED8-2157A82AC96F}"/>
              </a:ext>
            </a:extLst>
          </p:cNvPr>
          <p:cNvSpPr txBox="1"/>
          <p:nvPr/>
        </p:nvSpPr>
        <p:spPr>
          <a:xfrm>
            <a:off x="2518133" y="1647992"/>
            <a:ext cx="137931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Tworzenie przedsiębiorstw zajmujących się przetwarzaniem niskiej jakości tworzyw sztucznych na produkty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1BE38-B539-0244-A300-CEF709A84252}"/>
              </a:ext>
            </a:extLst>
          </p:cNvPr>
          <p:cNvSpPr txBox="1"/>
          <p:nvPr/>
        </p:nvSpPr>
        <p:spPr>
          <a:xfrm>
            <a:off x="438201" y="4152166"/>
            <a:ext cx="159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Produkcja cementu z wykorzystaniem niskiej jakości opakowań wielowarstwowych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68C80-BB99-4B05-328E-D9B23BA97057}"/>
              </a:ext>
            </a:extLst>
          </p:cNvPr>
          <p:cNvSpPr txBox="1"/>
          <p:nvPr/>
        </p:nvSpPr>
        <p:spPr>
          <a:xfrm>
            <a:off x="9559567" y="1110192"/>
            <a:ext cx="15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Zwiększenie współczynnika recyklingu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71EB0-118D-5169-3F3C-52E085B4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1716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9F06C1-2C0D-F444-B83C-D0D5E4B9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Ikona  Opis generowany automatycznie">
            <a:extLst>
              <a:ext uri="{FF2B5EF4-FFF2-40B4-BE49-F238E27FC236}">
                <a16:creationId xmlns:a16="http://schemas.microsoft.com/office/drawing/2014/main" id="{97DAC275-B784-CF4D-A99A-B558628FC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420495-4719-6D4F-9A9F-E5C197921AB5}"/>
              </a:ext>
            </a:extLst>
          </p:cNvPr>
          <p:cNvSpPr txBox="1"/>
          <p:nvPr/>
        </p:nvSpPr>
        <p:spPr>
          <a:xfrm>
            <a:off x="4658758" y="3155042"/>
            <a:ext cx="177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Innowacyjna </a:t>
            </a:r>
          </a:p>
          <a:p>
            <a:pPr algn="ctr"/>
            <a:r>
              <a:rPr lang="pl-PL" sz="1200" b="1">
                <a:solidFill>
                  <a:schemeClr val="bg1"/>
                </a:solidFill>
              </a:rPr>
              <a:t>technologia</a:t>
            </a:r>
          </a:p>
          <a:p>
            <a:pPr algn="ctr"/>
            <a:r>
              <a:rPr lang="pl-PL" sz="1200" b="1">
                <a:solidFill>
                  <a:schemeClr val="bg1"/>
                </a:solidFill>
              </a:rPr>
              <a:t>recyklingu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64D05-5991-7C48-9702-56264F8D0B75}"/>
              </a:ext>
            </a:extLst>
          </p:cNvPr>
          <p:cNvSpPr txBox="1"/>
          <p:nvPr/>
        </p:nvSpPr>
        <p:spPr>
          <a:xfrm>
            <a:off x="632605" y="5590147"/>
            <a:ext cx="1776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Identyfikacja i śledzenie </a:t>
            </a:r>
          </a:p>
          <a:p>
            <a:pPr algn="ctr"/>
            <a:r>
              <a:rPr lang="pl-PL" sz="1100">
                <a:solidFill>
                  <a:schemeClr val="bg1"/>
                </a:solidFill>
              </a:rPr>
              <a:t>produktów możliwych do recyklingu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E0421-17F3-AB4A-B9B8-496EFC94C701}"/>
              </a:ext>
            </a:extLst>
          </p:cNvPr>
          <p:cNvSpPr txBox="1"/>
          <p:nvPr/>
        </p:nvSpPr>
        <p:spPr>
          <a:xfrm>
            <a:off x="3041227" y="5297759"/>
            <a:ext cx="1776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Cyfrowa technologia</a:t>
            </a:r>
          </a:p>
          <a:p>
            <a:pPr algn="ctr"/>
            <a:r>
              <a:rPr lang="pl-PL" sz="1100">
                <a:solidFill>
                  <a:schemeClr val="bg1"/>
                </a:solidFill>
              </a:rPr>
              <a:t>śledzenia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5426E-6575-7648-87FF-97E3418E7453}"/>
              </a:ext>
            </a:extLst>
          </p:cNvPr>
          <p:cNvSpPr txBox="1"/>
          <p:nvPr/>
        </p:nvSpPr>
        <p:spPr>
          <a:xfrm>
            <a:off x="2378642" y="1696767"/>
            <a:ext cx="1776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Inteligentna</a:t>
            </a:r>
          </a:p>
          <a:p>
            <a:pPr algn="ctr"/>
            <a:r>
              <a:rPr lang="pl-PL" sz="1100">
                <a:solidFill>
                  <a:schemeClr val="bg1"/>
                </a:solidFill>
              </a:rPr>
              <a:t>Flota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42E94A-F5A5-0E4F-867D-E1B6977A0203}"/>
              </a:ext>
            </a:extLst>
          </p:cNvPr>
          <p:cNvSpPr txBox="1"/>
          <p:nvPr/>
        </p:nvSpPr>
        <p:spPr>
          <a:xfrm>
            <a:off x="222557" y="743038"/>
            <a:ext cx="1776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Zatrudnianie </a:t>
            </a:r>
          </a:p>
          <a:p>
            <a:pPr algn="ctr"/>
            <a:r>
              <a:rPr lang="pl-PL" sz="1100">
                <a:solidFill>
                  <a:schemeClr val="bg1"/>
                </a:solidFill>
              </a:rPr>
              <a:t>kierowców ciężarówek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2BB32-45E4-FC43-8FF6-2063E420B9A7}"/>
              </a:ext>
            </a:extLst>
          </p:cNvPr>
          <p:cNvSpPr txBox="1"/>
          <p:nvPr/>
        </p:nvSpPr>
        <p:spPr>
          <a:xfrm>
            <a:off x="4921563" y="673835"/>
            <a:ext cx="125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Aplikacja do odbierania opadów działająca na zasadzie zbliżonej do aplikacji Uber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9D57A-3517-913B-94A7-533E83A1A2DB}"/>
              </a:ext>
            </a:extLst>
          </p:cNvPr>
          <p:cNvSpPr txBox="1"/>
          <p:nvPr/>
        </p:nvSpPr>
        <p:spPr>
          <a:xfrm>
            <a:off x="9591073" y="3876252"/>
            <a:ext cx="15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Zwiększenie współczynnika recyklingu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86DBF-3EA4-1A6C-21ED-F4ABB397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2047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F7F17A-D265-9E41-9800-FBA842D2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Schemat  Opis schematu wygenerowany automatycznie z niskim poziomem ufności">
            <a:extLst>
              <a:ext uri="{FF2B5EF4-FFF2-40B4-BE49-F238E27FC236}">
                <a16:creationId xmlns:a16="http://schemas.microsoft.com/office/drawing/2014/main" id="{9808A45F-D00B-0148-92A6-6DB4679C7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" y="25177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7CD4E0-70D9-3E4C-BA99-0E7DD3423D1D}"/>
              </a:ext>
            </a:extLst>
          </p:cNvPr>
          <p:cNvSpPr/>
          <p:nvPr/>
        </p:nvSpPr>
        <p:spPr>
          <a:xfrm>
            <a:off x="367265" y="478934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93CB4-3B3E-9B4A-8859-9A15EB1BB324}"/>
              </a:ext>
            </a:extLst>
          </p:cNvPr>
          <p:cNvSpPr/>
          <p:nvPr/>
        </p:nvSpPr>
        <p:spPr>
          <a:xfrm>
            <a:off x="10877610" y="224415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42E78F-D5F0-DF49-9A35-834AD688AC05}"/>
              </a:ext>
            </a:extLst>
          </p:cNvPr>
          <p:cNvSpPr/>
          <p:nvPr/>
        </p:nvSpPr>
        <p:spPr>
          <a:xfrm>
            <a:off x="10635872" y="3276177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829609-D199-F14F-8ACE-79BF0F531867}"/>
              </a:ext>
            </a:extLst>
          </p:cNvPr>
          <p:cNvSpPr/>
          <p:nvPr/>
        </p:nvSpPr>
        <p:spPr>
          <a:xfrm>
            <a:off x="10877610" y="6062909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ABE202-7F6D-1A44-B7C9-81153CE5AC17}"/>
              </a:ext>
            </a:extLst>
          </p:cNvPr>
          <p:cNvSpPr/>
          <p:nvPr/>
        </p:nvSpPr>
        <p:spPr>
          <a:xfrm>
            <a:off x="8255279" y="4827943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D0D32C-C39D-1343-9063-5D1F78726087}"/>
              </a:ext>
            </a:extLst>
          </p:cNvPr>
          <p:cNvSpPr/>
          <p:nvPr/>
        </p:nvSpPr>
        <p:spPr>
          <a:xfrm>
            <a:off x="5144217" y="5532849"/>
            <a:ext cx="1193522" cy="53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Pomysł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78027-A4AC-B749-47EB-C7BD8778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FFC629-16C0-054C-A14C-F6C89E7A7A06}"/>
              </a:ext>
            </a:extLst>
          </p:cNvPr>
          <p:cNvSpPr/>
          <p:nvPr/>
        </p:nvSpPr>
        <p:spPr>
          <a:xfrm>
            <a:off x="2606040" y="185126"/>
            <a:ext cx="6979920" cy="813099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048B51-E3FA-8047-8906-B789EA221439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DD1BC-CFEA-E84D-8BEC-FC3B5AB50B01}"/>
              </a:ext>
            </a:extLst>
          </p:cNvPr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chemeClr val="bg1"/>
                </a:solidFill>
              </a:rPr>
              <a:t>Ćwiczenie w zakresie selekcji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2955B0-7F94-3E46-96F4-550B4412271D}"/>
              </a:ext>
            </a:extLst>
          </p:cNvPr>
          <p:cNvSpPr/>
          <p:nvPr/>
        </p:nvSpPr>
        <p:spPr>
          <a:xfrm>
            <a:off x="310551" y="1643333"/>
            <a:ext cx="3669100" cy="35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>
                <a:solidFill>
                  <a:schemeClr val="tx1"/>
                </a:solidFill>
              </a:rPr>
              <a:t>POMYSŁ #1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64A2A-C236-F740-83B7-B98985CFF055}"/>
              </a:ext>
            </a:extLst>
          </p:cNvPr>
          <p:cNvSpPr/>
          <p:nvPr/>
        </p:nvSpPr>
        <p:spPr>
          <a:xfrm>
            <a:off x="4290202" y="1643332"/>
            <a:ext cx="3669100" cy="35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>
                <a:solidFill>
                  <a:schemeClr val="tx1"/>
                </a:solidFill>
              </a:rPr>
              <a:t>POMYSŁ #2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C9A91-60E3-F34C-BFC8-934AC1CF25C3}"/>
              </a:ext>
            </a:extLst>
          </p:cNvPr>
          <p:cNvSpPr/>
          <p:nvPr/>
        </p:nvSpPr>
        <p:spPr>
          <a:xfrm>
            <a:off x="8266286" y="1643332"/>
            <a:ext cx="3669100" cy="35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>
                <a:solidFill>
                  <a:schemeClr val="tx1"/>
                </a:solidFill>
              </a:rPr>
              <a:t>POMYSŁ #3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48802-DA58-3C83-4349-885F5DE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A64A2A-C236-F740-83B7-B98985CFF055}"/>
              </a:ext>
            </a:extLst>
          </p:cNvPr>
          <p:cNvSpPr/>
          <p:nvPr/>
        </p:nvSpPr>
        <p:spPr>
          <a:xfrm>
            <a:off x="4290202" y="1643332"/>
            <a:ext cx="3669100" cy="35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>
                <a:solidFill>
                  <a:schemeClr val="tx1"/>
                </a:solidFill>
              </a:rPr>
              <a:t>POMYSŁ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F7785-E3A1-5045-97F7-7D684AB1AFD4}"/>
              </a:ext>
            </a:extLst>
          </p:cNvPr>
          <p:cNvSpPr txBox="1"/>
          <p:nvPr/>
        </p:nvSpPr>
        <p:spPr>
          <a:xfrm>
            <a:off x="2794682" y="467723"/>
            <a:ext cx="660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>
                <a:solidFill>
                  <a:srgbClr val="3AC69D"/>
                </a:solidFill>
              </a:rPr>
              <a:t>Ocena 1-5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6829F0-2916-BC4E-8888-A22B92A282F8}"/>
              </a:ext>
            </a:extLst>
          </p:cNvPr>
          <p:cNvSpPr txBox="1"/>
          <p:nvPr/>
        </p:nvSpPr>
        <p:spPr>
          <a:xfrm>
            <a:off x="2778915" y="3804752"/>
            <a:ext cx="66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Całkowity wynik: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14237-5636-514E-89AA-CD4BFFD99AC4}"/>
              </a:ext>
            </a:extLst>
          </p:cNvPr>
          <p:cNvSpPr txBox="1"/>
          <p:nvPr/>
        </p:nvSpPr>
        <p:spPr>
          <a:xfrm>
            <a:off x="2778914" y="4386314"/>
            <a:ext cx="66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D=4   F=3   V=5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73DDD10D-B7A9-6841-9F7A-0CCE3F69CAA8}"/>
              </a:ext>
            </a:extLst>
          </p:cNvPr>
          <p:cNvSpPr/>
          <p:nvPr/>
        </p:nvSpPr>
        <p:spPr>
          <a:xfrm rot="18329732">
            <a:off x="4249130" y="5120346"/>
            <a:ext cx="788276" cy="305134"/>
          </a:xfrm>
          <a:prstGeom prst="rightArrow">
            <a:avLst/>
          </a:prstGeom>
          <a:solidFill>
            <a:srgbClr val="3AC6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46F98-E20E-AB42-8280-121EC57E6556}"/>
              </a:ext>
            </a:extLst>
          </p:cNvPr>
          <p:cNvSpPr txBox="1"/>
          <p:nvPr/>
        </p:nvSpPr>
        <p:spPr>
          <a:xfrm>
            <a:off x="2541465" y="5779692"/>
            <a:ext cx="660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err="1"/>
              <a:t>Desirability</a:t>
            </a:r>
            <a:r>
              <a:rPr lang="pl-PL" sz="1600" b="1" dirty="0"/>
              <a:t> - Wskaźnik pożądania</a:t>
            </a:r>
            <a:r>
              <a:rPr lang="pl-PL" sz="1600" dirty="0"/>
              <a:t>      </a:t>
            </a:r>
            <a:r>
              <a:rPr lang="pl-PL" sz="1600" b="1" i="1" dirty="0" err="1"/>
              <a:t>Feasibility</a:t>
            </a:r>
            <a:r>
              <a:rPr lang="pl-PL" sz="1600" b="1" dirty="0"/>
              <a:t> - Wskaźnik wykonalności</a:t>
            </a:r>
            <a:r>
              <a:rPr lang="pl-PL" sz="1600" dirty="0"/>
              <a:t>       </a:t>
            </a:r>
            <a:r>
              <a:rPr lang="pl-PL" sz="1600" b="1" i="1" dirty="0" err="1"/>
              <a:t>Viability</a:t>
            </a:r>
            <a:r>
              <a:rPr lang="pl-PL" sz="1600" b="1" dirty="0"/>
              <a:t> - wskaźnik rentowności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E1DC38E-F0B3-BA47-A139-DC8FFE0DCCDE}"/>
              </a:ext>
            </a:extLst>
          </p:cNvPr>
          <p:cNvSpPr/>
          <p:nvPr/>
        </p:nvSpPr>
        <p:spPr>
          <a:xfrm rot="16200000">
            <a:off x="5686094" y="5173675"/>
            <a:ext cx="788276" cy="305134"/>
          </a:xfrm>
          <a:prstGeom prst="rightArrow">
            <a:avLst/>
          </a:prstGeom>
          <a:solidFill>
            <a:srgbClr val="3AC6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sz="120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B600708-827B-B442-9DB1-21D8765CDB72}"/>
              </a:ext>
            </a:extLst>
          </p:cNvPr>
          <p:cNvSpPr/>
          <p:nvPr/>
        </p:nvSpPr>
        <p:spPr>
          <a:xfrm rot="14568714">
            <a:off x="6953274" y="5109524"/>
            <a:ext cx="788276" cy="305134"/>
          </a:xfrm>
          <a:prstGeom prst="rightArrow">
            <a:avLst/>
          </a:prstGeom>
          <a:solidFill>
            <a:srgbClr val="3AC6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E33CA-55EA-95C6-A8F8-17797FD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14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0521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FFC629-16C0-054C-A14C-F6C89E7A7A06}"/>
              </a:ext>
            </a:extLst>
          </p:cNvPr>
          <p:cNvSpPr/>
          <p:nvPr/>
        </p:nvSpPr>
        <p:spPr>
          <a:xfrm>
            <a:off x="2606040" y="185126"/>
            <a:ext cx="6979920" cy="813099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048B51-E3FA-8047-8906-B789EA221439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DD1BC-CFEA-E84D-8BEC-FC3B5AB50B01}"/>
              </a:ext>
            </a:extLst>
          </p:cNvPr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chemeClr val="bg1"/>
                </a:solidFill>
              </a:rPr>
              <a:t>Wybrać najwyższy wynik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2955B0-7F94-3E46-96F4-550B4412271D}"/>
              </a:ext>
            </a:extLst>
          </p:cNvPr>
          <p:cNvSpPr/>
          <p:nvPr/>
        </p:nvSpPr>
        <p:spPr>
          <a:xfrm>
            <a:off x="610095" y="1643333"/>
            <a:ext cx="3669100" cy="35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>
                <a:solidFill>
                  <a:schemeClr val="tx1"/>
                </a:solidFill>
              </a:rPr>
              <a:t>POMYSŁ #1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64A2A-C236-F740-83B7-B98985CFF055}"/>
              </a:ext>
            </a:extLst>
          </p:cNvPr>
          <p:cNvSpPr/>
          <p:nvPr/>
        </p:nvSpPr>
        <p:spPr>
          <a:xfrm>
            <a:off x="5234615" y="2617076"/>
            <a:ext cx="2668700" cy="259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>
                <a:solidFill>
                  <a:schemeClr val="tx1"/>
                </a:solidFill>
              </a:rPr>
              <a:t>POMYSŁ #2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C9A91-60E3-F34C-BFC8-934AC1CF25C3}"/>
              </a:ext>
            </a:extLst>
          </p:cNvPr>
          <p:cNvSpPr/>
          <p:nvPr/>
        </p:nvSpPr>
        <p:spPr>
          <a:xfrm>
            <a:off x="8858735" y="3040632"/>
            <a:ext cx="2233548" cy="21740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POMYSŁ #3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30A41-6B73-184E-9964-2FC6573E8B00}"/>
              </a:ext>
            </a:extLst>
          </p:cNvPr>
          <p:cNvSpPr txBox="1"/>
          <p:nvPr/>
        </p:nvSpPr>
        <p:spPr>
          <a:xfrm>
            <a:off x="1117538" y="4040287"/>
            <a:ext cx="266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Całkowity wynik: 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DB85E-FC6A-794E-ADF5-ADC9C805A0C8}"/>
              </a:ext>
            </a:extLst>
          </p:cNvPr>
          <p:cNvSpPr txBox="1"/>
          <p:nvPr/>
        </p:nvSpPr>
        <p:spPr>
          <a:xfrm>
            <a:off x="1117538" y="4433609"/>
            <a:ext cx="26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/>
              <a:t>D=4   F=3   V=5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BD6C3-4913-6844-9560-09C4578C614E}"/>
              </a:ext>
            </a:extLst>
          </p:cNvPr>
          <p:cNvSpPr txBox="1"/>
          <p:nvPr/>
        </p:nvSpPr>
        <p:spPr>
          <a:xfrm>
            <a:off x="5203083" y="4255353"/>
            <a:ext cx="266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Całkowity wynik: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CDA27-C3B2-8B41-93E6-43F46BA5A6A7}"/>
              </a:ext>
            </a:extLst>
          </p:cNvPr>
          <p:cNvSpPr txBox="1"/>
          <p:nvPr/>
        </p:nvSpPr>
        <p:spPr>
          <a:xfrm>
            <a:off x="5203083" y="4648675"/>
            <a:ext cx="26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/>
              <a:t>D=3   F=2   V=5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2BBA5-13D5-224B-A6BD-4BD72720AD59}"/>
              </a:ext>
            </a:extLst>
          </p:cNvPr>
          <p:cNvSpPr txBox="1"/>
          <p:nvPr/>
        </p:nvSpPr>
        <p:spPr>
          <a:xfrm>
            <a:off x="8620202" y="4318417"/>
            <a:ext cx="266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Całkowity wynik: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F431A6-2F44-7849-9E5C-88C64453070E}"/>
              </a:ext>
            </a:extLst>
          </p:cNvPr>
          <p:cNvSpPr txBox="1"/>
          <p:nvPr/>
        </p:nvSpPr>
        <p:spPr>
          <a:xfrm>
            <a:off x="8620202" y="4711739"/>
            <a:ext cx="26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/>
              <a:t>D=3   F=2   V=2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8710D-8B72-EE8B-18F8-306D3FC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8"/>
            <a:ext cx="12242370" cy="6867937"/>
          </a:xfrm>
          <a:prstGeom prst="rect">
            <a:avLst/>
          </a:prstGeom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591BA3-D26C-E549-A467-76EF8706DF0A}"/>
              </a:ext>
            </a:extLst>
          </p:cNvPr>
          <p:cNvGrpSpPr/>
          <p:nvPr/>
        </p:nvGrpSpPr>
        <p:grpSpPr>
          <a:xfrm>
            <a:off x="1713801" y="566355"/>
            <a:ext cx="7747492" cy="5683273"/>
            <a:chOff x="1555540" y="724617"/>
            <a:chExt cx="7747492" cy="56832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5A3E09-C297-2E4A-8C79-CBB9E223ADA6}"/>
                </a:ext>
              </a:extLst>
            </p:cNvPr>
            <p:cNvGrpSpPr/>
            <p:nvPr/>
          </p:nvGrpSpPr>
          <p:grpSpPr>
            <a:xfrm>
              <a:off x="1555540" y="724619"/>
              <a:ext cx="7747492" cy="5683271"/>
              <a:chOff x="1092396" y="879894"/>
              <a:chExt cx="7592544" cy="555314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AFA6029-FDDE-F04D-B96E-715E222F183C}"/>
                  </a:ext>
                </a:extLst>
              </p:cNvPr>
              <p:cNvGrpSpPr/>
              <p:nvPr/>
            </p:nvGrpSpPr>
            <p:grpSpPr>
              <a:xfrm>
                <a:off x="2432649" y="879894"/>
                <a:ext cx="6243245" cy="4641014"/>
                <a:chOff x="2035834" y="500332"/>
                <a:chExt cx="4729559" cy="4641014"/>
              </a:xfrm>
            </p:grpSpPr>
            <p:sp>
              <p:nvSpPr>
                <p:cNvPr id="31" name="Up Arrow 30">
                  <a:extLst>
                    <a:ext uri="{FF2B5EF4-FFF2-40B4-BE49-F238E27FC236}">
                      <a16:creationId xmlns:a16="http://schemas.microsoft.com/office/drawing/2014/main" id="{C55820CF-651D-7343-B081-C20CB139A2B6}"/>
                    </a:ext>
                  </a:extLst>
                </p:cNvPr>
                <p:cNvSpPr/>
                <p:nvPr/>
              </p:nvSpPr>
              <p:spPr>
                <a:xfrm>
                  <a:off x="2035834" y="500332"/>
                  <a:ext cx="195233" cy="4589253"/>
                </a:xfrm>
                <a:prstGeom prst="upArrow">
                  <a:avLst/>
                </a:prstGeom>
                <a:solidFill>
                  <a:srgbClr val="3AC69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2" name="Up Arrow 31">
                  <a:extLst>
                    <a:ext uri="{FF2B5EF4-FFF2-40B4-BE49-F238E27FC236}">
                      <a16:creationId xmlns:a16="http://schemas.microsoft.com/office/drawing/2014/main" id="{7C20444C-E655-3F49-B704-61E829983A23}"/>
                    </a:ext>
                  </a:extLst>
                </p:cNvPr>
                <p:cNvSpPr/>
                <p:nvPr/>
              </p:nvSpPr>
              <p:spPr>
                <a:xfrm rot="5400000">
                  <a:off x="4367250" y="2743202"/>
                  <a:ext cx="207034" cy="4589253"/>
                </a:xfrm>
                <a:prstGeom prst="upArrow">
                  <a:avLst/>
                </a:prstGeom>
                <a:solidFill>
                  <a:srgbClr val="3AC69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A72FC9-0A9F-1647-9C05-728AF9C20567}"/>
                  </a:ext>
                </a:extLst>
              </p:cNvPr>
              <p:cNvSpPr txBox="1"/>
              <p:nvPr/>
            </p:nvSpPr>
            <p:spPr>
              <a:xfrm rot="16200000">
                <a:off x="25169" y="3006729"/>
                <a:ext cx="2978993" cy="84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/>
                  <a:t>Czy zadanie jest warte poświęconego czasu?</a:t>
                </a:r>
              </a:p>
              <a:p>
                <a:pPr algn="ctr"/>
                <a:r>
                  <a:rPr lang="pl-PL" sz="1600" b="1" dirty="0"/>
                  <a:t>(wynik oddziaływania)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E37033-06B0-0447-AAA6-24500BABCB75}"/>
                  </a:ext>
                </a:extLst>
              </p:cNvPr>
              <p:cNvSpPr txBox="1"/>
              <p:nvPr/>
            </p:nvSpPr>
            <p:spPr>
              <a:xfrm>
                <a:off x="2399155" y="5921801"/>
                <a:ext cx="6285785" cy="51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/>
                  <a:t>Czy jest to prawdziwe? + czy jest sukcesem?  </a:t>
                </a:r>
              </a:p>
              <a:p>
                <a:pPr algn="ctr"/>
                <a:r>
                  <a:rPr lang="pl-PL" sz="1400" b="1"/>
                  <a:t>(wynik możliwości + motywacji)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7F6C3A-0691-4A4C-B7A2-6C19E4592C03}"/>
                </a:ext>
              </a:extLst>
            </p:cNvPr>
            <p:cNvSpPr txBox="1"/>
            <p:nvPr/>
          </p:nvSpPr>
          <p:spPr>
            <a:xfrm rot="16200000">
              <a:off x="382157" y="2919124"/>
              <a:ext cx="469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/>
                <a:t>1	2	3	4	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F830AF-89A6-FD49-8C77-C8C6B68047B7}"/>
                </a:ext>
              </a:extLst>
            </p:cNvPr>
            <p:cNvSpPr txBox="1"/>
            <p:nvPr/>
          </p:nvSpPr>
          <p:spPr>
            <a:xfrm>
              <a:off x="3680587" y="5407238"/>
              <a:ext cx="469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/>
                <a:t>1	2	3	4	5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371959A-5FD1-7542-BC5B-BAADC797B1CA}"/>
              </a:ext>
            </a:extLst>
          </p:cNvPr>
          <p:cNvSpPr/>
          <p:nvPr/>
        </p:nvSpPr>
        <p:spPr>
          <a:xfrm>
            <a:off x="3926443" y="2225186"/>
            <a:ext cx="1425999" cy="1212451"/>
          </a:xfrm>
          <a:prstGeom prst="rect">
            <a:avLst/>
          </a:prstGeom>
          <a:solidFill>
            <a:srgbClr val="FFD9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tx1"/>
                </a:solidFill>
              </a:rPr>
              <a:t>POMYSŁ #1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1AE182-B8EA-A145-ABFE-80DAB1C0BE6C}"/>
              </a:ext>
            </a:extLst>
          </p:cNvPr>
          <p:cNvSpPr/>
          <p:nvPr/>
        </p:nvSpPr>
        <p:spPr>
          <a:xfrm>
            <a:off x="7327578" y="2381580"/>
            <a:ext cx="1425999" cy="1212451"/>
          </a:xfrm>
          <a:prstGeom prst="rect">
            <a:avLst/>
          </a:prstGeom>
          <a:solidFill>
            <a:srgbClr val="FFD96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tx1"/>
                </a:solidFill>
              </a:rPr>
              <a:t>POMYSŁ #2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5C73ED-7C9E-9D4F-A177-3514ABABD9B2}"/>
              </a:ext>
            </a:extLst>
          </p:cNvPr>
          <p:cNvSpPr/>
          <p:nvPr/>
        </p:nvSpPr>
        <p:spPr>
          <a:xfrm>
            <a:off x="4591773" y="3706664"/>
            <a:ext cx="1425999" cy="1212451"/>
          </a:xfrm>
          <a:prstGeom prst="rect">
            <a:avLst/>
          </a:prstGeom>
          <a:solidFill>
            <a:srgbClr val="FFD9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tx1"/>
                </a:solidFill>
              </a:rPr>
              <a:t>POMYSŁ #3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4C933E3-0537-6E4C-AACC-971FF0A69E33}"/>
              </a:ext>
            </a:extLst>
          </p:cNvPr>
          <p:cNvCxnSpPr>
            <a:cxnSpLocks/>
          </p:cNvCxnSpPr>
          <p:nvPr/>
        </p:nvCxnSpPr>
        <p:spPr>
          <a:xfrm>
            <a:off x="6341484" y="788152"/>
            <a:ext cx="0" cy="2028760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82D4FB-F196-4240-9D35-78B095BDF596}"/>
              </a:ext>
            </a:extLst>
          </p:cNvPr>
          <p:cNvCxnSpPr>
            <a:cxnSpLocks/>
          </p:cNvCxnSpPr>
          <p:nvPr/>
        </p:nvCxnSpPr>
        <p:spPr>
          <a:xfrm flipH="1" flipV="1">
            <a:off x="6381260" y="2816912"/>
            <a:ext cx="2762186" cy="3116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D66FFD-DAFB-E84D-832D-D752A7705ECF}"/>
              </a:ext>
            </a:extLst>
          </p:cNvPr>
          <p:cNvSpPr txBox="1"/>
          <p:nvPr/>
        </p:nvSpPr>
        <p:spPr>
          <a:xfrm>
            <a:off x="7244861" y="1318846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>
                <a:solidFill>
                  <a:srgbClr val="C00000"/>
                </a:solidFill>
              </a:rPr>
              <a:t>Zakres najlepszych wyników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114B8-24D0-53A1-62A8-38012D99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900" smtClean="0"/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6263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AEB44CB-A25E-8A4D-A79B-20EDA3D2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4" y="0"/>
            <a:ext cx="12192000" cy="685800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820800E-3D8F-5147-9229-6A3AED65AFEE}"/>
              </a:ext>
            </a:extLst>
          </p:cNvPr>
          <p:cNvSpPr/>
          <p:nvPr/>
        </p:nvSpPr>
        <p:spPr>
          <a:xfrm>
            <a:off x="861713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991D0A1-F655-2E4E-AC69-5CF878BAA5F3}"/>
              </a:ext>
            </a:extLst>
          </p:cNvPr>
          <p:cNvSpPr/>
          <p:nvPr/>
        </p:nvSpPr>
        <p:spPr>
          <a:xfrm>
            <a:off x="807229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D64EF7-97A8-D44C-A74B-4F7163DC56E6}"/>
              </a:ext>
            </a:extLst>
          </p:cNvPr>
          <p:cNvSpPr txBox="1"/>
          <p:nvPr/>
        </p:nvSpPr>
        <p:spPr>
          <a:xfrm>
            <a:off x="1616031" y="632528"/>
            <a:ext cx="467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/>
              <a:t>Należy wybrać aspekt ze scenariusza „wyzwań w obszarze odpadów”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F3AF91-53DC-6547-A720-FD988A17998F}"/>
              </a:ext>
            </a:extLst>
          </p:cNvPr>
          <p:cNvSpPr/>
          <p:nvPr/>
        </p:nvSpPr>
        <p:spPr>
          <a:xfrm>
            <a:off x="861713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200220B-48CA-3248-8D47-F153D6509629}"/>
              </a:ext>
            </a:extLst>
          </p:cNvPr>
          <p:cNvSpPr/>
          <p:nvPr/>
        </p:nvSpPr>
        <p:spPr>
          <a:xfrm>
            <a:off x="807229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1ACA74-AC1A-944A-8AA8-636060F4359B}"/>
              </a:ext>
            </a:extLst>
          </p:cNvPr>
          <p:cNvSpPr txBox="1"/>
          <p:nvPr/>
        </p:nvSpPr>
        <p:spPr>
          <a:xfrm>
            <a:off x="1616031" y="3681053"/>
            <a:ext cx="467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/>
              <a:t>Zidentyfikować kluczowe pomysły przedstawione na mapie myślowej, a następnie zanotować je na karteczkach samoprzylepnych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3EC97B-2C72-7741-9C41-B3A85A23C700}"/>
              </a:ext>
            </a:extLst>
          </p:cNvPr>
          <p:cNvSpPr/>
          <p:nvPr/>
        </p:nvSpPr>
        <p:spPr>
          <a:xfrm>
            <a:off x="6959442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579D2A9-25B1-8A44-8A0F-3D36CA81BEA5}"/>
              </a:ext>
            </a:extLst>
          </p:cNvPr>
          <p:cNvSpPr/>
          <p:nvPr/>
        </p:nvSpPr>
        <p:spPr>
          <a:xfrm>
            <a:off x="6904958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763630-1FB8-4643-A523-CEC50132B887}"/>
              </a:ext>
            </a:extLst>
          </p:cNvPr>
          <p:cNvSpPr txBox="1"/>
          <p:nvPr/>
        </p:nvSpPr>
        <p:spPr>
          <a:xfrm>
            <a:off x="7713760" y="547863"/>
            <a:ext cx="467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/>
              <a:t>Następnie należy utworzyć mapę myślową w celu wizualizacji ścieżek do potencjalnych rozwiązań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B98C4C0-F507-1C4F-8E6C-3DFB3BBF3CA0}"/>
              </a:ext>
            </a:extLst>
          </p:cNvPr>
          <p:cNvSpPr/>
          <p:nvPr/>
        </p:nvSpPr>
        <p:spPr>
          <a:xfrm>
            <a:off x="6959442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1693F9-183B-984D-B67C-017D2C311ED3}"/>
              </a:ext>
            </a:extLst>
          </p:cNvPr>
          <p:cNvSpPr/>
          <p:nvPr/>
        </p:nvSpPr>
        <p:spPr>
          <a:xfrm>
            <a:off x="6904958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C887D-89F6-114F-9328-7767DAB6C7A7}"/>
              </a:ext>
            </a:extLst>
          </p:cNvPr>
          <p:cNvSpPr txBox="1"/>
          <p:nvPr/>
        </p:nvSpPr>
        <p:spPr>
          <a:xfrm>
            <a:off x="7615398" y="3734022"/>
            <a:ext cx="448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/>
              <a:t>Przeprowadzić ćwiczenie w zakresie selekcji w celu wybrania najlepszego rozwiązania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4DE224-A088-F54D-8555-3394A09785A8}"/>
              </a:ext>
            </a:extLst>
          </p:cNvPr>
          <p:cNvSpPr txBox="1"/>
          <p:nvPr/>
        </p:nvSpPr>
        <p:spPr>
          <a:xfrm>
            <a:off x="566524" y="3695052"/>
            <a:ext cx="109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27F8B5-72E8-034D-96E3-4FFC0F190355}"/>
              </a:ext>
            </a:extLst>
          </p:cNvPr>
          <p:cNvSpPr txBox="1"/>
          <p:nvPr/>
        </p:nvSpPr>
        <p:spPr>
          <a:xfrm>
            <a:off x="569328" y="628856"/>
            <a:ext cx="109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15F581-E09C-B14B-AB74-C5718630CFEB}"/>
              </a:ext>
            </a:extLst>
          </p:cNvPr>
          <p:cNvSpPr txBox="1"/>
          <p:nvPr/>
        </p:nvSpPr>
        <p:spPr>
          <a:xfrm>
            <a:off x="6681208" y="625252"/>
            <a:ext cx="109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F838E-FDF5-C044-B377-ECBD1BFF7223}"/>
              </a:ext>
            </a:extLst>
          </p:cNvPr>
          <p:cNvSpPr txBox="1"/>
          <p:nvPr/>
        </p:nvSpPr>
        <p:spPr>
          <a:xfrm>
            <a:off x="6681207" y="3706949"/>
            <a:ext cx="109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8" name="Picture 7" descr="Zdjęcie przedstawiające tekst, zegar  Opis generowany automatycznie">
            <a:extLst>
              <a:ext uri="{FF2B5EF4-FFF2-40B4-BE49-F238E27FC236}">
                <a16:creationId xmlns:a16="http://schemas.microsoft.com/office/drawing/2014/main" id="{A093E2A0-A099-734E-BE84-F16725D11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488" y="1635492"/>
            <a:ext cx="1594912" cy="1594912"/>
          </a:xfrm>
          <a:prstGeom prst="rect">
            <a:avLst/>
          </a:prstGeom>
        </p:spPr>
      </p:pic>
      <p:pic>
        <p:nvPicPr>
          <p:cNvPr id="14" name="Picture 13" descr="Ikona  Opis generowany automatycznie">
            <a:extLst>
              <a:ext uri="{FF2B5EF4-FFF2-40B4-BE49-F238E27FC236}">
                <a16:creationId xmlns:a16="http://schemas.microsoft.com/office/drawing/2014/main" id="{CE126A4B-C251-9F4C-A922-7DC45FD10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37" y="1448495"/>
            <a:ext cx="981351" cy="981351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17DCC6B-B0CC-440A-FE15-DE16700F30EC}"/>
              </a:ext>
            </a:extLst>
          </p:cNvPr>
          <p:cNvGrpSpPr/>
          <p:nvPr/>
        </p:nvGrpSpPr>
        <p:grpSpPr>
          <a:xfrm>
            <a:off x="1693736" y="5023314"/>
            <a:ext cx="3676382" cy="1073776"/>
            <a:chOff x="310551" y="1643332"/>
            <a:chExt cx="11570898" cy="357133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F8ABC11-23B2-1EA4-56F1-F5A53A4D7B7E}"/>
                </a:ext>
              </a:extLst>
            </p:cNvPr>
            <p:cNvSpPr/>
            <p:nvPr/>
          </p:nvSpPr>
          <p:spPr>
            <a:xfrm>
              <a:off x="310551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>
                  <a:solidFill>
                    <a:schemeClr val="tx1"/>
                  </a:solidFill>
                </a:rPr>
                <a:t>POMYSŁ #1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9BC19C7-D51C-115D-4D7D-705AED4EF013}"/>
                </a:ext>
              </a:extLst>
            </p:cNvPr>
            <p:cNvSpPr/>
            <p:nvPr/>
          </p:nvSpPr>
          <p:spPr>
            <a:xfrm>
              <a:off x="4255697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>
                  <a:solidFill>
                    <a:schemeClr val="tx1"/>
                  </a:solidFill>
                </a:rPr>
                <a:t>POMYSŁ #2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296251A-DDC1-67B9-B04C-11329C8DAB22}"/>
                </a:ext>
              </a:extLst>
            </p:cNvPr>
            <p:cNvSpPr/>
            <p:nvPr/>
          </p:nvSpPr>
          <p:spPr>
            <a:xfrm>
              <a:off x="8206596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>
                  <a:solidFill>
                    <a:schemeClr val="tx1"/>
                  </a:solidFill>
                </a:rPr>
                <a:t>POMYSŁ #3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4624EF1-0DEC-C9A9-9977-0C8A9B57C7E8}"/>
              </a:ext>
            </a:extLst>
          </p:cNvPr>
          <p:cNvGrpSpPr/>
          <p:nvPr/>
        </p:nvGrpSpPr>
        <p:grpSpPr>
          <a:xfrm>
            <a:off x="8204517" y="4633976"/>
            <a:ext cx="2810137" cy="1671276"/>
            <a:chOff x="2923145" y="724619"/>
            <a:chExt cx="6390683" cy="481554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3671725-25A0-3F7A-D098-D12758CDFB13}"/>
                </a:ext>
              </a:extLst>
            </p:cNvPr>
            <p:cNvGrpSpPr/>
            <p:nvPr/>
          </p:nvGrpSpPr>
          <p:grpSpPr>
            <a:xfrm>
              <a:off x="2923145" y="724619"/>
              <a:ext cx="6390683" cy="4815548"/>
              <a:chOff x="2432649" y="879894"/>
              <a:chExt cx="6262870" cy="4705291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E192072-1C6B-2986-FD2C-388D43019998}"/>
                  </a:ext>
                </a:extLst>
              </p:cNvPr>
              <p:cNvGrpSpPr/>
              <p:nvPr/>
            </p:nvGrpSpPr>
            <p:grpSpPr>
              <a:xfrm>
                <a:off x="2432649" y="879894"/>
                <a:ext cx="6262870" cy="4705291"/>
                <a:chOff x="2035834" y="500332"/>
                <a:chExt cx="4744425" cy="4705291"/>
              </a:xfrm>
            </p:grpSpPr>
            <p:sp>
              <p:nvSpPr>
                <p:cNvPr id="158" name="Up Arrow 157">
                  <a:extLst>
                    <a:ext uri="{FF2B5EF4-FFF2-40B4-BE49-F238E27FC236}">
                      <a16:creationId xmlns:a16="http://schemas.microsoft.com/office/drawing/2014/main" id="{6908693A-937D-CC2C-2363-2D68F71CED80}"/>
                    </a:ext>
                  </a:extLst>
                </p:cNvPr>
                <p:cNvSpPr/>
                <p:nvPr/>
              </p:nvSpPr>
              <p:spPr>
                <a:xfrm>
                  <a:off x="2035834" y="500332"/>
                  <a:ext cx="207034" cy="4589253"/>
                </a:xfrm>
                <a:prstGeom prst="upArrow">
                  <a:avLst/>
                </a:prstGeom>
                <a:solidFill>
                  <a:srgbClr val="3AC69D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Up Arrow 158">
                  <a:extLst>
                    <a:ext uri="{FF2B5EF4-FFF2-40B4-BE49-F238E27FC236}">
                      <a16:creationId xmlns:a16="http://schemas.microsoft.com/office/drawing/2014/main" id="{BB49F307-A38C-0120-13B8-563EE117B447}"/>
                    </a:ext>
                  </a:extLst>
                </p:cNvPr>
                <p:cNvSpPr/>
                <p:nvPr/>
              </p:nvSpPr>
              <p:spPr>
                <a:xfrm rot="5400000">
                  <a:off x="4291676" y="2717041"/>
                  <a:ext cx="387915" cy="4589250"/>
                </a:xfrm>
                <a:prstGeom prst="upArrow">
                  <a:avLst/>
                </a:prstGeom>
                <a:solidFill>
                  <a:srgbClr val="3AC69D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FCEECEE-2CF1-DCF0-7440-DEDD1E127E80}"/>
                  </a:ext>
                </a:extLst>
              </p:cNvPr>
              <p:cNvSpPr/>
              <p:nvPr/>
            </p:nvSpPr>
            <p:spPr>
              <a:xfrm>
                <a:off x="3260785" y="2461734"/>
                <a:ext cx="1397479" cy="1184690"/>
              </a:xfrm>
              <a:prstGeom prst="rect">
                <a:avLst/>
              </a:prstGeom>
              <a:solidFill>
                <a:srgbClr val="FFD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B6B4610-1A19-7198-B163-CA8E7346AAFF}"/>
                  </a:ext>
                </a:extLst>
              </p:cNvPr>
              <p:cNvSpPr/>
              <p:nvPr/>
            </p:nvSpPr>
            <p:spPr>
              <a:xfrm>
                <a:off x="6593898" y="2653556"/>
                <a:ext cx="1397479" cy="1184691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9D389AD-47CB-0F02-B75C-AFB4E57654FE}"/>
                  </a:ext>
                </a:extLst>
              </p:cNvPr>
              <p:cNvSpPr/>
              <p:nvPr/>
            </p:nvSpPr>
            <p:spPr>
              <a:xfrm>
                <a:off x="3912810" y="3909294"/>
                <a:ext cx="1397479" cy="1184690"/>
              </a:xfrm>
              <a:prstGeom prst="rect">
                <a:avLst/>
              </a:prstGeom>
              <a:solidFill>
                <a:srgbClr val="FFD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48B8431-CA0D-C295-CA82-9210A4C8B388}"/>
                </a:ext>
              </a:extLst>
            </p:cNvPr>
            <p:cNvCxnSpPr>
              <a:cxnSpLocks/>
            </p:cNvCxnSpPr>
            <p:nvPr/>
          </p:nvCxnSpPr>
          <p:spPr>
            <a:xfrm>
              <a:off x="6183223" y="946414"/>
              <a:ext cx="0" cy="202876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C85F931-F44F-C598-663B-9BC886F4EF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2999" y="2975174"/>
              <a:ext cx="2762186" cy="3116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B566CDD-666F-FCCE-661B-F8D07A9FA81A}"/>
                </a:ext>
              </a:extLst>
            </p:cNvPr>
            <p:cNvSpPr txBox="1"/>
            <p:nvPr/>
          </p:nvSpPr>
          <p:spPr>
            <a:xfrm>
              <a:off x="7086599" y="1108249"/>
              <a:ext cx="2036946" cy="886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>
                  <a:solidFill>
                    <a:srgbClr val="C00000"/>
                  </a:solidFill>
                </a:rPr>
                <a:t>Zakres najlepszych wyników</a:t>
              </a:r>
            </a:p>
          </p:txBody>
        </p:sp>
      </p:grpSp>
      <p:pic>
        <p:nvPicPr>
          <p:cNvPr id="3" name="Picture 2" descr="Schemat  Opis schematu wygenerowany automatycznie z niskim poziomem ufności">
            <a:extLst>
              <a:ext uri="{FF2B5EF4-FFF2-40B4-BE49-F238E27FC236}">
                <a16:creationId xmlns:a16="http://schemas.microsoft.com/office/drawing/2014/main" id="{A37B827F-003F-3843-86EC-C7E335C03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38" y="1460896"/>
            <a:ext cx="3489540" cy="196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9E5AC-E685-81E8-696E-9D420F56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1"/>
            <a:ext cx="11371732" cy="148010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Czas przygotowania: 10 – 15 minut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5CEC13-4F72-87BC-D9DF-A33EC9698C48}"/>
              </a:ext>
            </a:extLst>
          </p:cNvPr>
          <p:cNvGrpSpPr/>
          <p:nvPr/>
        </p:nvGrpSpPr>
        <p:grpSpPr>
          <a:xfrm>
            <a:off x="712180" y="4433827"/>
            <a:ext cx="443210" cy="427913"/>
            <a:chOff x="663222" y="3355931"/>
            <a:chExt cx="443210" cy="4279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B79BEE-9F05-5AC4-0CCB-553BB49724AA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67E27E-E84A-4317-DBE0-EC212FEE34E1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D07FB5-B631-3CE0-43D3-39B896FA2D3B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l-PL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C7058-8F80-94D7-3F28-D74F03195D33}"/>
              </a:ext>
            </a:extLst>
          </p:cNvPr>
          <p:cNvSpPr/>
          <p:nvPr/>
        </p:nvSpPr>
        <p:spPr>
          <a:xfrm>
            <a:off x="1314196" y="3305414"/>
            <a:ext cx="9734687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>
                <a:solidFill>
                  <a:srgbClr val="262626"/>
                </a:solidFill>
              </a:rPr>
              <a:t>Wyświetlić slajdy uczniom i przeprowadzić dyskusję </a:t>
            </a:r>
            <a:r>
              <a:rPr lang="pl-PL">
                <a:solidFill>
                  <a:srgbClr val="262626"/>
                </a:solidFill>
              </a:rPr>
              <a:t>na temat tego, co już wiedzą o mapach myśli i wprowadzić koncepcję „selekcji poprzez ograniczenie” jako narzędzia pozwalającego na podejmowanie decyzji.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78D716-B85F-88A3-AFD7-D0568C12D351}"/>
              </a:ext>
            </a:extLst>
          </p:cNvPr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16B6D5-D78A-B0D5-46F5-CD4C5F9F9D86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480FFF-4780-B5F0-2AC2-E21D80F756F7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0940E8-22E6-C80E-6992-707F8FFD6958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l-PL" b="1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0443D5-F53C-B910-E5A0-AB1541127325}"/>
              </a:ext>
            </a:extLst>
          </p:cNvPr>
          <p:cNvSpPr txBox="1"/>
          <p:nvPr/>
        </p:nvSpPr>
        <p:spPr>
          <a:xfrm>
            <a:off x="1314194" y="5411014"/>
            <a:ext cx="956360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>
                <a:solidFill>
                  <a:srgbClr val="262626"/>
                </a:solidFill>
              </a:rPr>
              <a:t>Należy postępować zgodnie z instrukcjami </a:t>
            </a:r>
            <a:r>
              <a:rPr lang="pl-PL">
                <a:solidFill>
                  <a:srgbClr val="262626"/>
                </a:solidFill>
              </a:rPr>
              <a:t>budowania mapy myśli oraz wyboru pomysłu. W notatkach dla każdego slajdu znajduje się również instrukcja dotycząca poszczególnych kroków.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FDCB1C-543A-F655-612D-629CAC1391BE}"/>
              </a:ext>
            </a:extLst>
          </p:cNvPr>
          <p:cNvGrpSpPr/>
          <p:nvPr/>
        </p:nvGrpSpPr>
        <p:grpSpPr>
          <a:xfrm>
            <a:off x="709752" y="5453727"/>
            <a:ext cx="443210" cy="427913"/>
            <a:chOff x="663222" y="3355931"/>
            <a:chExt cx="443210" cy="4279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F847A7-5433-42DF-46B4-738F72A780AF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9A8BA4-D78C-4E92-F638-58983B0C7884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CDE0F3-B01F-16AF-82C3-7056D7C2C88F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l-PL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B8F83A2-25E6-8F2F-8CB4-86C84AD0D750}"/>
              </a:ext>
            </a:extLst>
          </p:cNvPr>
          <p:cNvSpPr txBox="1"/>
          <p:nvPr/>
        </p:nvSpPr>
        <p:spPr>
          <a:xfrm>
            <a:off x="2441535" y="277861"/>
            <a:ext cx="730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chemeClr val="bg1"/>
                </a:solidFill>
              </a:rPr>
              <a:t>Przygotowanie i cele warsztatów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A9F55D-5772-01F5-81C9-171EE73ECEA0}"/>
              </a:ext>
            </a:extLst>
          </p:cNvPr>
          <p:cNvSpPr/>
          <p:nvPr/>
        </p:nvSpPr>
        <p:spPr>
          <a:xfrm>
            <a:off x="506504" y="1494869"/>
            <a:ext cx="10961596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>
                <a:solidFill>
                  <a:srgbClr val="262626"/>
                </a:solidFill>
              </a:rPr>
              <a:t>Warsztaty mają na celu zbadanie, w jaki sposób zespoły mogą wykorzystać narzędzia mapowania do identyfikacji kluczowych możliwości lub ścieżek rozwiązań problemów oraz graficznego przedstawiania ich złożoności i wzajemnych powiązań. Uczniowie nauczą się wykorzystywać narzędzia decyzyjne, takie jak „selekcja poprzez ograniczenie”, aby ocenić wartość jednego pomysłu wobec innego oraz zidentyfikować i wybrać najlepsze ścieżki rozwiązania danego problemu.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3BD69-A443-8BCF-0FF8-5B67DA0E9CDB}"/>
              </a:ext>
            </a:extLst>
          </p:cNvPr>
          <p:cNvSpPr/>
          <p:nvPr/>
        </p:nvSpPr>
        <p:spPr>
          <a:xfrm>
            <a:off x="1314196" y="4366680"/>
            <a:ext cx="9734687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/>
              <a:t>Ćwiczenia najlepiej przeprowadzić na </a:t>
            </a:r>
            <a:r>
              <a:rPr lang="pl-PL" b="1"/>
              <a:t>dużej tablicy lub tablicy plakatowej z wykorzystaniem karteczek samoprzylepnych</a:t>
            </a:r>
            <a:r>
              <a:rPr lang="pl-PL"/>
              <a:t> umożliwiających łatwe przedstawienie treści grupom w celu wspólnej pracy w ramach otwartej dyskusji.</a:t>
            </a:r>
          </a:p>
          <a:p>
            <a:pPr algn="thaiDist">
              <a:lnSpc>
                <a:spcPct val="120000"/>
              </a:lnSpc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9F96D8-88DD-4FAF-910B-2497A170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4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Kluczowe efekty kształcenia i dostosowanie programu nauczania: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1926064"/>
            <a:ext cx="11361877" cy="339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Nauka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Należy zaprezentować rozwiązania, które zmniejszają wpływ człowieka na przyrodę, wodę, powietrze i/lub inne żywe organizmy w otoczeniu. Ludzkie działania mogą wpływać na otaczający świat. Mamy jednak możliwość dokonywać wyborów ograniczających nasz wpływ na ziemię, wodę, powietrze i inne żywe istoty.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językowe oraz zrozumienie tekstu w języku angielskim: </a:t>
            </a:r>
            <a:r>
              <a:rPr lang="pl-PL" sz="1600" dirty="0">
                <a:solidFill>
                  <a:srgbClr val="262626"/>
                </a:solidFill>
              </a:rPr>
              <a:t>Należy prowadzić rozmowy dotyczące poruszanych zagadnień oraz omawianych tekstów. Należy przestrzegać ustalonych zasad prowadzenia dyskusji. Należy używać słów i zwrotów, których nauczono się w trakcie rozmów, czytania, słuchania oraz omawiania tekstów. </a:t>
            </a:r>
            <a:r>
              <a:rPr lang="pl-PL" sz="1600" dirty="0"/>
              <a:t>Informacje, wnioski i dowody potwierdzające należy prezentować w sposób jasny, zwięzły i logiczny, tak aby słuchacze byli w stanie nadążyć za przyjętym tokiem rozumowania.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  <a:cs typeface="Calibri"/>
                <a:sym typeface="Calibri"/>
              </a:rPr>
              <a:t>Nauki społeczne – Ludzie, miejsca i otoczenie środowiskowe: </a:t>
            </a:r>
            <a:r>
              <a:rPr lang="pl-PL" sz="1600" dirty="0">
                <a:solidFill>
                  <a:srgbClr val="262626"/>
                </a:solidFill>
                <a:cs typeface="Calibri"/>
                <a:sym typeface="Calibri"/>
              </a:rPr>
              <a:t>Nauka o ludziach, miejscach i otoczeniu środowiskowym umożliwia zrozumienie wzajemnych relacji pomiędzy ludźmi a otaczającym światem. 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323618" y="4846812"/>
            <a:ext cx="209685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E0FEB-CD14-B84F-9CC0-A073E335659C}"/>
              </a:ext>
            </a:extLst>
          </p:cNvPr>
          <p:cNvSpPr/>
          <p:nvPr/>
        </p:nvSpPr>
        <p:spPr>
          <a:xfrm>
            <a:off x="506504" y="4839281"/>
            <a:ext cx="1712262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300" b="1" dirty="0">
                <a:solidFill>
                  <a:schemeClr val="bg1"/>
                </a:solidFill>
              </a:rPr>
              <a:t>Dostosowanie do CZR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420471" y="185126"/>
            <a:ext cx="7165489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420471" y="185126"/>
            <a:ext cx="7165489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330826" y="331478"/>
            <a:ext cx="730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CZR oraz dostosowanie programu nauczania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Czas przygotowania: 10 – 15 minut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70111-1C7D-2A0C-BC5B-0C612C6DA343}"/>
              </a:ext>
            </a:extLst>
          </p:cNvPr>
          <p:cNvGrpSpPr/>
          <p:nvPr/>
        </p:nvGrpSpPr>
        <p:grpSpPr>
          <a:xfrm>
            <a:off x="5379127" y="5026342"/>
            <a:ext cx="6547513" cy="1338811"/>
            <a:chOff x="4790164" y="5101972"/>
            <a:chExt cx="6979920" cy="149087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1F65DBB-6A85-ABC3-9421-08A2043B068D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en-TH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7CF6BF7-00DF-6DBE-6CD3-22522E895F6E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300" b="1"/>
                <a:t>Plany lekcji są zaprojektowane tak, aby były elastyczne i odpowiadały na zmieniające się potrzeby uczniów. Lekcje można edytować oraz dostosowywać do indywidualnych potrzeb uczniów i klas. Do pobrania dostępna jest wersja PowerPoint z instrukcją dla nauczyciela oraz lekcja w formacie PDF do druku. </a:t>
              </a:r>
            </a:p>
            <a:p>
              <a:pPr algn="ctr"/>
              <a:endParaRPr lang="en-TH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76263F-2C9D-42DA-A04D-89DEFAF1503B}"/>
                </a:ext>
              </a:extLst>
            </p:cNvPr>
            <p:cNvSpPr txBox="1"/>
            <p:nvPr/>
          </p:nvSpPr>
          <p:spPr>
            <a:xfrm>
              <a:off x="6003378" y="5101972"/>
              <a:ext cx="5239487" cy="41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Elastyczne dostosowywane zajęcia lekcyjne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38065-9FA9-4521-C761-9CD761DB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3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FEBF5AD-CA21-785A-6A7F-9A80A6235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5395673"/>
            <a:ext cx="1041270" cy="10285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09CC28-013F-416F-8099-0529DA5DF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422" y="5376624"/>
            <a:ext cx="1066667" cy="10666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4C8AAB-E9E0-30E8-4471-A2BD11004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738" y="5376624"/>
            <a:ext cx="1041270" cy="10539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7B4856D-8F79-E493-2424-734E94A20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015" y="5389156"/>
            <a:ext cx="102857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73"/>
            <a:ext cx="12224657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chemeClr val="bg1"/>
                </a:solidFill>
              </a:rPr>
              <a:t>Warsztat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Czas trwania lekcji: 45 – 60 minut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D0CADA-993B-824F-BF1E-BF91B2EDB3BF}"/>
              </a:ext>
            </a:extLst>
          </p:cNvPr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BBCBC1-C8AC-124D-9E85-925ED5FF4E05}"/>
              </a:ext>
            </a:extLst>
          </p:cNvPr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7A05C9-9A72-B146-85C5-EF61D44CC809}"/>
              </a:ext>
            </a:extLst>
          </p:cNvPr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34C557-5383-2358-635D-EF8155B7E4AE}"/>
              </a:ext>
            </a:extLst>
          </p:cNvPr>
          <p:cNvGrpSpPr/>
          <p:nvPr/>
        </p:nvGrpSpPr>
        <p:grpSpPr>
          <a:xfrm>
            <a:off x="647654" y="2573733"/>
            <a:ext cx="443210" cy="427913"/>
            <a:chOff x="663222" y="3355931"/>
            <a:chExt cx="443210" cy="4279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C0A7DC-442F-B249-92C1-742F65FB273D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64759B-CE29-104E-AA59-5405D1B5B774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82A563-3FEE-2144-96BD-DD2DA9B27BE5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l-PL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D2D999FF-62A8-4D4C-B9F4-FAB8457B67B4}"/>
              </a:ext>
            </a:extLst>
          </p:cNvPr>
          <p:cNvSpPr/>
          <p:nvPr/>
        </p:nvSpPr>
        <p:spPr>
          <a:xfrm>
            <a:off x="716859" y="44561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4E612F-3F76-0A4B-834A-1B231AE35B30}"/>
              </a:ext>
            </a:extLst>
          </p:cNvPr>
          <p:cNvSpPr/>
          <p:nvPr/>
        </p:nvSpPr>
        <p:spPr>
          <a:xfrm>
            <a:off x="663222" y="44622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4562AF-FBD4-574B-9D90-D01C35E2DE21}"/>
              </a:ext>
            </a:extLst>
          </p:cNvPr>
          <p:cNvSpPr/>
          <p:nvPr/>
        </p:nvSpPr>
        <p:spPr>
          <a:xfrm>
            <a:off x="707806" y="4452479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1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58E8A7-6706-75C8-0609-86F17CCE3C5B}"/>
              </a:ext>
            </a:extLst>
          </p:cNvPr>
          <p:cNvGrpSpPr/>
          <p:nvPr/>
        </p:nvGrpSpPr>
        <p:grpSpPr>
          <a:xfrm>
            <a:off x="645226" y="3501457"/>
            <a:ext cx="443210" cy="427913"/>
            <a:chOff x="663222" y="3355931"/>
            <a:chExt cx="443210" cy="4279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4B3B1C-4814-16BA-FB3F-FC2D60072526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B87CE2-6DDD-9427-15BB-B722105213DB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F2049E-8F5F-6023-7114-9D510F3AC1D3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l-PL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2A0DD20-B12D-4139-2CDF-94C20F16ABD0}"/>
              </a:ext>
            </a:extLst>
          </p:cNvPr>
          <p:cNvSpPr txBox="1"/>
          <p:nvPr/>
        </p:nvSpPr>
        <p:spPr>
          <a:xfrm>
            <a:off x="1282300" y="1689355"/>
            <a:ext cx="96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262626"/>
                </a:solidFill>
              </a:rPr>
              <a:t>Uczniów należy podzielić się na grupy 3-5 osób</a:t>
            </a:r>
            <a:r>
              <a:rPr lang="pl-PL">
                <a:solidFill>
                  <a:srgbClr val="262626"/>
                </a:solidFill>
              </a:rPr>
              <a:t> i przygotować tablicę z karteczkami samoprzylepnymi do ćwiczeń.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5C2114-CC6D-81E3-FE3E-A6DF5A0FA93F}"/>
              </a:ext>
            </a:extLst>
          </p:cNvPr>
          <p:cNvSpPr txBox="1"/>
          <p:nvPr/>
        </p:nvSpPr>
        <p:spPr>
          <a:xfrm>
            <a:off x="1282299" y="2505670"/>
            <a:ext cx="983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>
                <a:solidFill>
                  <a:srgbClr val="262626"/>
                </a:solidFill>
              </a:rPr>
              <a:t>Przeczytać materiały ćwiczeniowe „Wyzwanie związane z odpadami” </a:t>
            </a:r>
            <a:r>
              <a:rPr lang="pl-PL">
                <a:solidFill>
                  <a:srgbClr val="262626"/>
                </a:solidFill>
              </a:rPr>
              <a:t>i wybrać problem do omówienia w ramach budowania map myślowych lub kontynuować temat z warsztatu 1 (recykling, pracownicy zajmujący się odpadami, zbieranie i sortowanie, itp.).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97F5C1-FFE6-7D71-C3AC-D1632C82E8B1}"/>
              </a:ext>
            </a:extLst>
          </p:cNvPr>
          <p:cNvSpPr txBox="1"/>
          <p:nvPr/>
        </p:nvSpPr>
        <p:spPr>
          <a:xfrm>
            <a:off x="1282299" y="3492050"/>
            <a:ext cx="983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262626"/>
                </a:solidFill>
              </a:rPr>
              <a:t>Grupy stworzą mapę myśli</a:t>
            </a:r>
            <a:r>
              <a:rPr lang="pl-PL">
                <a:solidFill>
                  <a:srgbClr val="262626"/>
                </a:solidFill>
              </a:rPr>
              <a:t>, aby zbadać wzajemnie powiązane aspekty problemu, który chcą rozwiązać, jak również wszystkie potencjalne pomysły na ścieżki rozwiązania.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CE8FC7-2B02-9F61-D5DA-DF4CF39FE536}"/>
              </a:ext>
            </a:extLst>
          </p:cNvPr>
          <p:cNvSpPr txBox="1"/>
          <p:nvPr/>
        </p:nvSpPr>
        <p:spPr>
          <a:xfrm>
            <a:off x="1282301" y="4425444"/>
            <a:ext cx="962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262626"/>
                </a:solidFill>
              </a:rPr>
              <a:t>Po zakończeniu pracy z mapą myśli, grupy zapisują swoje pomysły rozwiązań na karteczkach samoprzylepnych i pracują nad ćwiczeniem selekcji </a:t>
            </a:r>
            <a:r>
              <a:rPr lang="pl-PL">
                <a:solidFill>
                  <a:srgbClr val="262626"/>
                </a:solidFill>
              </a:rPr>
              <a:t>, aby zważyć wartość pomysłów w stosunku do innych oraz zidentyfikować i wybrać najlepszą ścieżkę rozwiązania problemu. Grupy powinny przedstawić swoje wnioski pozostałym uczniom.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8687-328E-82E0-E047-0E402FD1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5D994-2510-1043-9814-B2BA9925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ablica  Opis generowany automatycznie">
            <a:extLst>
              <a:ext uri="{FF2B5EF4-FFF2-40B4-BE49-F238E27FC236}">
                <a16:creationId xmlns:a16="http://schemas.microsoft.com/office/drawing/2014/main" id="{5440C833-D4A6-3844-BD33-F0858C8C5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/>
          <a:stretch/>
        </p:blipFill>
        <p:spPr>
          <a:xfrm>
            <a:off x="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4034F-26AF-37BC-EE33-9BBCD397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7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Obrazek przedstawiający diagram  Opis generowany automatycznie">
            <a:extLst>
              <a:ext uri="{FF2B5EF4-FFF2-40B4-BE49-F238E27FC236}">
                <a16:creationId xmlns:a16="http://schemas.microsoft.com/office/drawing/2014/main" id="{F81BC335-7CB2-134F-8055-1429ED3DF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85490"/>
            <a:ext cx="10692032" cy="60142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47F471-ECAE-A643-CB51-410ACEFCA415}"/>
              </a:ext>
            </a:extLst>
          </p:cNvPr>
          <p:cNvGrpSpPr/>
          <p:nvPr/>
        </p:nvGrpSpPr>
        <p:grpSpPr>
          <a:xfrm>
            <a:off x="2606040" y="185126"/>
            <a:ext cx="6979920" cy="873058"/>
            <a:chOff x="2606040" y="185126"/>
            <a:chExt cx="6979920" cy="81309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3FFC629-16C0-054C-A14C-F6C89E7A7A06}"/>
                </a:ext>
              </a:extLst>
            </p:cNvPr>
            <p:cNvSpPr/>
            <p:nvPr/>
          </p:nvSpPr>
          <p:spPr>
            <a:xfrm>
              <a:off x="2606040" y="185126"/>
              <a:ext cx="6979920" cy="81309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sz="12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8048B51-E3FA-8047-8906-B789EA221439}"/>
                </a:ext>
              </a:extLst>
            </p:cNvPr>
            <p:cNvSpPr/>
            <p:nvPr/>
          </p:nvSpPr>
          <p:spPr>
            <a:xfrm>
              <a:off x="2606040" y="185126"/>
              <a:ext cx="6979920" cy="735320"/>
            </a:xfrm>
            <a:prstGeom prst="roundRect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3DD1BC-CFEA-E84D-8BEC-FC3B5AB50B01}"/>
                </a:ext>
              </a:extLst>
            </p:cNvPr>
            <p:cNvSpPr txBox="1"/>
            <p:nvPr/>
          </p:nvSpPr>
          <p:spPr>
            <a:xfrm>
              <a:off x="2794682" y="308620"/>
              <a:ext cx="6602637" cy="37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>
                  <a:solidFill>
                    <a:schemeClr val="bg1"/>
                  </a:solidFill>
                </a:rPr>
                <a:t>Czym jest mapa myśli?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E56A1E-F33E-3548-832F-7F616EA45907}"/>
              </a:ext>
            </a:extLst>
          </p:cNvPr>
          <p:cNvSpPr txBox="1"/>
          <p:nvPr/>
        </p:nvSpPr>
        <p:spPr>
          <a:xfrm>
            <a:off x="8869457" y="2048508"/>
            <a:ext cx="985371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600" b="1" dirty="0">
                <a:solidFill>
                  <a:schemeClr val="bg1"/>
                </a:solidFill>
              </a:rPr>
              <a:t>Pierwszy </a:t>
            </a:r>
          </a:p>
          <a:p>
            <a:pPr algn="ctr">
              <a:lnSpc>
                <a:spcPct val="80000"/>
              </a:lnSpc>
            </a:pPr>
            <a:r>
              <a:rPr lang="pl-PL" sz="1600" b="1" dirty="0">
                <a:solidFill>
                  <a:schemeClr val="bg1"/>
                </a:solidFill>
              </a:rPr>
              <a:t>Pomysł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5C027-AB2A-5B45-A18F-20BE5B428E0D}"/>
              </a:ext>
            </a:extLst>
          </p:cNvPr>
          <p:cNvSpPr txBox="1"/>
          <p:nvPr/>
        </p:nvSpPr>
        <p:spPr>
          <a:xfrm>
            <a:off x="8767977" y="4973136"/>
            <a:ext cx="1042833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chemeClr val="bg1"/>
                </a:solidFill>
              </a:rPr>
              <a:t>Czwarty</a:t>
            </a:r>
          </a:p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chemeClr val="bg1"/>
                </a:solidFill>
              </a:rPr>
              <a:t>Pomysł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00DF3-00BA-3C4A-935C-75E723C44529}"/>
              </a:ext>
            </a:extLst>
          </p:cNvPr>
          <p:cNvSpPr txBox="1"/>
          <p:nvPr/>
        </p:nvSpPr>
        <p:spPr>
          <a:xfrm>
            <a:off x="2489928" y="2164620"/>
            <a:ext cx="1194216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chemeClr val="bg1"/>
                </a:solidFill>
              </a:rPr>
              <a:t>Drugi</a:t>
            </a:r>
          </a:p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chemeClr val="bg1"/>
                </a:solidFill>
              </a:rPr>
              <a:t>Pomysł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7AAF4-5FB1-324A-B0FA-46A76F9795B1}"/>
              </a:ext>
            </a:extLst>
          </p:cNvPr>
          <p:cNvSpPr txBox="1"/>
          <p:nvPr/>
        </p:nvSpPr>
        <p:spPr>
          <a:xfrm>
            <a:off x="2382618" y="5062124"/>
            <a:ext cx="1194216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600" b="1" dirty="0">
                <a:solidFill>
                  <a:schemeClr val="bg1"/>
                </a:solidFill>
              </a:rPr>
              <a:t>Trzeci</a:t>
            </a:r>
          </a:p>
          <a:p>
            <a:pPr algn="ctr">
              <a:lnSpc>
                <a:spcPct val="80000"/>
              </a:lnSpc>
            </a:pPr>
            <a:r>
              <a:rPr lang="pl-PL" sz="1600" b="1" dirty="0">
                <a:solidFill>
                  <a:schemeClr val="bg1"/>
                </a:solidFill>
              </a:rPr>
              <a:t>Pomysł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ABFF1-0262-4940-9E28-751853EBCA68}"/>
              </a:ext>
            </a:extLst>
          </p:cNvPr>
          <p:cNvSpPr txBox="1"/>
          <p:nvPr/>
        </p:nvSpPr>
        <p:spPr>
          <a:xfrm>
            <a:off x="4924667" y="3560175"/>
            <a:ext cx="2090926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600" b="1" dirty="0">
                <a:solidFill>
                  <a:schemeClr val="bg1"/>
                </a:solidFill>
              </a:rPr>
              <a:t>MAPA MYŚLI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13557-B16C-F294-35E6-4E4C6ED6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0325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D7172-A123-344D-A067-3183C15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165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Obrazek przedstawiający ikonę  Opis generowany automatycznie">
            <a:extLst>
              <a:ext uri="{FF2B5EF4-FFF2-40B4-BE49-F238E27FC236}">
                <a16:creationId xmlns:a16="http://schemas.microsoft.com/office/drawing/2014/main" id="{35892F7A-1112-C09B-740B-03F73C07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5" y="9937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775FE0-ADAB-EAC0-879C-0289ADD3D3E4}"/>
              </a:ext>
            </a:extLst>
          </p:cNvPr>
          <p:cNvSpPr txBox="1"/>
          <p:nvPr/>
        </p:nvSpPr>
        <p:spPr>
          <a:xfrm>
            <a:off x="2160651" y="3876252"/>
            <a:ext cx="15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Zwiększenie współczynnika recyklingu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B80E2-75B5-FEA4-9ECE-CEB5554B638D}"/>
              </a:ext>
            </a:extLst>
          </p:cNvPr>
          <p:cNvSpPr txBox="1"/>
          <p:nvPr/>
        </p:nvSpPr>
        <p:spPr>
          <a:xfrm>
            <a:off x="6099426" y="3464918"/>
            <a:ext cx="210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/>
              <a:t>Poprawione zbieranie </a:t>
            </a:r>
          </a:p>
          <a:p>
            <a:pPr algn="ctr"/>
            <a:r>
              <a:rPr lang="pl-PL" sz="1200" b="1"/>
              <a:t>oraz sortowanie odpadów u źródła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57574-D62E-F226-A85B-10DDB195E0E0}"/>
              </a:ext>
            </a:extLst>
          </p:cNvPr>
          <p:cNvSpPr txBox="1"/>
          <p:nvPr/>
        </p:nvSpPr>
        <p:spPr>
          <a:xfrm>
            <a:off x="4201511" y="1214049"/>
            <a:ext cx="14905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/>
              <a:t>Prosta metoda dla gospodarstw domowych w zakresie separacji odpadów organicznych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210EB-F403-2C35-53DE-835BB6C9647F}"/>
              </a:ext>
            </a:extLst>
          </p:cNvPr>
          <p:cNvSpPr txBox="1"/>
          <p:nvPr/>
        </p:nvSpPr>
        <p:spPr>
          <a:xfrm>
            <a:off x="6955769" y="623011"/>
            <a:ext cx="149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/>
              <a:t>Zapewnienie nowego kosza na odpady, ułatwiającego domową segregację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86D28-4225-6312-5ECC-AEBB8EC64CD0}"/>
              </a:ext>
            </a:extLst>
          </p:cNvPr>
          <p:cNvSpPr txBox="1"/>
          <p:nvPr/>
        </p:nvSpPr>
        <p:spPr>
          <a:xfrm>
            <a:off x="9483097" y="1435600"/>
            <a:ext cx="12869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/>
              <a:t>Utworzenie przedsiębiorstwa zajmującego się zbieraniem oraz sortowaniem odpadów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B79D2E-8719-9163-6968-05039A186D4A}"/>
              </a:ext>
            </a:extLst>
          </p:cNvPr>
          <p:cNvSpPr txBox="1"/>
          <p:nvPr/>
        </p:nvSpPr>
        <p:spPr>
          <a:xfrm>
            <a:off x="9644441" y="5063869"/>
            <a:ext cx="1495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/>
              <a:t>Utworzenie aplikacji na zasadzie zbliżonej do aplikacji Uber, dzięki której użytkownicy mogliby zamawiać odbiór odpadów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9A692-F8CC-D151-DEF3-953996CF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3385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9F06C1-2C0D-F444-B83C-D0D5E4B9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Obrazek przedstawiający ikonę  Opis generowany automatycznie">
            <a:extLst>
              <a:ext uri="{FF2B5EF4-FFF2-40B4-BE49-F238E27FC236}">
                <a16:creationId xmlns:a16="http://schemas.microsoft.com/office/drawing/2014/main" id="{5B51D4A7-BD61-C74F-A161-7C436544C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A32A62-1C09-AF4A-9E8F-0AD3B16B3F82}"/>
              </a:ext>
            </a:extLst>
          </p:cNvPr>
          <p:cNvSpPr txBox="1"/>
          <p:nvPr/>
        </p:nvSpPr>
        <p:spPr>
          <a:xfrm>
            <a:off x="6408740" y="4610527"/>
            <a:ext cx="176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Upodmiotowienie osób trudniących się nieformalnym zbieraniem odpadów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5030E-A60B-D445-890C-E0E430E6CF86}"/>
              </a:ext>
            </a:extLst>
          </p:cNvPr>
          <p:cNvSpPr txBox="1"/>
          <p:nvPr/>
        </p:nvSpPr>
        <p:spPr>
          <a:xfrm>
            <a:off x="5439870" y="1872847"/>
            <a:ext cx="13026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Utworzenie nieformalnej kooperatywy osób odpowiedzialnych za odbiór odpadów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6BF04-0C58-6846-9EFF-0A3807F6CE75}"/>
              </a:ext>
            </a:extLst>
          </p:cNvPr>
          <p:cNvSpPr txBox="1"/>
          <p:nvPr/>
        </p:nvSpPr>
        <p:spPr>
          <a:xfrm>
            <a:off x="7927397" y="1066516"/>
            <a:ext cx="137176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Aplikacja do odbierania odpadów działająca bezpośrednio z osobami nieformalnie trudniącymi się odbiorem odpadów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82AFF-3435-7340-AD6E-84F1EF8FAC21}"/>
              </a:ext>
            </a:extLst>
          </p:cNvPr>
          <p:cNvSpPr txBox="1"/>
          <p:nvPr/>
        </p:nvSpPr>
        <p:spPr>
          <a:xfrm>
            <a:off x="10283570" y="758377"/>
            <a:ext cx="13026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Motywacja do pracy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2971D-D2E5-4B46-BEFE-F1DC63E0C4B0}"/>
              </a:ext>
            </a:extLst>
          </p:cNvPr>
          <p:cNvSpPr txBox="1"/>
          <p:nvPr/>
        </p:nvSpPr>
        <p:spPr>
          <a:xfrm>
            <a:off x="10650823" y="2645366"/>
            <a:ext cx="13026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Wypłata sprawiedliwych wynagrodzeń oraz zachęcanie do odbioru odpadów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CD0F7D-2D6D-3C4E-AE6C-081874A5D818}"/>
              </a:ext>
            </a:extLst>
          </p:cNvPr>
          <p:cNvSpPr txBox="1"/>
          <p:nvPr/>
        </p:nvSpPr>
        <p:spPr>
          <a:xfrm>
            <a:off x="10423947" y="4919365"/>
            <a:ext cx="130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>
                <a:solidFill>
                  <a:schemeClr val="bg1"/>
                </a:solidFill>
              </a:rPr>
              <a:t>Zatrudnianie w roli pracowników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99E1C-CB76-F18A-8D0C-3B8F1A087E33}"/>
              </a:ext>
            </a:extLst>
          </p:cNvPr>
          <p:cNvSpPr txBox="1"/>
          <p:nvPr/>
        </p:nvSpPr>
        <p:spPr>
          <a:xfrm>
            <a:off x="1463007" y="1610344"/>
            <a:ext cx="15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>
                <a:solidFill>
                  <a:schemeClr val="bg1"/>
                </a:solidFill>
              </a:rPr>
              <a:t>Zwiększenie współczynnika recyklingu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FF3E3-EFCC-F4AA-F5CA-EDA39340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3E0F-B325-444D-B2D9-EF8E0D98F992}" type="slidenum">
              <a:rPr lang="en-US" sz="1000" smtClean="0"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157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A10E1E-16D8-46FF-B09C-6A70DFEE7036}"/>
</file>

<file path=customXml/itemProps2.xml><?xml version="1.0" encoding="utf-8"?>
<ds:datastoreItem xmlns:ds="http://schemas.openxmlformats.org/officeDocument/2006/customXml" ds:itemID="{31CD4205-EE1E-42E7-BA7F-F771DAB57085}"/>
</file>

<file path=customXml/itemProps3.xml><?xml version="1.0" encoding="utf-8"?>
<ds:datastoreItem xmlns:ds="http://schemas.openxmlformats.org/officeDocument/2006/customXml" ds:itemID="{9142CEC2-9EB7-4331-9035-6DF376459187}"/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2423</Words>
  <Application>Microsoft Office PowerPoint</Application>
  <PresentationFormat>Panoramiczny</PresentationFormat>
  <Paragraphs>242</Paragraphs>
  <Slides>17</Slides>
  <Notes>16</Notes>
  <HiddenSlides>1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Katarzyna Godyń-Zakrzewska</cp:lastModifiedBy>
  <cp:revision>87</cp:revision>
  <dcterms:created xsi:type="dcterms:W3CDTF">2020-07-14T12:17:05Z</dcterms:created>
  <dcterms:modified xsi:type="dcterms:W3CDTF">2023-04-18T10:52:43Z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1529663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