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368" r:id="rId2"/>
    <p:sldId id="269" r:id="rId3"/>
    <p:sldId id="277" r:id="rId4"/>
    <p:sldId id="270" r:id="rId5"/>
    <p:sldId id="340" r:id="rId6"/>
    <p:sldId id="383" r:id="rId7"/>
    <p:sldId id="384" r:id="rId8"/>
    <p:sldId id="354" r:id="rId9"/>
    <p:sldId id="337" r:id="rId10"/>
    <p:sldId id="373" r:id="rId11"/>
    <p:sldId id="374" r:id="rId12"/>
    <p:sldId id="375" r:id="rId13"/>
    <p:sldId id="376" r:id="rId14"/>
    <p:sldId id="377" r:id="rId15"/>
    <p:sldId id="378" r:id="rId16"/>
    <p:sldId id="379" r:id="rId17"/>
    <p:sldId id="380" r:id="rId18"/>
    <p:sldId id="381" r:id="rId19"/>
    <p:sldId id="382" r:id="rId20"/>
    <p:sldId id="365" r:id="rId21"/>
    <p:sldId id="366" r:id="rId22"/>
    <p:sldId id="331" r:id="rId23"/>
    <p:sldId id="367" r:id="rId24"/>
    <p:sldId id="334" r:id="rId25"/>
    <p:sldId id="3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EE8"/>
    <a:srgbClr val="434444"/>
    <a:srgbClr val="008E82"/>
    <a:srgbClr val="3AC69D"/>
    <a:srgbClr val="29C7F7"/>
    <a:srgbClr val="ECC100"/>
    <a:srgbClr val="115952"/>
    <a:srgbClr val="3AC6F3"/>
    <a:srgbClr val="4CBE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DCD9BF-7FBF-4B97-B273-712BAEDC023F}" v="42" dt="2023-04-13T07:41:29.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2549" autoAdjust="0"/>
  </p:normalViewPr>
  <p:slideViewPr>
    <p:cSldViewPr snapToGrid="0" snapToObjects="1">
      <p:cViewPr varScale="1">
        <p:scale>
          <a:sx n="103" d="100"/>
          <a:sy n="103" d="100"/>
        </p:scale>
        <p:origin x="11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wid Kowalski" userId="e524433e71ad025c" providerId="LiveId" clId="{A7CB13B7-CDE3-4BE3-952A-3846AACD5A33}"/>
    <pc:docChg chg="modSld">
      <pc:chgData name="Dawid Kowalski" userId="e524433e71ad025c" providerId="LiveId" clId="{A7CB13B7-CDE3-4BE3-952A-3846AACD5A33}" dt="2023-04-12T09:31:39.696" v="0" actId="729"/>
      <pc:docMkLst>
        <pc:docMk/>
      </pc:docMkLst>
      <pc:sldChg chg="mod modShow">
        <pc:chgData name="Dawid Kowalski" userId="e524433e71ad025c" providerId="LiveId" clId="{A7CB13B7-CDE3-4BE3-952A-3846AACD5A33}" dt="2023-04-12T09:31:39.696" v="0" actId="729"/>
        <pc:sldMkLst>
          <pc:docMk/>
          <pc:sldMk cId="2869964532" sldId="269"/>
        </pc:sldMkLst>
      </pc:sldChg>
      <pc:sldChg chg="mod modShow">
        <pc:chgData name="Dawid Kowalski" userId="e524433e71ad025c" providerId="LiveId" clId="{A7CB13B7-CDE3-4BE3-952A-3846AACD5A33}" dt="2023-04-12T09:31:39.696" v="0" actId="729"/>
        <pc:sldMkLst>
          <pc:docMk/>
          <pc:sldMk cId="637195588" sldId="270"/>
        </pc:sldMkLst>
      </pc:sldChg>
      <pc:sldChg chg="mod modShow">
        <pc:chgData name="Dawid Kowalski" userId="e524433e71ad025c" providerId="LiveId" clId="{A7CB13B7-CDE3-4BE3-952A-3846AACD5A33}" dt="2023-04-12T09:31:39.696" v="0" actId="729"/>
        <pc:sldMkLst>
          <pc:docMk/>
          <pc:sldMk cId="1618116876" sldId="277"/>
        </pc:sldMkLst>
      </pc:sldChg>
      <pc:sldChg chg="mod modShow">
        <pc:chgData name="Dawid Kowalski" userId="e524433e71ad025c" providerId="LiveId" clId="{A7CB13B7-CDE3-4BE3-952A-3846AACD5A33}" dt="2023-04-12T09:31:39.696" v="0" actId="729"/>
        <pc:sldMkLst>
          <pc:docMk/>
          <pc:sldMk cId="2458967950" sldId="332"/>
        </pc:sldMkLst>
      </pc:sldChg>
    </pc:docChg>
  </pc:docChgLst>
  <pc:docChgLst>
    <pc:chgData name="Dawid Kowalski" userId="e524433e71ad025c" providerId="LiveId" clId="{E7DCD9BF-7FBF-4B97-B273-712BAEDC023F}"/>
    <pc:docChg chg="undo custSel modSld">
      <pc:chgData name="Dawid Kowalski" userId="e524433e71ad025c" providerId="LiveId" clId="{E7DCD9BF-7FBF-4B97-B273-712BAEDC023F}" dt="2023-04-13T07:41:40.585" v="617" actId="1076"/>
      <pc:docMkLst>
        <pc:docMk/>
      </pc:docMkLst>
      <pc:sldChg chg="addSp delSp modSp mod">
        <pc:chgData name="Dawid Kowalski" userId="e524433e71ad025c" providerId="LiveId" clId="{E7DCD9BF-7FBF-4B97-B273-712BAEDC023F}" dt="2023-04-13T07:29:16.036" v="15" actId="1076"/>
        <pc:sldMkLst>
          <pc:docMk/>
          <pc:sldMk cId="1618116876" sldId="277"/>
        </pc:sldMkLst>
        <pc:picChg chg="del">
          <ac:chgData name="Dawid Kowalski" userId="e524433e71ad025c" providerId="LiveId" clId="{E7DCD9BF-7FBF-4B97-B273-712BAEDC023F}" dt="2023-04-13T07:29:03.419" v="9" actId="478"/>
          <ac:picMkLst>
            <pc:docMk/>
            <pc:sldMk cId="1618116876" sldId="277"/>
            <ac:picMk id="4" creationId="{C63EAAEC-6114-7EE8-38AD-947B9623484E}"/>
          </ac:picMkLst>
        </pc:picChg>
        <pc:picChg chg="add mod">
          <ac:chgData name="Dawid Kowalski" userId="e524433e71ad025c" providerId="LiveId" clId="{E7DCD9BF-7FBF-4B97-B273-712BAEDC023F}" dt="2023-04-13T07:29:06.746" v="12" actId="1076"/>
          <ac:picMkLst>
            <pc:docMk/>
            <pc:sldMk cId="1618116876" sldId="277"/>
            <ac:picMk id="6" creationId="{6A57C59A-BBD0-0BC9-E84A-F0ED260A7186}"/>
          </ac:picMkLst>
        </pc:picChg>
        <pc:picChg chg="add mod">
          <ac:chgData name="Dawid Kowalski" userId="e524433e71ad025c" providerId="LiveId" clId="{E7DCD9BF-7FBF-4B97-B273-712BAEDC023F}" dt="2023-04-13T07:29:09.745" v="13" actId="1076"/>
          <ac:picMkLst>
            <pc:docMk/>
            <pc:sldMk cId="1618116876" sldId="277"/>
            <ac:picMk id="8" creationId="{E92236DB-AC16-9C36-CA31-E0A6C91B6CDE}"/>
          </ac:picMkLst>
        </pc:picChg>
        <pc:picChg chg="add mod">
          <ac:chgData name="Dawid Kowalski" userId="e524433e71ad025c" providerId="LiveId" clId="{E7DCD9BF-7FBF-4B97-B273-712BAEDC023F}" dt="2023-04-13T07:29:14.255" v="14" actId="1076"/>
          <ac:picMkLst>
            <pc:docMk/>
            <pc:sldMk cId="1618116876" sldId="277"/>
            <ac:picMk id="10" creationId="{83EE7188-9BA2-7D9C-890C-83CCAAA04A93}"/>
          </ac:picMkLst>
        </pc:picChg>
        <pc:picChg chg="add mod">
          <ac:chgData name="Dawid Kowalski" userId="e524433e71ad025c" providerId="LiveId" clId="{E7DCD9BF-7FBF-4B97-B273-712BAEDC023F}" dt="2023-04-13T07:29:16.036" v="15" actId="1076"/>
          <ac:picMkLst>
            <pc:docMk/>
            <pc:sldMk cId="1618116876" sldId="277"/>
            <ac:picMk id="12" creationId="{10C65B3D-56AC-B839-975A-8158CDD5B27C}"/>
          </ac:picMkLst>
        </pc:picChg>
        <pc:picChg chg="del">
          <ac:chgData name="Dawid Kowalski" userId="e524433e71ad025c" providerId="LiveId" clId="{E7DCD9BF-7FBF-4B97-B273-712BAEDC023F}" dt="2023-04-13T07:29:03.095" v="8" actId="478"/>
          <ac:picMkLst>
            <pc:docMk/>
            <pc:sldMk cId="1618116876" sldId="277"/>
            <ac:picMk id="19" creationId="{23A957F8-CBCA-F2A1-9AFA-9CF75B124DA9}"/>
          </ac:picMkLst>
        </pc:picChg>
        <pc:picChg chg="del">
          <ac:chgData name="Dawid Kowalski" userId="e524433e71ad025c" providerId="LiveId" clId="{E7DCD9BF-7FBF-4B97-B273-712BAEDC023F}" dt="2023-04-13T07:29:04.025" v="10" actId="478"/>
          <ac:picMkLst>
            <pc:docMk/>
            <pc:sldMk cId="1618116876" sldId="277"/>
            <ac:picMk id="39" creationId="{EB8B9B77-5B22-9846-BC3A-8BBE79F348B8}"/>
          </ac:picMkLst>
        </pc:picChg>
        <pc:picChg chg="del">
          <ac:chgData name="Dawid Kowalski" userId="e524433e71ad025c" providerId="LiveId" clId="{E7DCD9BF-7FBF-4B97-B273-712BAEDC023F}" dt="2023-04-13T07:29:04.352" v="11" actId="478"/>
          <ac:picMkLst>
            <pc:docMk/>
            <pc:sldMk cId="1618116876" sldId="277"/>
            <ac:picMk id="41" creationId="{F18D82E9-E65C-CD45-B81C-867691A5CEE1}"/>
          </ac:picMkLst>
        </pc:picChg>
      </pc:sldChg>
      <pc:sldChg chg="addSp delSp modSp mod">
        <pc:chgData name="Dawid Kowalski" userId="e524433e71ad025c" providerId="LiveId" clId="{E7DCD9BF-7FBF-4B97-B273-712BAEDC023F}" dt="2023-04-13T07:41:40.585" v="617" actId="1076"/>
        <pc:sldMkLst>
          <pc:docMk/>
          <pc:sldMk cId="0" sldId="334"/>
        </pc:sldMkLst>
        <pc:spChg chg="add mod">
          <ac:chgData name="Dawid Kowalski" userId="e524433e71ad025c" providerId="LiveId" clId="{E7DCD9BF-7FBF-4B97-B273-712BAEDC023F}" dt="2023-04-13T07:38:46.681" v="378" actId="14100"/>
          <ac:spMkLst>
            <pc:docMk/>
            <pc:sldMk cId="0" sldId="334"/>
            <ac:spMk id="4" creationId="{117E8774-BCEC-3BD0-80D1-5358E1BEB810}"/>
          </ac:spMkLst>
        </pc:spChg>
        <pc:spChg chg="add mod">
          <ac:chgData name="Dawid Kowalski" userId="e524433e71ad025c" providerId="LiveId" clId="{E7DCD9BF-7FBF-4B97-B273-712BAEDC023F}" dt="2023-04-13T07:38:59.710" v="394" actId="1076"/>
          <ac:spMkLst>
            <pc:docMk/>
            <pc:sldMk cId="0" sldId="334"/>
            <ac:spMk id="5" creationId="{645F1028-4F20-F17A-D5A2-BDC813419D74}"/>
          </ac:spMkLst>
        </pc:spChg>
        <pc:spChg chg="add mod">
          <ac:chgData name="Dawid Kowalski" userId="e524433e71ad025c" providerId="LiveId" clId="{E7DCD9BF-7FBF-4B97-B273-712BAEDC023F}" dt="2023-04-13T07:39:13.050" v="412" actId="1076"/>
          <ac:spMkLst>
            <pc:docMk/>
            <pc:sldMk cId="0" sldId="334"/>
            <ac:spMk id="6" creationId="{430C66E9-0EE6-E0FD-6CBB-DB8A85D43D2B}"/>
          </ac:spMkLst>
        </pc:spChg>
        <pc:spChg chg="add mod">
          <ac:chgData name="Dawid Kowalski" userId="e524433e71ad025c" providerId="LiveId" clId="{E7DCD9BF-7FBF-4B97-B273-712BAEDC023F}" dt="2023-04-13T07:39:35.138" v="434" actId="1076"/>
          <ac:spMkLst>
            <pc:docMk/>
            <pc:sldMk cId="0" sldId="334"/>
            <ac:spMk id="7" creationId="{D46A0F26-A8E8-A2A0-C86C-1FDBF89D729E}"/>
          </ac:spMkLst>
        </pc:spChg>
        <pc:spChg chg="add mod">
          <ac:chgData name="Dawid Kowalski" userId="e524433e71ad025c" providerId="LiveId" clId="{E7DCD9BF-7FBF-4B97-B273-712BAEDC023F}" dt="2023-04-13T07:39:49.148" v="453" actId="1076"/>
          <ac:spMkLst>
            <pc:docMk/>
            <pc:sldMk cId="0" sldId="334"/>
            <ac:spMk id="8" creationId="{16755C7B-D38D-E50D-1E19-03FFBDB99FC5}"/>
          </ac:spMkLst>
        </pc:spChg>
        <pc:spChg chg="add mod">
          <ac:chgData name="Dawid Kowalski" userId="e524433e71ad025c" providerId="LiveId" clId="{E7DCD9BF-7FBF-4B97-B273-712BAEDC023F}" dt="2023-04-13T07:40:01.837" v="466" actId="1076"/>
          <ac:spMkLst>
            <pc:docMk/>
            <pc:sldMk cId="0" sldId="334"/>
            <ac:spMk id="9" creationId="{32C1FBFB-7F9C-4F6C-E2F1-7FBFD02754FC}"/>
          </ac:spMkLst>
        </pc:spChg>
        <pc:spChg chg="add del mod">
          <ac:chgData name="Dawid Kowalski" userId="e524433e71ad025c" providerId="LiveId" clId="{E7DCD9BF-7FBF-4B97-B273-712BAEDC023F}" dt="2023-04-13T07:40:07.620" v="469" actId="478"/>
          <ac:spMkLst>
            <pc:docMk/>
            <pc:sldMk cId="0" sldId="334"/>
            <ac:spMk id="10" creationId="{487151F5-97D5-9C23-ECD3-7D912DF928EA}"/>
          </ac:spMkLst>
        </pc:spChg>
        <pc:spChg chg="add mod">
          <ac:chgData name="Dawid Kowalski" userId="e524433e71ad025c" providerId="LiveId" clId="{E7DCD9BF-7FBF-4B97-B273-712BAEDC023F}" dt="2023-04-13T07:40:20.878" v="490" actId="1076"/>
          <ac:spMkLst>
            <pc:docMk/>
            <pc:sldMk cId="0" sldId="334"/>
            <ac:spMk id="11" creationId="{12479967-14FF-63C6-F20A-69DCE5A5FF9F}"/>
          </ac:spMkLst>
        </pc:spChg>
        <pc:spChg chg="add mod">
          <ac:chgData name="Dawid Kowalski" userId="e524433e71ad025c" providerId="LiveId" clId="{E7DCD9BF-7FBF-4B97-B273-712BAEDC023F}" dt="2023-04-13T07:40:33.858" v="515" actId="1076"/>
          <ac:spMkLst>
            <pc:docMk/>
            <pc:sldMk cId="0" sldId="334"/>
            <ac:spMk id="12" creationId="{9231057A-6CD2-8584-1468-2B298F4A60D5}"/>
          </ac:spMkLst>
        </pc:spChg>
        <pc:spChg chg="add mod">
          <ac:chgData name="Dawid Kowalski" userId="e524433e71ad025c" providerId="LiveId" clId="{E7DCD9BF-7FBF-4B97-B273-712BAEDC023F}" dt="2023-04-13T07:40:48.047" v="538" actId="1076"/>
          <ac:spMkLst>
            <pc:docMk/>
            <pc:sldMk cId="0" sldId="334"/>
            <ac:spMk id="14" creationId="{F473ACE3-831E-0D63-60CF-965A3670737F}"/>
          </ac:spMkLst>
        </pc:spChg>
        <pc:spChg chg="add mod">
          <ac:chgData name="Dawid Kowalski" userId="e524433e71ad025c" providerId="LiveId" clId="{E7DCD9BF-7FBF-4B97-B273-712BAEDC023F}" dt="2023-04-13T07:40:53.706" v="545" actId="20577"/>
          <ac:spMkLst>
            <pc:docMk/>
            <pc:sldMk cId="0" sldId="334"/>
            <ac:spMk id="15" creationId="{F9B0DDED-AD99-FD2A-83C6-D33DC3C12986}"/>
          </ac:spMkLst>
        </pc:spChg>
        <pc:spChg chg="add mod">
          <ac:chgData name="Dawid Kowalski" userId="e524433e71ad025c" providerId="LiveId" clId="{E7DCD9BF-7FBF-4B97-B273-712BAEDC023F}" dt="2023-04-13T07:41:04.926" v="555" actId="1076"/>
          <ac:spMkLst>
            <pc:docMk/>
            <pc:sldMk cId="0" sldId="334"/>
            <ac:spMk id="16" creationId="{1081AB27-69FB-4C7C-1340-403EB3FDCD9B}"/>
          </ac:spMkLst>
        </pc:spChg>
        <pc:spChg chg="add mod">
          <ac:chgData name="Dawid Kowalski" userId="e524433e71ad025c" providerId="LiveId" clId="{E7DCD9BF-7FBF-4B97-B273-712BAEDC023F}" dt="2023-04-13T07:41:17.716" v="580" actId="14100"/>
          <ac:spMkLst>
            <pc:docMk/>
            <pc:sldMk cId="0" sldId="334"/>
            <ac:spMk id="17" creationId="{2EC37FDD-0064-6394-D886-240ABBC216AC}"/>
          </ac:spMkLst>
        </pc:spChg>
        <pc:spChg chg="add mod">
          <ac:chgData name="Dawid Kowalski" userId="e524433e71ad025c" providerId="LiveId" clId="{E7DCD9BF-7FBF-4B97-B273-712BAEDC023F}" dt="2023-04-13T07:41:26.176" v="599" actId="20577"/>
          <ac:spMkLst>
            <pc:docMk/>
            <pc:sldMk cId="0" sldId="334"/>
            <ac:spMk id="18" creationId="{5918B9DE-BBCF-9654-8FD6-8A5BB8171066}"/>
          </ac:spMkLst>
        </pc:spChg>
        <pc:spChg chg="add mod">
          <ac:chgData name="Dawid Kowalski" userId="e524433e71ad025c" providerId="LiveId" clId="{E7DCD9BF-7FBF-4B97-B273-712BAEDC023F}" dt="2023-04-13T07:41:40.585" v="617" actId="1076"/>
          <ac:spMkLst>
            <pc:docMk/>
            <pc:sldMk cId="0" sldId="334"/>
            <ac:spMk id="19" creationId="{9CE96001-6A6E-6799-32D9-8B79085EEB7F}"/>
          </ac:spMkLst>
        </pc:spChg>
        <pc:picChg chg="mod">
          <ac:chgData name="Dawid Kowalski" userId="e524433e71ad025c" providerId="LiveId" clId="{E7DCD9BF-7FBF-4B97-B273-712BAEDC023F}" dt="2023-04-13T07:41:08.383" v="558" actId="1076"/>
          <ac:picMkLst>
            <pc:docMk/>
            <pc:sldMk cId="0" sldId="334"/>
            <ac:picMk id="13" creationId="{5B05B34B-4D45-9F4D-917B-4AFAF4AA31AA}"/>
          </ac:picMkLst>
        </pc:picChg>
        <pc:picChg chg="mod">
          <ac:chgData name="Dawid Kowalski" userId="e524433e71ad025c" providerId="LiveId" clId="{E7DCD9BF-7FBF-4B97-B273-712BAEDC023F}" dt="2023-04-13T07:39:16.385" v="415" actId="1076"/>
          <ac:picMkLst>
            <pc:docMk/>
            <pc:sldMk cId="0" sldId="334"/>
            <ac:picMk id="208" creationId="{00000000-0000-0000-0000-000000000000}"/>
          </ac:picMkLst>
        </pc:picChg>
      </pc:sldChg>
      <pc:sldChg chg="addSp modSp mod">
        <pc:chgData name="Dawid Kowalski" userId="e524433e71ad025c" providerId="LiveId" clId="{E7DCD9BF-7FBF-4B97-B273-712BAEDC023F}" dt="2023-04-13T07:36:59.442" v="344" actId="20577"/>
        <pc:sldMkLst>
          <pc:docMk/>
          <pc:sldMk cId="2491372280" sldId="354"/>
        </pc:sldMkLst>
        <pc:spChg chg="add mod">
          <ac:chgData name="Dawid Kowalski" userId="e524433e71ad025c" providerId="LiveId" clId="{E7DCD9BF-7FBF-4B97-B273-712BAEDC023F}" dt="2023-04-13T07:35:38.425" v="243" actId="1076"/>
          <ac:spMkLst>
            <pc:docMk/>
            <pc:sldMk cId="2491372280" sldId="354"/>
            <ac:spMk id="2" creationId="{726C6092-5710-8AC8-14F6-53D97FD24C2E}"/>
          </ac:spMkLst>
        </pc:spChg>
        <pc:spChg chg="add mod">
          <ac:chgData name="Dawid Kowalski" userId="e524433e71ad025c" providerId="LiveId" clId="{E7DCD9BF-7FBF-4B97-B273-712BAEDC023F}" dt="2023-04-13T07:36:07.534" v="252" actId="1076"/>
          <ac:spMkLst>
            <pc:docMk/>
            <pc:sldMk cId="2491372280" sldId="354"/>
            <ac:spMk id="6" creationId="{1077CF03-AB3D-C5FE-4892-F1E4320C6170}"/>
          </ac:spMkLst>
        </pc:spChg>
        <pc:spChg chg="add mod">
          <ac:chgData name="Dawid Kowalski" userId="e524433e71ad025c" providerId="LiveId" clId="{E7DCD9BF-7FBF-4B97-B273-712BAEDC023F}" dt="2023-04-13T07:35:45.075" v="245" actId="1076"/>
          <ac:spMkLst>
            <pc:docMk/>
            <pc:sldMk cId="2491372280" sldId="354"/>
            <ac:spMk id="7" creationId="{0613E170-1296-51B7-46F4-E82CA8A0C44F}"/>
          </ac:spMkLst>
        </pc:spChg>
        <pc:spChg chg="add mod">
          <ac:chgData name="Dawid Kowalski" userId="e524433e71ad025c" providerId="LiveId" clId="{E7DCD9BF-7FBF-4B97-B273-712BAEDC023F}" dt="2023-04-13T07:35:54.735" v="248" actId="1076"/>
          <ac:spMkLst>
            <pc:docMk/>
            <pc:sldMk cId="2491372280" sldId="354"/>
            <ac:spMk id="8" creationId="{6EA2824A-6F3D-78C0-2450-2FE7F2EFCE8B}"/>
          </ac:spMkLst>
        </pc:spChg>
        <pc:spChg chg="add mod">
          <ac:chgData name="Dawid Kowalski" userId="e524433e71ad025c" providerId="LiveId" clId="{E7DCD9BF-7FBF-4B97-B273-712BAEDC023F}" dt="2023-04-13T07:35:52.314" v="247" actId="1076"/>
          <ac:spMkLst>
            <pc:docMk/>
            <pc:sldMk cId="2491372280" sldId="354"/>
            <ac:spMk id="9" creationId="{A0C0DE9E-A29C-CFD6-4B9E-6A68FA744585}"/>
          </ac:spMkLst>
        </pc:spChg>
        <pc:spChg chg="add mod">
          <ac:chgData name="Dawid Kowalski" userId="e524433e71ad025c" providerId="LiveId" clId="{E7DCD9BF-7FBF-4B97-B273-712BAEDC023F}" dt="2023-04-13T07:35:42.064" v="244" actId="1076"/>
          <ac:spMkLst>
            <pc:docMk/>
            <pc:sldMk cId="2491372280" sldId="354"/>
            <ac:spMk id="10" creationId="{03B5DC2F-4D7C-5324-59CD-FFF58026F8D3}"/>
          </ac:spMkLst>
        </pc:spChg>
        <pc:spChg chg="add mod">
          <ac:chgData name="Dawid Kowalski" userId="e524433e71ad025c" providerId="LiveId" clId="{E7DCD9BF-7FBF-4B97-B273-712BAEDC023F}" dt="2023-04-13T07:35:49.374" v="246" actId="1076"/>
          <ac:spMkLst>
            <pc:docMk/>
            <pc:sldMk cId="2491372280" sldId="354"/>
            <ac:spMk id="11" creationId="{7B017C67-B676-CF84-CFE8-1EA71D0661EC}"/>
          </ac:spMkLst>
        </pc:spChg>
        <pc:spChg chg="add mod">
          <ac:chgData name="Dawid Kowalski" userId="e524433e71ad025c" providerId="LiveId" clId="{E7DCD9BF-7FBF-4B97-B273-712BAEDC023F}" dt="2023-04-13T07:36:01.024" v="250" actId="1076"/>
          <ac:spMkLst>
            <pc:docMk/>
            <pc:sldMk cId="2491372280" sldId="354"/>
            <ac:spMk id="12" creationId="{2841A2D3-E898-84D3-0628-78D21C954626}"/>
          </ac:spMkLst>
        </pc:spChg>
        <pc:spChg chg="add mod">
          <ac:chgData name="Dawid Kowalski" userId="e524433e71ad025c" providerId="LiveId" clId="{E7DCD9BF-7FBF-4B97-B273-712BAEDC023F}" dt="2023-04-13T07:35:57.644" v="249" actId="1076"/>
          <ac:spMkLst>
            <pc:docMk/>
            <pc:sldMk cId="2491372280" sldId="354"/>
            <ac:spMk id="15" creationId="{43B1912C-33F7-213F-F717-5EE3AC1C1B80}"/>
          </ac:spMkLst>
        </pc:spChg>
        <pc:spChg chg="add mod">
          <ac:chgData name="Dawid Kowalski" userId="e524433e71ad025c" providerId="LiveId" clId="{E7DCD9BF-7FBF-4B97-B273-712BAEDC023F}" dt="2023-04-13T07:36:41.492" v="301" actId="1076"/>
          <ac:spMkLst>
            <pc:docMk/>
            <pc:sldMk cId="2491372280" sldId="354"/>
            <ac:spMk id="16" creationId="{E4FB47CF-4FFF-D3FF-4672-300F2A52A06C}"/>
          </ac:spMkLst>
        </pc:spChg>
        <pc:spChg chg="add mod">
          <ac:chgData name="Dawid Kowalski" userId="e524433e71ad025c" providerId="LiveId" clId="{E7DCD9BF-7FBF-4B97-B273-712BAEDC023F}" dt="2023-04-13T07:36:48.908" v="319" actId="20577"/>
          <ac:spMkLst>
            <pc:docMk/>
            <pc:sldMk cId="2491372280" sldId="354"/>
            <ac:spMk id="17" creationId="{AFD92CAD-82DB-E65B-C15F-F473D4E85F05}"/>
          </ac:spMkLst>
        </pc:spChg>
        <pc:spChg chg="add mod">
          <ac:chgData name="Dawid Kowalski" userId="e524433e71ad025c" providerId="LiveId" clId="{E7DCD9BF-7FBF-4B97-B273-712BAEDC023F}" dt="2023-04-13T07:36:59.442" v="344" actId="20577"/>
          <ac:spMkLst>
            <pc:docMk/>
            <pc:sldMk cId="2491372280" sldId="354"/>
            <ac:spMk id="18" creationId="{2AB535BE-0A7F-9DD9-BF65-2BF8C0909DAB}"/>
          </ac:spMkLst>
        </pc:spChg>
        <pc:picChg chg="mod">
          <ac:chgData name="Dawid Kowalski" userId="e524433e71ad025c" providerId="LiveId" clId="{E7DCD9BF-7FBF-4B97-B273-712BAEDC023F}" dt="2023-04-13T07:36:23.088" v="298" actId="1076"/>
          <ac:picMkLst>
            <pc:docMk/>
            <pc:sldMk cId="2491372280" sldId="354"/>
            <ac:picMk id="3" creationId="{A4996F30-842D-8E4B-B2D2-48EC61723FFF}"/>
          </ac:picMkLst>
        </pc:picChg>
      </pc:sldChg>
      <pc:sldChg chg="addSp modSp">
        <pc:chgData name="Dawid Kowalski" userId="e524433e71ad025c" providerId="LiveId" clId="{E7DCD9BF-7FBF-4B97-B273-712BAEDC023F}" dt="2023-04-13T07:38:01.653" v="355"/>
        <pc:sldMkLst>
          <pc:docMk/>
          <pc:sldMk cId="3890886380" sldId="365"/>
        </pc:sldMkLst>
        <pc:spChg chg="add mod">
          <ac:chgData name="Dawid Kowalski" userId="e524433e71ad025c" providerId="LiveId" clId="{E7DCD9BF-7FBF-4B97-B273-712BAEDC023F}" dt="2023-04-13T07:38:01.653" v="355"/>
          <ac:spMkLst>
            <pc:docMk/>
            <pc:sldMk cId="3890886380" sldId="365"/>
            <ac:spMk id="3" creationId="{47A095E1-61EE-955B-1F24-71FC040F9C15}"/>
          </ac:spMkLst>
        </pc:spChg>
        <pc:spChg chg="add mod">
          <ac:chgData name="Dawid Kowalski" userId="e524433e71ad025c" providerId="LiveId" clId="{E7DCD9BF-7FBF-4B97-B273-712BAEDC023F}" dt="2023-04-13T07:38:01.653" v="355"/>
          <ac:spMkLst>
            <pc:docMk/>
            <pc:sldMk cId="3890886380" sldId="365"/>
            <ac:spMk id="5" creationId="{C589A196-D6B3-B551-F9BE-33F4C5293DA3}"/>
          </ac:spMkLst>
        </pc:spChg>
        <pc:spChg chg="add mod">
          <ac:chgData name="Dawid Kowalski" userId="e524433e71ad025c" providerId="LiveId" clId="{E7DCD9BF-7FBF-4B97-B273-712BAEDC023F}" dt="2023-04-13T07:38:01.653" v="355"/>
          <ac:spMkLst>
            <pc:docMk/>
            <pc:sldMk cId="3890886380" sldId="365"/>
            <ac:spMk id="6" creationId="{73DC96F0-1F9C-E0EB-999B-C04A21771895}"/>
          </ac:spMkLst>
        </pc:spChg>
        <pc:spChg chg="add mod">
          <ac:chgData name="Dawid Kowalski" userId="e524433e71ad025c" providerId="LiveId" clId="{E7DCD9BF-7FBF-4B97-B273-712BAEDC023F}" dt="2023-04-13T07:38:01.653" v="355"/>
          <ac:spMkLst>
            <pc:docMk/>
            <pc:sldMk cId="3890886380" sldId="365"/>
            <ac:spMk id="7" creationId="{DA5B0A13-ACAC-2106-378E-95D0CAC0B677}"/>
          </ac:spMkLst>
        </pc:spChg>
        <pc:spChg chg="add mod">
          <ac:chgData name="Dawid Kowalski" userId="e524433e71ad025c" providerId="LiveId" clId="{E7DCD9BF-7FBF-4B97-B273-712BAEDC023F}" dt="2023-04-13T07:38:01.653" v="355"/>
          <ac:spMkLst>
            <pc:docMk/>
            <pc:sldMk cId="3890886380" sldId="365"/>
            <ac:spMk id="8" creationId="{F0D8FBB8-7440-4A48-4972-79754DE84127}"/>
          </ac:spMkLst>
        </pc:spChg>
        <pc:spChg chg="add mod">
          <ac:chgData name="Dawid Kowalski" userId="e524433e71ad025c" providerId="LiveId" clId="{E7DCD9BF-7FBF-4B97-B273-712BAEDC023F}" dt="2023-04-13T07:38:01.653" v="355"/>
          <ac:spMkLst>
            <pc:docMk/>
            <pc:sldMk cId="3890886380" sldId="365"/>
            <ac:spMk id="9" creationId="{72A31F65-290E-136C-4A58-D9B3D7257820}"/>
          </ac:spMkLst>
        </pc:spChg>
        <pc:spChg chg="add mod">
          <ac:chgData name="Dawid Kowalski" userId="e524433e71ad025c" providerId="LiveId" clId="{E7DCD9BF-7FBF-4B97-B273-712BAEDC023F}" dt="2023-04-13T07:38:01.653" v="355"/>
          <ac:spMkLst>
            <pc:docMk/>
            <pc:sldMk cId="3890886380" sldId="365"/>
            <ac:spMk id="10" creationId="{62FAB550-2F6F-2E60-E33A-DBCCA757CD7B}"/>
          </ac:spMkLst>
        </pc:spChg>
        <pc:spChg chg="add mod">
          <ac:chgData name="Dawid Kowalski" userId="e524433e71ad025c" providerId="LiveId" clId="{E7DCD9BF-7FBF-4B97-B273-712BAEDC023F}" dt="2023-04-13T07:38:01.653" v="355"/>
          <ac:spMkLst>
            <pc:docMk/>
            <pc:sldMk cId="3890886380" sldId="365"/>
            <ac:spMk id="11" creationId="{D59CFACB-3173-2AA5-4F66-403FF8540004}"/>
          </ac:spMkLst>
        </pc:spChg>
        <pc:spChg chg="add mod">
          <ac:chgData name="Dawid Kowalski" userId="e524433e71ad025c" providerId="LiveId" clId="{E7DCD9BF-7FBF-4B97-B273-712BAEDC023F}" dt="2023-04-13T07:38:01.653" v="355"/>
          <ac:spMkLst>
            <pc:docMk/>
            <pc:sldMk cId="3890886380" sldId="365"/>
            <ac:spMk id="12" creationId="{1ECCADD3-C5D3-6EB9-FA15-323966E2454B}"/>
          </ac:spMkLst>
        </pc:spChg>
        <pc:spChg chg="add mod">
          <ac:chgData name="Dawid Kowalski" userId="e524433e71ad025c" providerId="LiveId" clId="{E7DCD9BF-7FBF-4B97-B273-712BAEDC023F}" dt="2023-04-13T07:38:01.653" v="355"/>
          <ac:spMkLst>
            <pc:docMk/>
            <pc:sldMk cId="3890886380" sldId="365"/>
            <ac:spMk id="13" creationId="{0BC5D959-D315-7C19-75BB-F0CAED21F0C7}"/>
          </ac:spMkLst>
        </pc:spChg>
        <pc:spChg chg="add mod">
          <ac:chgData name="Dawid Kowalski" userId="e524433e71ad025c" providerId="LiveId" clId="{E7DCD9BF-7FBF-4B97-B273-712BAEDC023F}" dt="2023-04-13T07:38:01.653" v="355"/>
          <ac:spMkLst>
            <pc:docMk/>
            <pc:sldMk cId="3890886380" sldId="365"/>
            <ac:spMk id="14" creationId="{3F94EBEF-EF07-C86A-29DA-B96D8DB9992E}"/>
          </ac:spMkLst>
        </pc:spChg>
        <pc:spChg chg="add mod">
          <ac:chgData name="Dawid Kowalski" userId="e524433e71ad025c" providerId="LiveId" clId="{E7DCD9BF-7FBF-4B97-B273-712BAEDC023F}" dt="2023-04-13T07:38:01.653" v="355"/>
          <ac:spMkLst>
            <pc:docMk/>
            <pc:sldMk cId="3890886380" sldId="365"/>
            <ac:spMk id="15" creationId="{9F209842-4791-78FE-6026-BA95027CAE8B}"/>
          </ac:spMkLst>
        </pc:spChg>
      </pc:sldChg>
      <pc:sldChg chg="addSp modSp">
        <pc:chgData name="Dawid Kowalski" userId="e524433e71ad025c" providerId="LiveId" clId="{E7DCD9BF-7FBF-4B97-B273-712BAEDC023F}" dt="2023-04-13T07:38:04.183" v="356"/>
        <pc:sldMkLst>
          <pc:docMk/>
          <pc:sldMk cId="2819340793" sldId="366"/>
        </pc:sldMkLst>
        <pc:spChg chg="add mod">
          <ac:chgData name="Dawid Kowalski" userId="e524433e71ad025c" providerId="LiveId" clId="{E7DCD9BF-7FBF-4B97-B273-712BAEDC023F}" dt="2023-04-13T07:38:04.183" v="356"/>
          <ac:spMkLst>
            <pc:docMk/>
            <pc:sldMk cId="2819340793" sldId="366"/>
            <ac:spMk id="3" creationId="{2557922D-C425-7D24-BC57-44C2C1DC67C5}"/>
          </ac:spMkLst>
        </pc:spChg>
        <pc:spChg chg="add mod">
          <ac:chgData name="Dawid Kowalski" userId="e524433e71ad025c" providerId="LiveId" clId="{E7DCD9BF-7FBF-4B97-B273-712BAEDC023F}" dt="2023-04-13T07:38:04.183" v="356"/>
          <ac:spMkLst>
            <pc:docMk/>
            <pc:sldMk cId="2819340793" sldId="366"/>
            <ac:spMk id="5" creationId="{78B611E9-5C05-3B95-430E-5D7390D99201}"/>
          </ac:spMkLst>
        </pc:spChg>
        <pc:spChg chg="add mod">
          <ac:chgData name="Dawid Kowalski" userId="e524433e71ad025c" providerId="LiveId" clId="{E7DCD9BF-7FBF-4B97-B273-712BAEDC023F}" dt="2023-04-13T07:38:04.183" v="356"/>
          <ac:spMkLst>
            <pc:docMk/>
            <pc:sldMk cId="2819340793" sldId="366"/>
            <ac:spMk id="6" creationId="{D6C7822A-C7A1-9DE4-C19A-F22F4F34FE61}"/>
          </ac:spMkLst>
        </pc:spChg>
        <pc:spChg chg="add mod">
          <ac:chgData name="Dawid Kowalski" userId="e524433e71ad025c" providerId="LiveId" clId="{E7DCD9BF-7FBF-4B97-B273-712BAEDC023F}" dt="2023-04-13T07:38:04.183" v="356"/>
          <ac:spMkLst>
            <pc:docMk/>
            <pc:sldMk cId="2819340793" sldId="366"/>
            <ac:spMk id="7" creationId="{94DCCC30-3393-A580-4E57-B1B9CE9F7BAE}"/>
          </ac:spMkLst>
        </pc:spChg>
        <pc:spChg chg="add mod">
          <ac:chgData name="Dawid Kowalski" userId="e524433e71ad025c" providerId="LiveId" clId="{E7DCD9BF-7FBF-4B97-B273-712BAEDC023F}" dt="2023-04-13T07:38:04.183" v="356"/>
          <ac:spMkLst>
            <pc:docMk/>
            <pc:sldMk cId="2819340793" sldId="366"/>
            <ac:spMk id="8" creationId="{E2D102B7-703F-5C08-4C85-C39EEEBEDF48}"/>
          </ac:spMkLst>
        </pc:spChg>
        <pc:spChg chg="add mod">
          <ac:chgData name="Dawid Kowalski" userId="e524433e71ad025c" providerId="LiveId" clId="{E7DCD9BF-7FBF-4B97-B273-712BAEDC023F}" dt="2023-04-13T07:38:04.183" v="356"/>
          <ac:spMkLst>
            <pc:docMk/>
            <pc:sldMk cId="2819340793" sldId="366"/>
            <ac:spMk id="9" creationId="{21AB423C-752D-744D-2B65-C413B8235EC1}"/>
          </ac:spMkLst>
        </pc:spChg>
        <pc:spChg chg="add mod">
          <ac:chgData name="Dawid Kowalski" userId="e524433e71ad025c" providerId="LiveId" clId="{E7DCD9BF-7FBF-4B97-B273-712BAEDC023F}" dt="2023-04-13T07:38:04.183" v="356"/>
          <ac:spMkLst>
            <pc:docMk/>
            <pc:sldMk cId="2819340793" sldId="366"/>
            <ac:spMk id="10" creationId="{FABC4B4F-DF0C-D2F9-68FF-C02FA242FE39}"/>
          </ac:spMkLst>
        </pc:spChg>
        <pc:spChg chg="add mod">
          <ac:chgData name="Dawid Kowalski" userId="e524433e71ad025c" providerId="LiveId" clId="{E7DCD9BF-7FBF-4B97-B273-712BAEDC023F}" dt="2023-04-13T07:38:04.183" v="356"/>
          <ac:spMkLst>
            <pc:docMk/>
            <pc:sldMk cId="2819340793" sldId="366"/>
            <ac:spMk id="11" creationId="{E880A76A-69DF-43D6-4872-AFB7E597ED81}"/>
          </ac:spMkLst>
        </pc:spChg>
        <pc:spChg chg="add mod">
          <ac:chgData name="Dawid Kowalski" userId="e524433e71ad025c" providerId="LiveId" clId="{E7DCD9BF-7FBF-4B97-B273-712BAEDC023F}" dt="2023-04-13T07:38:04.183" v="356"/>
          <ac:spMkLst>
            <pc:docMk/>
            <pc:sldMk cId="2819340793" sldId="366"/>
            <ac:spMk id="12" creationId="{054F6E7B-9513-2EE8-23CA-492060AA61F4}"/>
          </ac:spMkLst>
        </pc:spChg>
        <pc:spChg chg="add mod">
          <ac:chgData name="Dawid Kowalski" userId="e524433e71ad025c" providerId="LiveId" clId="{E7DCD9BF-7FBF-4B97-B273-712BAEDC023F}" dt="2023-04-13T07:38:04.183" v="356"/>
          <ac:spMkLst>
            <pc:docMk/>
            <pc:sldMk cId="2819340793" sldId="366"/>
            <ac:spMk id="13" creationId="{125B2CF4-1B9E-6522-B183-34BF2F5D4221}"/>
          </ac:spMkLst>
        </pc:spChg>
        <pc:spChg chg="add mod">
          <ac:chgData name="Dawid Kowalski" userId="e524433e71ad025c" providerId="LiveId" clId="{E7DCD9BF-7FBF-4B97-B273-712BAEDC023F}" dt="2023-04-13T07:38:04.183" v="356"/>
          <ac:spMkLst>
            <pc:docMk/>
            <pc:sldMk cId="2819340793" sldId="366"/>
            <ac:spMk id="14" creationId="{ED280DF6-CADF-E03C-67B2-D54B9AF6CEE7}"/>
          </ac:spMkLst>
        </pc:spChg>
        <pc:spChg chg="add mod">
          <ac:chgData name="Dawid Kowalski" userId="e524433e71ad025c" providerId="LiveId" clId="{E7DCD9BF-7FBF-4B97-B273-712BAEDC023F}" dt="2023-04-13T07:38:04.183" v="356"/>
          <ac:spMkLst>
            <pc:docMk/>
            <pc:sldMk cId="2819340793" sldId="366"/>
            <ac:spMk id="15" creationId="{C9ADEC69-D2F9-2E98-F22D-64B88191FA9E}"/>
          </ac:spMkLst>
        </pc:spChg>
      </pc:sldChg>
      <pc:sldChg chg="addSp modSp">
        <pc:chgData name="Dawid Kowalski" userId="e524433e71ad025c" providerId="LiveId" clId="{E7DCD9BF-7FBF-4B97-B273-712BAEDC023F}" dt="2023-04-13T07:38:08.344" v="357"/>
        <pc:sldMkLst>
          <pc:docMk/>
          <pc:sldMk cId="1453261213" sldId="367"/>
        </pc:sldMkLst>
        <pc:spChg chg="add mod">
          <ac:chgData name="Dawid Kowalski" userId="e524433e71ad025c" providerId="LiveId" clId="{E7DCD9BF-7FBF-4B97-B273-712BAEDC023F}" dt="2023-04-13T07:38:08.344" v="357"/>
          <ac:spMkLst>
            <pc:docMk/>
            <pc:sldMk cId="1453261213" sldId="367"/>
            <ac:spMk id="5" creationId="{B8239D3C-FDB3-4854-A29C-C1589757CD95}"/>
          </ac:spMkLst>
        </pc:spChg>
        <pc:spChg chg="add mod">
          <ac:chgData name="Dawid Kowalski" userId="e524433e71ad025c" providerId="LiveId" clId="{E7DCD9BF-7FBF-4B97-B273-712BAEDC023F}" dt="2023-04-13T07:38:08.344" v="357"/>
          <ac:spMkLst>
            <pc:docMk/>
            <pc:sldMk cId="1453261213" sldId="367"/>
            <ac:spMk id="6" creationId="{F29371E7-FB00-49BB-868B-CD69A3961857}"/>
          </ac:spMkLst>
        </pc:spChg>
        <pc:spChg chg="add mod">
          <ac:chgData name="Dawid Kowalski" userId="e524433e71ad025c" providerId="LiveId" clId="{E7DCD9BF-7FBF-4B97-B273-712BAEDC023F}" dt="2023-04-13T07:38:08.344" v="357"/>
          <ac:spMkLst>
            <pc:docMk/>
            <pc:sldMk cId="1453261213" sldId="367"/>
            <ac:spMk id="7" creationId="{AC482CAD-3991-834F-CD59-11E122F0DFE5}"/>
          </ac:spMkLst>
        </pc:spChg>
        <pc:spChg chg="add mod">
          <ac:chgData name="Dawid Kowalski" userId="e524433e71ad025c" providerId="LiveId" clId="{E7DCD9BF-7FBF-4B97-B273-712BAEDC023F}" dt="2023-04-13T07:38:08.344" v="357"/>
          <ac:spMkLst>
            <pc:docMk/>
            <pc:sldMk cId="1453261213" sldId="367"/>
            <ac:spMk id="8" creationId="{E449A2B4-7285-B718-3320-5B0DE1DD95E0}"/>
          </ac:spMkLst>
        </pc:spChg>
        <pc:spChg chg="add mod">
          <ac:chgData name="Dawid Kowalski" userId="e524433e71ad025c" providerId="LiveId" clId="{E7DCD9BF-7FBF-4B97-B273-712BAEDC023F}" dt="2023-04-13T07:38:08.344" v="357"/>
          <ac:spMkLst>
            <pc:docMk/>
            <pc:sldMk cId="1453261213" sldId="367"/>
            <ac:spMk id="9" creationId="{ABACB7D3-3395-EFC4-423C-0D95571D570F}"/>
          </ac:spMkLst>
        </pc:spChg>
        <pc:spChg chg="add mod">
          <ac:chgData name="Dawid Kowalski" userId="e524433e71ad025c" providerId="LiveId" clId="{E7DCD9BF-7FBF-4B97-B273-712BAEDC023F}" dt="2023-04-13T07:38:08.344" v="357"/>
          <ac:spMkLst>
            <pc:docMk/>
            <pc:sldMk cId="1453261213" sldId="367"/>
            <ac:spMk id="10" creationId="{441E783F-FDEA-832D-28B8-A10E73F67A28}"/>
          </ac:spMkLst>
        </pc:spChg>
        <pc:spChg chg="add mod">
          <ac:chgData name="Dawid Kowalski" userId="e524433e71ad025c" providerId="LiveId" clId="{E7DCD9BF-7FBF-4B97-B273-712BAEDC023F}" dt="2023-04-13T07:38:08.344" v="357"/>
          <ac:spMkLst>
            <pc:docMk/>
            <pc:sldMk cId="1453261213" sldId="367"/>
            <ac:spMk id="11" creationId="{8CA47130-6954-ACAB-4859-B53032DA404F}"/>
          </ac:spMkLst>
        </pc:spChg>
        <pc:spChg chg="add mod">
          <ac:chgData name="Dawid Kowalski" userId="e524433e71ad025c" providerId="LiveId" clId="{E7DCD9BF-7FBF-4B97-B273-712BAEDC023F}" dt="2023-04-13T07:38:08.344" v="357"/>
          <ac:spMkLst>
            <pc:docMk/>
            <pc:sldMk cId="1453261213" sldId="367"/>
            <ac:spMk id="12" creationId="{3F677F28-1766-BAD2-4155-AC6636696F6D}"/>
          </ac:spMkLst>
        </pc:spChg>
        <pc:spChg chg="add mod">
          <ac:chgData name="Dawid Kowalski" userId="e524433e71ad025c" providerId="LiveId" clId="{E7DCD9BF-7FBF-4B97-B273-712BAEDC023F}" dt="2023-04-13T07:38:08.344" v="357"/>
          <ac:spMkLst>
            <pc:docMk/>
            <pc:sldMk cId="1453261213" sldId="367"/>
            <ac:spMk id="13" creationId="{335BD4AA-C692-C73D-3BD7-AD9F042AE327}"/>
          </ac:spMkLst>
        </pc:spChg>
        <pc:spChg chg="add mod">
          <ac:chgData name="Dawid Kowalski" userId="e524433e71ad025c" providerId="LiveId" clId="{E7DCD9BF-7FBF-4B97-B273-712BAEDC023F}" dt="2023-04-13T07:38:08.344" v="357"/>
          <ac:spMkLst>
            <pc:docMk/>
            <pc:sldMk cId="1453261213" sldId="367"/>
            <ac:spMk id="14" creationId="{2A9E43F0-1E57-189C-A83C-C20D0328F2FE}"/>
          </ac:spMkLst>
        </pc:spChg>
        <pc:spChg chg="add mod">
          <ac:chgData name="Dawid Kowalski" userId="e524433e71ad025c" providerId="LiveId" clId="{E7DCD9BF-7FBF-4B97-B273-712BAEDC023F}" dt="2023-04-13T07:38:08.344" v="357"/>
          <ac:spMkLst>
            <pc:docMk/>
            <pc:sldMk cId="1453261213" sldId="367"/>
            <ac:spMk id="15" creationId="{E66A125E-7064-7F8E-79BF-1E86D24C7AA5}"/>
          </ac:spMkLst>
        </pc:spChg>
        <pc:spChg chg="add mod">
          <ac:chgData name="Dawid Kowalski" userId="e524433e71ad025c" providerId="LiveId" clId="{E7DCD9BF-7FBF-4B97-B273-712BAEDC023F}" dt="2023-04-13T07:38:08.344" v="357"/>
          <ac:spMkLst>
            <pc:docMk/>
            <pc:sldMk cId="1453261213" sldId="367"/>
            <ac:spMk id="16" creationId="{FE0312BB-3E4A-1C99-77A0-AD7F2C10CABF}"/>
          </ac:spMkLst>
        </pc:spChg>
      </pc:sldChg>
      <pc:sldChg chg="addSp modSp">
        <pc:chgData name="Dawid Kowalski" userId="e524433e71ad025c" providerId="LiveId" clId="{E7DCD9BF-7FBF-4B97-B273-712BAEDC023F}" dt="2023-04-13T07:37:31.758" v="345"/>
        <pc:sldMkLst>
          <pc:docMk/>
          <pc:sldMk cId="3707947302" sldId="373"/>
        </pc:sldMkLst>
        <pc:spChg chg="add mod">
          <ac:chgData name="Dawid Kowalski" userId="e524433e71ad025c" providerId="LiveId" clId="{E7DCD9BF-7FBF-4B97-B273-712BAEDC023F}" dt="2023-04-13T07:37:31.758" v="345"/>
          <ac:spMkLst>
            <pc:docMk/>
            <pc:sldMk cId="3707947302" sldId="373"/>
            <ac:spMk id="2" creationId="{52B9B50C-0C48-60A1-B1BD-3C070A6A163A}"/>
          </ac:spMkLst>
        </pc:spChg>
        <pc:spChg chg="add mod">
          <ac:chgData name="Dawid Kowalski" userId="e524433e71ad025c" providerId="LiveId" clId="{E7DCD9BF-7FBF-4B97-B273-712BAEDC023F}" dt="2023-04-13T07:37:31.758" v="345"/>
          <ac:spMkLst>
            <pc:docMk/>
            <pc:sldMk cId="3707947302" sldId="373"/>
            <ac:spMk id="3" creationId="{C2927E7C-17C7-87E9-5B85-5BF7A780B818}"/>
          </ac:spMkLst>
        </pc:spChg>
        <pc:spChg chg="add mod">
          <ac:chgData name="Dawid Kowalski" userId="e524433e71ad025c" providerId="LiveId" clId="{E7DCD9BF-7FBF-4B97-B273-712BAEDC023F}" dt="2023-04-13T07:37:31.758" v="345"/>
          <ac:spMkLst>
            <pc:docMk/>
            <pc:sldMk cId="3707947302" sldId="373"/>
            <ac:spMk id="5" creationId="{720CC0E0-5AC3-F966-6090-37F9D3009587}"/>
          </ac:spMkLst>
        </pc:spChg>
        <pc:spChg chg="add mod">
          <ac:chgData name="Dawid Kowalski" userId="e524433e71ad025c" providerId="LiveId" clId="{E7DCD9BF-7FBF-4B97-B273-712BAEDC023F}" dt="2023-04-13T07:37:31.758" v="345"/>
          <ac:spMkLst>
            <pc:docMk/>
            <pc:sldMk cId="3707947302" sldId="373"/>
            <ac:spMk id="6" creationId="{55502F87-39D2-D673-25AA-069DDF374234}"/>
          </ac:spMkLst>
        </pc:spChg>
        <pc:spChg chg="add mod">
          <ac:chgData name="Dawid Kowalski" userId="e524433e71ad025c" providerId="LiveId" clId="{E7DCD9BF-7FBF-4B97-B273-712BAEDC023F}" dt="2023-04-13T07:37:31.758" v="345"/>
          <ac:spMkLst>
            <pc:docMk/>
            <pc:sldMk cId="3707947302" sldId="373"/>
            <ac:spMk id="7" creationId="{2A86E0FF-8F37-E213-2F82-F5A9BD934813}"/>
          </ac:spMkLst>
        </pc:spChg>
        <pc:spChg chg="add mod">
          <ac:chgData name="Dawid Kowalski" userId="e524433e71ad025c" providerId="LiveId" clId="{E7DCD9BF-7FBF-4B97-B273-712BAEDC023F}" dt="2023-04-13T07:37:31.758" v="345"/>
          <ac:spMkLst>
            <pc:docMk/>
            <pc:sldMk cId="3707947302" sldId="373"/>
            <ac:spMk id="8" creationId="{797E0298-D818-2253-6E5B-B9D3C66510FE}"/>
          </ac:spMkLst>
        </pc:spChg>
        <pc:spChg chg="add mod">
          <ac:chgData name="Dawid Kowalski" userId="e524433e71ad025c" providerId="LiveId" clId="{E7DCD9BF-7FBF-4B97-B273-712BAEDC023F}" dt="2023-04-13T07:37:31.758" v="345"/>
          <ac:spMkLst>
            <pc:docMk/>
            <pc:sldMk cId="3707947302" sldId="373"/>
            <ac:spMk id="10" creationId="{65C1D6A5-E9AF-63ED-666B-DA94FDA96029}"/>
          </ac:spMkLst>
        </pc:spChg>
        <pc:spChg chg="add mod">
          <ac:chgData name="Dawid Kowalski" userId="e524433e71ad025c" providerId="LiveId" clId="{E7DCD9BF-7FBF-4B97-B273-712BAEDC023F}" dt="2023-04-13T07:37:31.758" v="345"/>
          <ac:spMkLst>
            <pc:docMk/>
            <pc:sldMk cId="3707947302" sldId="373"/>
            <ac:spMk id="11" creationId="{30345ECF-1ADC-7B06-6219-115BD1999D8F}"/>
          </ac:spMkLst>
        </pc:spChg>
        <pc:spChg chg="add mod">
          <ac:chgData name="Dawid Kowalski" userId="e524433e71ad025c" providerId="LiveId" clId="{E7DCD9BF-7FBF-4B97-B273-712BAEDC023F}" dt="2023-04-13T07:37:31.758" v="345"/>
          <ac:spMkLst>
            <pc:docMk/>
            <pc:sldMk cId="3707947302" sldId="373"/>
            <ac:spMk id="12" creationId="{55B46B6A-EFAD-8D4E-210B-7873E6434ABE}"/>
          </ac:spMkLst>
        </pc:spChg>
        <pc:spChg chg="add mod">
          <ac:chgData name="Dawid Kowalski" userId="e524433e71ad025c" providerId="LiveId" clId="{E7DCD9BF-7FBF-4B97-B273-712BAEDC023F}" dt="2023-04-13T07:37:31.758" v="345"/>
          <ac:spMkLst>
            <pc:docMk/>
            <pc:sldMk cId="3707947302" sldId="373"/>
            <ac:spMk id="13" creationId="{A7137F7D-4BB4-4EB4-7B3A-7EC409221E91}"/>
          </ac:spMkLst>
        </pc:spChg>
        <pc:spChg chg="add mod">
          <ac:chgData name="Dawid Kowalski" userId="e524433e71ad025c" providerId="LiveId" clId="{E7DCD9BF-7FBF-4B97-B273-712BAEDC023F}" dt="2023-04-13T07:37:31.758" v="345"/>
          <ac:spMkLst>
            <pc:docMk/>
            <pc:sldMk cId="3707947302" sldId="373"/>
            <ac:spMk id="14" creationId="{17EB8441-9947-F687-F328-36D33458DE74}"/>
          </ac:spMkLst>
        </pc:spChg>
        <pc:spChg chg="add mod">
          <ac:chgData name="Dawid Kowalski" userId="e524433e71ad025c" providerId="LiveId" clId="{E7DCD9BF-7FBF-4B97-B273-712BAEDC023F}" dt="2023-04-13T07:37:31.758" v="345"/>
          <ac:spMkLst>
            <pc:docMk/>
            <pc:sldMk cId="3707947302" sldId="373"/>
            <ac:spMk id="15" creationId="{7A9D232B-A6F8-1BCA-CAC2-B4DFA8BBDA2B}"/>
          </ac:spMkLst>
        </pc:spChg>
      </pc:sldChg>
      <pc:sldChg chg="addSp modSp">
        <pc:chgData name="Dawid Kowalski" userId="e524433e71ad025c" providerId="LiveId" clId="{E7DCD9BF-7FBF-4B97-B273-712BAEDC023F}" dt="2023-04-13T07:37:36.065" v="346"/>
        <pc:sldMkLst>
          <pc:docMk/>
          <pc:sldMk cId="1251276295" sldId="374"/>
        </pc:sldMkLst>
        <pc:spChg chg="add mod">
          <ac:chgData name="Dawid Kowalski" userId="e524433e71ad025c" providerId="LiveId" clId="{E7DCD9BF-7FBF-4B97-B273-712BAEDC023F}" dt="2023-04-13T07:37:36.065" v="346"/>
          <ac:spMkLst>
            <pc:docMk/>
            <pc:sldMk cId="1251276295" sldId="374"/>
            <ac:spMk id="2" creationId="{6B750626-36C9-CC6A-8AC8-E1BCCA70F4D5}"/>
          </ac:spMkLst>
        </pc:spChg>
        <pc:spChg chg="add mod">
          <ac:chgData name="Dawid Kowalski" userId="e524433e71ad025c" providerId="LiveId" clId="{E7DCD9BF-7FBF-4B97-B273-712BAEDC023F}" dt="2023-04-13T07:37:36.065" v="346"/>
          <ac:spMkLst>
            <pc:docMk/>
            <pc:sldMk cId="1251276295" sldId="374"/>
            <ac:spMk id="3" creationId="{73E6B793-C476-F4D3-BF34-E02F56408D2C}"/>
          </ac:spMkLst>
        </pc:spChg>
        <pc:spChg chg="add mod">
          <ac:chgData name="Dawid Kowalski" userId="e524433e71ad025c" providerId="LiveId" clId="{E7DCD9BF-7FBF-4B97-B273-712BAEDC023F}" dt="2023-04-13T07:37:36.065" v="346"/>
          <ac:spMkLst>
            <pc:docMk/>
            <pc:sldMk cId="1251276295" sldId="374"/>
            <ac:spMk id="5" creationId="{D89B3385-9899-E3FB-E0E1-99D1EE451287}"/>
          </ac:spMkLst>
        </pc:spChg>
        <pc:spChg chg="add mod">
          <ac:chgData name="Dawid Kowalski" userId="e524433e71ad025c" providerId="LiveId" clId="{E7DCD9BF-7FBF-4B97-B273-712BAEDC023F}" dt="2023-04-13T07:37:36.065" v="346"/>
          <ac:spMkLst>
            <pc:docMk/>
            <pc:sldMk cId="1251276295" sldId="374"/>
            <ac:spMk id="6" creationId="{C5E405B8-3F2B-FF4C-B529-C4C3D5A4F8DA}"/>
          </ac:spMkLst>
        </pc:spChg>
        <pc:spChg chg="add mod">
          <ac:chgData name="Dawid Kowalski" userId="e524433e71ad025c" providerId="LiveId" clId="{E7DCD9BF-7FBF-4B97-B273-712BAEDC023F}" dt="2023-04-13T07:37:36.065" v="346"/>
          <ac:spMkLst>
            <pc:docMk/>
            <pc:sldMk cId="1251276295" sldId="374"/>
            <ac:spMk id="7" creationId="{7F0304E9-B409-9B86-6BCE-9B7A5A2DA518}"/>
          </ac:spMkLst>
        </pc:spChg>
        <pc:spChg chg="add mod">
          <ac:chgData name="Dawid Kowalski" userId="e524433e71ad025c" providerId="LiveId" clId="{E7DCD9BF-7FBF-4B97-B273-712BAEDC023F}" dt="2023-04-13T07:37:36.065" v="346"/>
          <ac:spMkLst>
            <pc:docMk/>
            <pc:sldMk cId="1251276295" sldId="374"/>
            <ac:spMk id="8" creationId="{3274AC2E-17D8-232D-1958-B40BF0E6F058}"/>
          </ac:spMkLst>
        </pc:spChg>
        <pc:spChg chg="add mod">
          <ac:chgData name="Dawid Kowalski" userId="e524433e71ad025c" providerId="LiveId" clId="{E7DCD9BF-7FBF-4B97-B273-712BAEDC023F}" dt="2023-04-13T07:37:36.065" v="346"/>
          <ac:spMkLst>
            <pc:docMk/>
            <pc:sldMk cId="1251276295" sldId="374"/>
            <ac:spMk id="9" creationId="{B038C2D6-9068-56FD-F050-F7047A4B5C28}"/>
          </ac:spMkLst>
        </pc:spChg>
        <pc:spChg chg="add mod">
          <ac:chgData name="Dawid Kowalski" userId="e524433e71ad025c" providerId="LiveId" clId="{E7DCD9BF-7FBF-4B97-B273-712BAEDC023F}" dt="2023-04-13T07:37:36.065" v="346"/>
          <ac:spMkLst>
            <pc:docMk/>
            <pc:sldMk cId="1251276295" sldId="374"/>
            <ac:spMk id="10" creationId="{DEA21344-73EE-48EA-1856-E1F8F16968E7}"/>
          </ac:spMkLst>
        </pc:spChg>
        <pc:spChg chg="add mod">
          <ac:chgData name="Dawid Kowalski" userId="e524433e71ad025c" providerId="LiveId" clId="{E7DCD9BF-7FBF-4B97-B273-712BAEDC023F}" dt="2023-04-13T07:37:36.065" v="346"/>
          <ac:spMkLst>
            <pc:docMk/>
            <pc:sldMk cId="1251276295" sldId="374"/>
            <ac:spMk id="13" creationId="{5730B297-33BF-644D-F789-129B733B5BEB}"/>
          </ac:spMkLst>
        </pc:spChg>
        <pc:spChg chg="add mod">
          <ac:chgData name="Dawid Kowalski" userId="e524433e71ad025c" providerId="LiveId" clId="{E7DCD9BF-7FBF-4B97-B273-712BAEDC023F}" dt="2023-04-13T07:37:36.065" v="346"/>
          <ac:spMkLst>
            <pc:docMk/>
            <pc:sldMk cId="1251276295" sldId="374"/>
            <ac:spMk id="14" creationId="{399BAFC2-947A-787C-37DA-DC5E7B681754}"/>
          </ac:spMkLst>
        </pc:spChg>
        <pc:spChg chg="add mod">
          <ac:chgData name="Dawid Kowalski" userId="e524433e71ad025c" providerId="LiveId" clId="{E7DCD9BF-7FBF-4B97-B273-712BAEDC023F}" dt="2023-04-13T07:37:36.065" v="346"/>
          <ac:spMkLst>
            <pc:docMk/>
            <pc:sldMk cId="1251276295" sldId="374"/>
            <ac:spMk id="15" creationId="{67330F28-723F-1300-BBD2-85C6500887D9}"/>
          </ac:spMkLst>
        </pc:spChg>
        <pc:spChg chg="add mod">
          <ac:chgData name="Dawid Kowalski" userId="e524433e71ad025c" providerId="LiveId" clId="{E7DCD9BF-7FBF-4B97-B273-712BAEDC023F}" dt="2023-04-13T07:37:36.065" v="346"/>
          <ac:spMkLst>
            <pc:docMk/>
            <pc:sldMk cId="1251276295" sldId="374"/>
            <ac:spMk id="16" creationId="{14A96BE5-4D6F-FB84-B1B6-F478BDA2FE77}"/>
          </ac:spMkLst>
        </pc:spChg>
      </pc:sldChg>
      <pc:sldChg chg="addSp modSp">
        <pc:chgData name="Dawid Kowalski" userId="e524433e71ad025c" providerId="LiveId" clId="{E7DCD9BF-7FBF-4B97-B273-712BAEDC023F}" dt="2023-04-13T07:37:40.441" v="347"/>
        <pc:sldMkLst>
          <pc:docMk/>
          <pc:sldMk cId="2273435752" sldId="375"/>
        </pc:sldMkLst>
        <pc:spChg chg="add mod">
          <ac:chgData name="Dawid Kowalski" userId="e524433e71ad025c" providerId="LiveId" clId="{E7DCD9BF-7FBF-4B97-B273-712BAEDC023F}" dt="2023-04-13T07:37:40.441" v="347"/>
          <ac:spMkLst>
            <pc:docMk/>
            <pc:sldMk cId="2273435752" sldId="375"/>
            <ac:spMk id="2" creationId="{E7CBBF6E-8F03-EED8-9146-0497945C0C63}"/>
          </ac:spMkLst>
        </pc:spChg>
        <pc:spChg chg="add mod">
          <ac:chgData name="Dawid Kowalski" userId="e524433e71ad025c" providerId="LiveId" clId="{E7DCD9BF-7FBF-4B97-B273-712BAEDC023F}" dt="2023-04-13T07:37:40.441" v="347"/>
          <ac:spMkLst>
            <pc:docMk/>
            <pc:sldMk cId="2273435752" sldId="375"/>
            <ac:spMk id="3" creationId="{DC03C136-D49D-5840-9BA8-5C0725A7C053}"/>
          </ac:spMkLst>
        </pc:spChg>
        <pc:spChg chg="add mod">
          <ac:chgData name="Dawid Kowalski" userId="e524433e71ad025c" providerId="LiveId" clId="{E7DCD9BF-7FBF-4B97-B273-712BAEDC023F}" dt="2023-04-13T07:37:40.441" v="347"/>
          <ac:spMkLst>
            <pc:docMk/>
            <pc:sldMk cId="2273435752" sldId="375"/>
            <ac:spMk id="5" creationId="{3D8A1CCC-0094-20DE-2BCB-414B62666300}"/>
          </ac:spMkLst>
        </pc:spChg>
        <pc:spChg chg="add mod">
          <ac:chgData name="Dawid Kowalski" userId="e524433e71ad025c" providerId="LiveId" clId="{E7DCD9BF-7FBF-4B97-B273-712BAEDC023F}" dt="2023-04-13T07:37:40.441" v="347"/>
          <ac:spMkLst>
            <pc:docMk/>
            <pc:sldMk cId="2273435752" sldId="375"/>
            <ac:spMk id="6" creationId="{75738C53-70E3-E66C-61E8-6A7DEB19DC97}"/>
          </ac:spMkLst>
        </pc:spChg>
        <pc:spChg chg="add mod">
          <ac:chgData name="Dawid Kowalski" userId="e524433e71ad025c" providerId="LiveId" clId="{E7DCD9BF-7FBF-4B97-B273-712BAEDC023F}" dt="2023-04-13T07:37:40.441" v="347"/>
          <ac:spMkLst>
            <pc:docMk/>
            <pc:sldMk cId="2273435752" sldId="375"/>
            <ac:spMk id="7" creationId="{F6E6FBBD-6711-38FD-DB94-4A7DB244E676}"/>
          </ac:spMkLst>
        </pc:spChg>
        <pc:spChg chg="add mod">
          <ac:chgData name="Dawid Kowalski" userId="e524433e71ad025c" providerId="LiveId" clId="{E7DCD9BF-7FBF-4B97-B273-712BAEDC023F}" dt="2023-04-13T07:37:40.441" v="347"/>
          <ac:spMkLst>
            <pc:docMk/>
            <pc:sldMk cId="2273435752" sldId="375"/>
            <ac:spMk id="8" creationId="{D1975FD2-CA3C-8E11-0C5A-F59708185B57}"/>
          </ac:spMkLst>
        </pc:spChg>
        <pc:spChg chg="add mod">
          <ac:chgData name="Dawid Kowalski" userId="e524433e71ad025c" providerId="LiveId" clId="{E7DCD9BF-7FBF-4B97-B273-712BAEDC023F}" dt="2023-04-13T07:37:40.441" v="347"/>
          <ac:spMkLst>
            <pc:docMk/>
            <pc:sldMk cId="2273435752" sldId="375"/>
            <ac:spMk id="9" creationId="{FF4E3E52-95FA-CF96-962E-4B875D0BE853}"/>
          </ac:spMkLst>
        </pc:spChg>
        <pc:spChg chg="add mod">
          <ac:chgData name="Dawid Kowalski" userId="e524433e71ad025c" providerId="LiveId" clId="{E7DCD9BF-7FBF-4B97-B273-712BAEDC023F}" dt="2023-04-13T07:37:40.441" v="347"/>
          <ac:spMkLst>
            <pc:docMk/>
            <pc:sldMk cId="2273435752" sldId="375"/>
            <ac:spMk id="10" creationId="{5927A56B-25DE-6004-AC08-A62322A13B52}"/>
          </ac:spMkLst>
        </pc:spChg>
        <pc:spChg chg="add mod">
          <ac:chgData name="Dawid Kowalski" userId="e524433e71ad025c" providerId="LiveId" clId="{E7DCD9BF-7FBF-4B97-B273-712BAEDC023F}" dt="2023-04-13T07:37:40.441" v="347"/>
          <ac:spMkLst>
            <pc:docMk/>
            <pc:sldMk cId="2273435752" sldId="375"/>
            <ac:spMk id="11" creationId="{E2E2102B-D6D4-82FD-8064-FFD1164857F2}"/>
          </ac:spMkLst>
        </pc:spChg>
        <pc:spChg chg="add mod">
          <ac:chgData name="Dawid Kowalski" userId="e524433e71ad025c" providerId="LiveId" clId="{E7DCD9BF-7FBF-4B97-B273-712BAEDC023F}" dt="2023-04-13T07:37:40.441" v="347"/>
          <ac:spMkLst>
            <pc:docMk/>
            <pc:sldMk cId="2273435752" sldId="375"/>
            <ac:spMk id="12" creationId="{A62F90A3-023C-735A-D6EF-44E4904A62FB}"/>
          </ac:spMkLst>
        </pc:spChg>
        <pc:spChg chg="add mod">
          <ac:chgData name="Dawid Kowalski" userId="e524433e71ad025c" providerId="LiveId" clId="{E7DCD9BF-7FBF-4B97-B273-712BAEDC023F}" dt="2023-04-13T07:37:40.441" v="347"/>
          <ac:spMkLst>
            <pc:docMk/>
            <pc:sldMk cId="2273435752" sldId="375"/>
            <ac:spMk id="16" creationId="{25F8FA4F-9773-9261-388B-7FF0B8B806DA}"/>
          </ac:spMkLst>
        </pc:spChg>
        <pc:spChg chg="add mod">
          <ac:chgData name="Dawid Kowalski" userId="e524433e71ad025c" providerId="LiveId" clId="{E7DCD9BF-7FBF-4B97-B273-712BAEDC023F}" dt="2023-04-13T07:37:40.441" v="347"/>
          <ac:spMkLst>
            <pc:docMk/>
            <pc:sldMk cId="2273435752" sldId="375"/>
            <ac:spMk id="17" creationId="{BC1277F3-FA91-D494-A83F-EDAE67A125AB}"/>
          </ac:spMkLst>
        </pc:spChg>
      </pc:sldChg>
      <pc:sldChg chg="addSp modSp">
        <pc:chgData name="Dawid Kowalski" userId="e524433e71ad025c" providerId="LiveId" clId="{E7DCD9BF-7FBF-4B97-B273-712BAEDC023F}" dt="2023-04-13T07:37:44.771" v="348"/>
        <pc:sldMkLst>
          <pc:docMk/>
          <pc:sldMk cId="923236073" sldId="376"/>
        </pc:sldMkLst>
        <pc:spChg chg="add mod">
          <ac:chgData name="Dawid Kowalski" userId="e524433e71ad025c" providerId="LiveId" clId="{E7DCD9BF-7FBF-4B97-B273-712BAEDC023F}" dt="2023-04-13T07:37:44.771" v="348"/>
          <ac:spMkLst>
            <pc:docMk/>
            <pc:sldMk cId="923236073" sldId="376"/>
            <ac:spMk id="2" creationId="{039E4B3E-8B36-7B9A-D578-A86081FDFB9D}"/>
          </ac:spMkLst>
        </pc:spChg>
        <pc:spChg chg="add mod">
          <ac:chgData name="Dawid Kowalski" userId="e524433e71ad025c" providerId="LiveId" clId="{E7DCD9BF-7FBF-4B97-B273-712BAEDC023F}" dt="2023-04-13T07:37:44.771" v="348"/>
          <ac:spMkLst>
            <pc:docMk/>
            <pc:sldMk cId="923236073" sldId="376"/>
            <ac:spMk id="3" creationId="{10A082FA-F674-C4A6-E7E7-24B249988200}"/>
          </ac:spMkLst>
        </pc:spChg>
        <pc:spChg chg="add mod">
          <ac:chgData name="Dawid Kowalski" userId="e524433e71ad025c" providerId="LiveId" clId="{E7DCD9BF-7FBF-4B97-B273-712BAEDC023F}" dt="2023-04-13T07:37:44.771" v="348"/>
          <ac:spMkLst>
            <pc:docMk/>
            <pc:sldMk cId="923236073" sldId="376"/>
            <ac:spMk id="5" creationId="{BB42DB22-7C9A-EF02-261C-0BAEF5B70CEE}"/>
          </ac:spMkLst>
        </pc:spChg>
        <pc:spChg chg="add mod">
          <ac:chgData name="Dawid Kowalski" userId="e524433e71ad025c" providerId="LiveId" clId="{E7DCD9BF-7FBF-4B97-B273-712BAEDC023F}" dt="2023-04-13T07:37:44.771" v="348"/>
          <ac:spMkLst>
            <pc:docMk/>
            <pc:sldMk cId="923236073" sldId="376"/>
            <ac:spMk id="6" creationId="{1201446F-747D-8F42-9AFF-97E69CDDA63A}"/>
          </ac:spMkLst>
        </pc:spChg>
        <pc:spChg chg="add mod">
          <ac:chgData name="Dawid Kowalski" userId="e524433e71ad025c" providerId="LiveId" clId="{E7DCD9BF-7FBF-4B97-B273-712BAEDC023F}" dt="2023-04-13T07:37:44.771" v="348"/>
          <ac:spMkLst>
            <pc:docMk/>
            <pc:sldMk cId="923236073" sldId="376"/>
            <ac:spMk id="7" creationId="{BE8177C7-77AB-B316-AFFB-C5A237BC1246}"/>
          </ac:spMkLst>
        </pc:spChg>
        <pc:spChg chg="add mod">
          <ac:chgData name="Dawid Kowalski" userId="e524433e71ad025c" providerId="LiveId" clId="{E7DCD9BF-7FBF-4B97-B273-712BAEDC023F}" dt="2023-04-13T07:37:44.771" v="348"/>
          <ac:spMkLst>
            <pc:docMk/>
            <pc:sldMk cId="923236073" sldId="376"/>
            <ac:spMk id="8" creationId="{EF110F6F-494B-0F70-521A-4D02883F5B66}"/>
          </ac:spMkLst>
        </pc:spChg>
        <pc:spChg chg="add mod">
          <ac:chgData name="Dawid Kowalski" userId="e524433e71ad025c" providerId="LiveId" clId="{E7DCD9BF-7FBF-4B97-B273-712BAEDC023F}" dt="2023-04-13T07:37:44.771" v="348"/>
          <ac:spMkLst>
            <pc:docMk/>
            <pc:sldMk cId="923236073" sldId="376"/>
            <ac:spMk id="9" creationId="{4AC50A93-488C-36AC-E6D2-7499858E1427}"/>
          </ac:spMkLst>
        </pc:spChg>
        <pc:spChg chg="add mod">
          <ac:chgData name="Dawid Kowalski" userId="e524433e71ad025c" providerId="LiveId" clId="{E7DCD9BF-7FBF-4B97-B273-712BAEDC023F}" dt="2023-04-13T07:37:44.771" v="348"/>
          <ac:spMkLst>
            <pc:docMk/>
            <pc:sldMk cId="923236073" sldId="376"/>
            <ac:spMk id="10" creationId="{676FCA6C-C2E4-8ACF-7223-8FA49019755C}"/>
          </ac:spMkLst>
        </pc:spChg>
        <pc:spChg chg="add mod">
          <ac:chgData name="Dawid Kowalski" userId="e524433e71ad025c" providerId="LiveId" clId="{E7DCD9BF-7FBF-4B97-B273-712BAEDC023F}" dt="2023-04-13T07:37:44.771" v="348"/>
          <ac:spMkLst>
            <pc:docMk/>
            <pc:sldMk cId="923236073" sldId="376"/>
            <ac:spMk id="11" creationId="{0799AEAE-2184-EDC8-7F57-5259125B410D}"/>
          </ac:spMkLst>
        </pc:spChg>
        <pc:spChg chg="add mod">
          <ac:chgData name="Dawid Kowalski" userId="e524433e71ad025c" providerId="LiveId" clId="{E7DCD9BF-7FBF-4B97-B273-712BAEDC023F}" dt="2023-04-13T07:37:44.771" v="348"/>
          <ac:spMkLst>
            <pc:docMk/>
            <pc:sldMk cId="923236073" sldId="376"/>
            <ac:spMk id="12" creationId="{28FECFC2-B9C0-4F58-33EC-ECA3CF986216}"/>
          </ac:spMkLst>
        </pc:spChg>
        <pc:spChg chg="add mod">
          <ac:chgData name="Dawid Kowalski" userId="e524433e71ad025c" providerId="LiveId" clId="{E7DCD9BF-7FBF-4B97-B273-712BAEDC023F}" dt="2023-04-13T07:37:44.771" v="348"/>
          <ac:spMkLst>
            <pc:docMk/>
            <pc:sldMk cId="923236073" sldId="376"/>
            <ac:spMk id="14" creationId="{56148AEE-3AF6-963A-758E-237A17434813}"/>
          </ac:spMkLst>
        </pc:spChg>
        <pc:spChg chg="add mod">
          <ac:chgData name="Dawid Kowalski" userId="e524433e71ad025c" providerId="LiveId" clId="{E7DCD9BF-7FBF-4B97-B273-712BAEDC023F}" dt="2023-04-13T07:37:44.771" v="348"/>
          <ac:spMkLst>
            <pc:docMk/>
            <pc:sldMk cId="923236073" sldId="376"/>
            <ac:spMk id="15" creationId="{B227FDA9-B954-5A78-8FBF-94240E050212}"/>
          </ac:spMkLst>
        </pc:spChg>
      </pc:sldChg>
      <pc:sldChg chg="addSp modSp">
        <pc:chgData name="Dawid Kowalski" userId="e524433e71ad025c" providerId="LiveId" clId="{E7DCD9BF-7FBF-4B97-B273-712BAEDC023F}" dt="2023-04-13T07:37:46.714" v="349"/>
        <pc:sldMkLst>
          <pc:docMk/>
          <pc:sldMk cId="92824634" sldId="377"/>
        </pc:sldMkLst>
        <pc:spChg chg="add mod">
          <ac:chgData name="Dawid Kowalski" userId="e524433e71ad025c" providerId="LiveId" clId="{E7DCD9BF-7FBF-4B97-B273-712BAEDC023F}" dt="2023-04-13T07:37:46.714" v="349"/>
          <ac:spMkLst>
            <pc:docMk/>
            <pc:sldMk cId="92824634" sldId="377"/>
            <ac:spMk id="2" creationId="{9B996DE2-963E-8CBB-CCEB-CAF069D8CD7A}"/>
          </ac:spMkLst>
        </pc:spChg>
        <pc:spChg chg="add mod">
          <ac:chgData name="Dawid Kowalski" userId="e524433e71ad025c" providerId="LiveId" clId="{E7DCD9BF-7FBF-4B97-B273-712BAEDC023F}" dt="2023-04-13T07:37:46.714" v="349"/>
          <ac:spMkLst>
            <pc:docMk/>
            <pc:sldMk cId="92824634" sldId="377"/>
            <ac:spMk id="3" creationId="{30A2519E-91F2-5DAB-B3F0-08C0E12E0610}"/>
          </ac:spMkLst>
        </pc:spChg>
        <pc:spChg chg="add mod">
          <ac:chgData name="Dawid Kowalski" userId="e524433e71ad025c" providerId="LiveId" clId="{E7DCD9BF-7FBF-4B97-B273-712BAEDC023F}" dt="2023-04-13T07:37:46.714" v="349"/>
          <ac:spMkLst>
            <pc:docMk/>
            <pc:sldMk cId="92824634" sldId="377"/>
            <ac:spMk id="5" creationId="{ECA0FFB4-1068-2E2E-FC91-C6AAF4CCCF0D}"/>
          </ac:spMkLst>
        </pc:spChg>
        <pc:spChg chg="add mod">
          <ac:chgData name="Dawid Kowalski" userId="e524433e71ad025c" providerId="LiveId" clId="{E7DCD9BF-7FBF-4B97-B273-712BAEDC023F}" dt="2023-04-13T07:37:46.714" v="349"/>
          <ac:spMkLst>
            <pc:docMk/>
            <pc:sldMk cId="92824634" sldId="377"/>
            <ac:spMk id="6" creationId="{AADA17AF-8657-69B5-FB17-E44805690F63}"/>
          </ac:spMkLst>
        </pc:spChg>
        <pc:spChg chg="add mod">
          <ac:chgData name="Dawid Kowalski" userId="e524433e71ad025c" providerId="LiveId" clId="{E7DCD9BF-7FBF-4B97-B273-712BAEDC023F}" dt="2023-04-13T07:37:46.714" v="349"/>
          <ac:spMkLst>
            <pc:docMk/>
            <pc:sldMk cId="92824634" sldId="377"/>
            <ac:spMk id="7" creationId="{E7B9D04D-EE99-9BB9-0063-EEBFBA752693}"/>
          </ac:spMkLst>
        </pc:spChg>
        <pc:spChg chg="add mod">
          <ac:chgData name="Dawid Kowalski" userId="e524433e71ad025c" providerId="LiveId" clId="{E7DCD9BF-7FBF-4B97-B273-712BAEDC023F}" dt="2023-04-13T07:37:46.714" v="349"/>
          <ac:spMkLst>
            <pc:docMk/>
            <pc:sldMk cId="92824634" sldId="377"/>
            <ac:spMk id="8" creationId="{E1D67A52-1762-48B6-1A87-0413711BB0A9}"/>
          </ac:spMkLst>
        </pc:spChg>
        <pc:spChg chg="add mod">
          <ac:chgData name="Dawid Kowalski" userId="e524433e71ad025c" providerId="LiveId" clId="{E7DCD9BF-7FBF-4B97-B273-712BAEDC023F}" dt="2023-04-13T07:37:46.714" v="349"/>
          <ac:spMkLst>
            <pc:docMk/>
            <pc:sldMk cId="92824634" sldId="377"/>
            <ac:spMk id="9" creationId="{B0F8A95B-8B8F-FD61-23E4-5CB383A6E35B}"/>
          </ac:spMkLst>
        </pc:spChg>
        <pc:spChg chg="add mod">
          <ac:chgData name="Dawid Kowalski" userId="e524433e71ad025c" providerId="LiveId" clId="{E7DCD9BF-7FBF-4B97-B273-712BAEDC023F}" dt="2023-04-13T07:37:46.714" v="349"/>
          <ac:spMkLst>
            <pc:docMk/>
            <pc:sldMk cId="92824634" sldId="377"/>
            <ac:spMk id="10" creationId="{54ACBE26-224A-500E-B53D-8B91BAFE0BA6}"/>
          </ac:spMkLst>
        </pc:spChg>
        <pc:spChg chg="add mod">
          <ac:chgData name="Dawid Kowalski" userId="e524433e71ad025c" providerId="LiveId" clId="{E7DCD9BF-7FBF-4B97-B273-712BAEDC023F}" dt="2023-04-13T07:37:46.714" v="349"/>
          <ac:spMkLst>
            <pc:docMk/>
            <pc:sldMk cId="92824634" sldId="377"/>
            <ac:spMk id="11" creationId="{57328913-F941-62F1-DA95-7C4B09FE130C}"/>
          </ac:spMkLst>
        </pc:spChg>
        <pc:spChg chg="add mod">
          <ac:chgData name="Dawid Kowalski" userId="e524433e71ad025c" providerId="LiveId" clId="{E7DCD9BF-7FBF-4B97-B273-712BAEDC023F}" dt="2023-04-13T07:37:46.714" v="349"/>
          <ac:spMkLst>
            <pc:docMk/>
            <pc:sldMk cId="92824634" sldId="377"/>
            <ac:spMk id="12" creationId="{D05EF984-EEDF-286C-4E00-4F26CAA13AAA}"/>
          </ac:spMkLst>
        </pc:spChg>
        <pc:spChg chg="add mod">
          <ac:chgData name="Dawid Kowalski" userId="e524433e71ad025c" providerId="LiveId" clId="{E7DCD9BF-7FBF-4B97-B273-712BAEDC023F}" dt="2023-04-13T07:37:46.714" v="349"/>
          <ac:spMkLst>
            <pc:docMk/>
            <pc:sldMk cId="92824634" sldId="377"/>
            <ac:spMk id="13" creationId="{E0D6C4F5-3250-0B3F-907E-87945DC40397}"/>
          </ac:spMkLst>
        </pc:spChg>
        <pc:spChg chg="add mod">
          <ac:chgData name="Dawid Kowalski" userId="e524433e71ad025c" providerId="LiveId" clId="{E7DCD9BF-7FBF-4B97-B273-712BAEDC023F}" dt="2023-04-13T07:37:46.714" v="349"/>
          <ac:spMkLst>
            <pc:docMk/>
            <pc:sldMk cId="92824634" sldId="377"/>
            <ac:spMk id="14" creationId="{4D6167F8-BA2E-6777-5B1E-37139EDA1072}"/>
          </ac:spMkLst>
        </pc:spChg>
      </pc:sldChg>
      <pc:sldChg chg="addSp modSp">
        <pc:chgData name="Dawid Kowalski" userId="e524433e71ad025c" providerId="LiveId" clId="{E7DCD9BF-7FBF-4B97-B273-712BAEDC023F}" dt="2023-04-13T07:37:48.678" v="350"/>
        <pc:sldMkLst>
          <pc:docMk/>
          <pc:sldMk cId="1130848966" sldId="378"/>
        </pc:sldMkLst>
        <pc:spChg chg="add mod">
          <ac:chgData name="Dawid Kowalski" userId="e524433e71ad025c" providerId="LiveId" clId="{E7DCD9BF-7FBF-4B97-B273-712BAEDC023F}" dt="2023-04-13T07:37:48.678" v="350"/>
          <ac:spMkLst>
            <pc:docMk/>
            <pc:sldMk cId="1130848966" sldId="378"/>
            <ac:spMk id="2" creationId="{5A5A39B7-D64D-46BB-F814-5F04D136D4AD}"/>
          </ac:spMkLst>
        </pc:spChg>
        <pc:spChg chg="add mod">
          <ac:chgData name="Dawid Kowalski" userId="e524433e71ad025c" providerId="LiveId" clId="{E7DCD9BF-7FBF-4B97-B273-712BAEDC023F}" dt="2023-04-13T07:37:48.678" v="350"/>
          <ac:spMkLst>
            <pc:docMk/>
            <pc:sldMk cId="1130848966" sldId="378"/>
            <ac:spMk id="3" creationId="{8206D00F-2DED-0D8B-2836-EE344FC6A5AA}"/>
          </ac:spMkLst>
        </pc:spChg>
        <pc:spChg chg="add mod">
          <ac:chgData name="Dawid Kowalski" userId="e524433e71ad025c" providerId="LiveId" clId="{E7DCD9BF-7FBF-4B97-B273-712BAEDC023F}" dt="2023-04-13T07:37:48.678" v="350"/>
          <ac:spMkLst>
            <pc:docMk/>
            <pc:sldMk cId="1130848966" sldId="378"/>
            <ac:spMk id="5" creationId="{8217D39F-A0FD-5D68-8B60-7276A64AF6F4}"/>
          </ac:spMkLst>
        </pc:spChg>
        <pc:spChg chg="add mod">
          <ac:chgData name="Dawid Kowalski" userId="e524433e71ad025c" providerId="LiveId" clId="{E7DCD9BF-7FBF-4B97-B273-712BAEDC023F}" dt="2023-04-13T07:37:48.678" v="350"/>
          <ac:spMkLst>
            <pc:docMk/>
            <pc:sldMk cId="1130848966" sldId="378"/>
            <ac:spMk id="6" creationId="{570F84FE-4411-30FD-0046-AE3D21042987}"/>
          </ac:spMkLst>
        </pc:spChg>
        <pc:spChg chg="add mod">
          <ac:chgData name="Dawid Kowalski" userId="e524433e71ad025c" providerId="LiveId" clId="{E7DCD9BF-7FBF-4B97-B273-712BAEDC023F}" dt="2023-04-13T07:37:48.678" v="350"/>
          <ac:spMkLst>
            <pc:docMk/>
            <pc:sldMk cId="1130848966" sldId="378"/>
            <ac:spMk id="7" creationId="{DD80D0D8-73A5-4CC0-D34B-832E9F55D1B3}"/>
          </ac:spMkLst>
        </pc:spChg>
        <pc:spChg chg="add mod">
          <ac:chgData name="Dawid Kowalski" userId="e524433e71ad025c" providerId="LiveId" clId="{E7DCD9BF-7FBF-4B97-B273-712BAEDC023F}" dt="2023-04-13T07:37:48.678" v="350"/>
          <ac:spMkLst>
            <pc:docMk/>
            <pc:sldMk cId="1130848966" sldId="378"/>
            <ac:spMk id="8" creationId="{E577AF5C-E51F-758A-B276-07979F8D7D45}"/>
          </ac:spMkLst>
        </pc:spChg>
        <pc:spChg chg="add mod">
          <ac:chgData name="Dawid Kowalski" userId="e524433e71ad025c" providerId="LiveId" clId="{E7DCD9BF-7FBF-4B97-B273-712BAEDC023F}" dt="2023-04-13T07:37:48.678" v="350"/>
          <ac:spMkLst>
            <pc:docMk/>
            <pc:sldMk cId="1130848966" sldId="378"/>
            <ac:spMk id="9" creationId="{2799C7F6-B660-3FD7-7107-10DA9D79E226}"/>
          </ac:spMkLst>
        </pc:spChg>
        <pc:spChg chg="add mod">
          <ac:chgData name="Dawid Kowalski" userId="e524433e71ad025c" providerId="LiveId" clId="{E7DCD9BF-7FBF-4B97-B273-712BAEDC023F}" dt="2023-04-13T07:37:48.678" v="350"/>
          <ac:spMkLst>
            <pc:docMk/>
            <pc:sldMk cId="1130848966" sldId="378"/>
            <ac:spMk id="10" creationId="{E7E87276-33D7-A7E1-7B58-4FE37320EE1A}"/>
          </ac:spMkLst>
        </pc:spChg>
        <pc:spChg chg="add mod">
          <ac:chgData name="Dawid Kowalski" userId="e524433e71ad025c" providerId="LiveId" clId="{E7DCD9BF-7FBF-4B97-B273-712BAEDC023F}" dt="2023-04-13T07:37:48.678" v="350"/>
          <ac:spMkLst>
            <pc:docMk/>
            <pc:sldMk cId="1130848966" sldId="378"/>
            <ac:spMk id="11" creationId="{12814AF5-A262-DE2E-6B51-0F344FB138E2}"/>
          </ac:spMkLst>
        </pc:spChg>
        <pc:spChg chg="add mod">
          <ac:chgData name="Dawid Kowalski" userId="e524433e71ad025c" providerId="LiveId" clId="{E7DCD9BF-7FBF-4B97-B273-712BAEDC023F}" dt="2023-04-13T07:37:48.678" v="350"/>
          <ac:spMkLst>
            <pc:docMk/>
            <pc:sldMk cId="1130848966" sldId="378"/>
            <ac:spMk id="12" creationId="{B0C7A577-6480-5035-3A8F-37341C05B167}"/>
          </ac:spMkLst>
        </pc:spChg>
        <pc:spChg chg="add mod">
          <ac:chgData name="Dawid Kowalski" userId="e524433e71ad025c" providerId="LiveId" clId="{E7DCD9BF-7FBF-4B97-B273-712BAEDC023F}" dt="2023-04-13T07:37:48.678" v="350"/>
          <ac:spMkLst>
            <pc:docMk/>
            <pc:sldMk cId="1130848966" sldId="378"/>
            <ac:spMk id="13" creationId="{35B91212-DC8A-7E71-3AD1-C8F7AFFF6AD7}"/>
          </ac:spMkLst>
        </pc:spChg>
        <pc:spChg chg="add mod">
          <ac:chgData name="Dawid Kowalski" userId="e524433e71ad025c" providerId="LiveId" clId="{E7DCD9BF-7FBF-4B97-B273-712BAEDC023F}" dt="2023-04-13T07:37:48.678" v="350"/>
          <ac:spMkLst>
            <pc:docMk/>
            <pc:sldMk cId="1130848966" sldId="378"/>
            <ac:spMk id="14" creationId="{BC040CB2-4926-58D3-D9F4-2771CDBAABB4}"/>
          </ac:spMkLst>
        </pc:spChg>
      </pc:sldChg>
      <pc:sldChg chg="addSp modSp">
        <pc:chgData name="Dawid Kowalski" userId="e524433e71ad025c" providerId="LiveId" clId="{E7DCD9BF-7FBF-4B97-B273-712BAEDC023F}" dt="2023-04-13T07:37:50.972" v="351"/>
        <pc:sldMkLst>
          <pc:docMk/>
          <pc:sldMk cId="1612489310" sldId="379"/>
        </pc:sldMkLst>
        <pc:spChg chg="add mod">
          <ac:chgData name="Dawid Kowalski" userId="e524433e71ad025c" providerId="LiveId" clId="{E7DCD9BF-7FBF-4B97-B273-712BAEDC023F}" dt="2023-04-13T07:37:50.972" v="351"/>
          <ac:spMkLst>
            <pc:docMk/>
            <pc:sldMk cId="1612489310" sldId="379"/>
            <ac:spMk id="2" creationId="{FD15DA4D-A061-C5C6-5EE9-06CD602AF412}"/>
          </ac:spMkLst>
        </pc:spChg>
        <pc:spChg chg="add mod">
          <ac:chgData name="Dawid Kowalski" userId="e524433e71ad025c" providerId="LiveId" clId="{E7DCD9BF-7FBF-4B97-B273-712BAEDC023F}" dt="2023-04-13T07:37:50.972" v="351"/>
          <ac:spMkLst>
            <pc:docMk/>
            <pc:sldMk cId="1612489310" sldId="379"/>
            <ac:spMk id="3" creationId="{CC0806CF-267C-A1E8-9FA0-88B06BC0D641}"/>
          </ac:spMkLst>
        </pc:spChg>
        <pc:spChg chg="add mod">
          <ac:chgData name="Dawid Kowalski" userId="e524433e71ad025c" providerId="LiveId" clId="{E7DCD9BF-7FBF-4B97-B273-712BAEDC023F}" dt="2023-04-13T07:37:50.972" v="351"/>
          <ac:spMkLst>
            <pc:docMk/>
            <pc:sldMk cId="1612489310" sldId="379"/>
            <ac:spMk id="5" creationId="{B051832F-0425-927C-0CBD-1C46FA560AA4}"/>
          </ac:spMkLst>
        </pc:spChg>
        <pc:spChg chg="add mod">
          <ac:chgData name="Dawid Kowalski" userId="e524433e71ad025c" providerId="LiveId" clId="{E7DCD9BF-7FBF-4B97-B273-712BAEDC023F}" dt="2023-04-13T07:37:50.972" v="351"/>
          <ac:spMkLst>
            <pc:docMk/>
            <pc:sldMk cId="1612489310" sldId="379"/>
            <ac:spMk id="6" creationId="{88C94005-1AEB-F017-7100-95F785FE9991}"/>
          </ac:spMkLst>
        </pc:spChg>
        <pc:spChg chg="add mod">
          <ac:chgData name="Dawid Kowalski" userId="e524433e71ad025c" providerId="LiveId" clId="{E7DCD9BF-7FBF-4B97-B273-712BAEDC023F}" dt="2023-04-13T07:37:50.972" v="351"/>
          <ac:spMkLst>
            <pc:docMk/>
            <pc:sldMk cId="1612489310" sldId="379"/>
            <ac:spMk id="7" creationId="{3C2E37C4-E771-A1B2-1F30-8184C40288EE}"/>
          </ac:spMkLst>
        </pc:spChg>
        <pc:spChg chg="add mod">
          <ac:chgData name="Dawid Kowalski" userId="e524433e71ad025c" providerId="LiveId" clId="{E7DCD9BF-7FBF-4B97-B273-712BAEDC023F}" dt="2023-04-13T07:37:50.972" v="351"/>
          <ac:spMkLst>
            <pc:docMk/>
            <pc:sldMk cId="1612489310" sldId="379"/>
            <ac:spMk id="8" creationId="{13FE002B-F0DB-2655-DF5F-39D38DEF9A65}"/>
          </ac:spMkLst>
        </pc:spChg>
        <pc:spChg chg="add mod">
          <ac:chgData name="Dawid Kowalski" userId="e524433e71ad025c" providerId="LiveId" clId="{E7DCD9BF-7FBF-4B97-B273-712BAEDC023F}" dt="2023-04-13T07:37:50.972" v="351"/>
          <ac:spMkLst>
            <pc:docMk/>
            <pc:sldMk cId="1612489310" sldId="379"/>
            <ac:spMk id="9" creationId="{7000985E-0D3B-8834-D22F-608DA2D1C14B}"/>
          </ac:spMkLst>
        </pc:spChg>
        <pc:spChg chg="add mod">
          <ac:chgData name="Dawid Kowalski" userId="e524433e71ad025c" providerId="LiveId" clId="{E7DCD9BF-7FBF-4B97-B273-712BAEDC023F}" dt="2023-04-13T07:37:50.972" v="351"/>
          <ac:spMkLst>
            <pc:docMk/>
            <pc:sldMk cId="1612489310" sldId="379"/>
            <ac:spMk id="10" creationId="{495EBDE2-D8AD-53CF-FF0B-F967A36B81D0}"/>
          </ac:spMkLst>
        </pc:spChg>
        <pc:spChg chg="add mod">
          <ac:chgData name="Dawid Kowalski" userId="e524433e71ad025c" providerId="LiveId" clId="{E7DCD9BF-7FBF-4B97-B273-712BAEDC023F}" dt="2023-04-13T07:37:50.972" v="351"/>
          <ac:spMkLst>
            <pc:docMk/>
            <pc:sldMk cId="1612489310" sldId="379"/>
            <ac:spMk id="11" creationId="{5AA9E82D-F2E0-56C4-305A-559083B3090F}"/>
          </ac:spMkLst>
        </pc:spChg>
        <pc:spChg chg="add mod">
          <ac:chgData name="Dawid Kowalski" userId="e524433e71ad025c" providerId="LiveId" clId="{E7DCD9BF-7FBF-4B97-B273-712BAEDC023F}" dt="2023-04-13T07:37:50.972" v="351"/>
          <ac:spMkLst>
            <pc:docMk/>
            <pc:sldMk cId="1612489310" sldId="379"/>
            <ac:spMk id="12" creationId="{6CD0F5EE-B305-0EE0-00C2-F692DDD74B42}"/>
          </ac:spMkLst>
        </pc:spChg>
        <pc:spChg chg="add mod">
          <ac:chgData name="Dawid Kowalski" userId="e524433e71ad025c" providerId="LiveId" clId="{E7DCD9BF-7FBF-4B97-B273-712BAEDC023F}" dt="2023-04-13T07:37:50.972" v="351"/>
          <ac:spMkLst>
            <pc:docMk/>
            <pc:sldMk cId="1612489310" sldId="379"/>
            <ac:spMk id="13" creationId="{2237D42F-6FEB-9F7D-0D85-45E7C69453E9}"/>
          </ac:spMkLst>
        </pc:spChg>
        <pc:spChg chg="add mod">
          <ac:chgData name="Dawid Kowalski" userId="e524433e71ad025c" providerId="LiveId" clId="{E7DCD9BF-7FBF-4B97-B273-712BAEDC023F}" dt="2023-04-13T07:37:50.972" v="351"/>
          <ac:spMkLst>
            <pc:docMk/>
            <pc:sldMk cId="1612489310" sldId="379"/>
            <ac:spMk id="14" creationId="{928F2B82-A23C-3CCF-AC38-564810D104BE}"/>
          </ac:spMkLst>
        </pc:spChg>
      </pc:sldChg>
      <pc:sldChg chg="addSp modSp">
        <pc:chgData name="Dawid Kowalski" userId="e524433e71ad025c" providerId="LiveId" clId="{E7DCD9BF-7FBF-4B97-B273-712BAEDC023F}" dt="2023-04-13T07:37:53.256" v="352"/>
        <pc:sldMkLst>
          <pc:docMk/>
          <pc:sldMk cId="3976332859" sldId="380"/>
        </pc:sldMkLst>
        <pc:spChg chg="add mod">
          <ac:chgData name="Dawid Kowalski" userId="e524433e71ad025c" providerId="LiveId" clId="{E7DCD9BF-7FBF-4B97-B273-712BAEDC023F}" dt="2023-04-13T07:37:53.256" v="352"/>
          <ac:spMkLst>
            <pc:docMk/>
            <pc:sldMk cId="3976332859" sldId="380"/>
            <ac:spMk id="2" creationId="{0CF997B9-3AAD-0E0D-BAB2-01319A4985B7}"/>
          </ac:spMkLst>
        </pc:spChg>
        <pc:spChg chg="add mod">
          <ac:chgData name="Dawid Kowalski" userId="e524433e71ad025c" providerId="LiveId" clId="{E7DCD9BF-7FBF-4B97-B273-712BAEDC023F}" dt="2023-04-13T07:37:53.256" v="352"/>
          <ac:spMkLst>
            <pc:docMk/>
            <pc:sldMk cId="3976332859" sldId="380"/>
            <ac:spMk id="3" creationId="{5B29CD9A-9905-BC7B-1540-8F1F0BBCEB76}"/>
          </ac:spMkLst>
        </pc:spChg>
        <pc:spChg chg="add mod">
          <ac:chgData name="Dawid Kowalski" userId="e524433e71ad025c" providerId="LiveId" clId="{E7DCD9BF-7FBF-4B97-B273-712BAEDC023F}" dt="2023-04-13T07:37:53.256" v="352"/>
          <ac:spMkLst>
            <pc:docMk/>
            <pc:sldMk cId="3976332859" sldId="380"/>
            <ac:spMk id="5" creationId="{3349A744-487D-CE4D-0D40-4E737D78A953}"/>
          </ac:spMkLst>
        </pc:spChg>
        <pc:spChg chg="add mod">
          <ac:chgData name="Dawid Kowalski" userId="e524433e71ad025c" providerId="LiveId" clId="{E7DCD9BF-7FBF-4B97-B273-712BAEDC023F}" dt="2023-04-13T07:37:53.256" v="352"/>
          <ac:spMkLst>
            <pc:docMk/>
            <pc:sldMk cId="3976332859" sldId="380"/>
            <ac:spMk id="6" creationId="{B2722812-623A-8BBE-586F-A471E38E87A2}"/>
          </ac:spMkLst>
        </pc:spChg>
        <pc:spChg chg="add mod">
          <ac:chgData name="Dawid Kowalski" userId="e524433e71ad025c" providerId="LiveId" clId="{E7DCD9BF-7FBF-4B97-B273-712BAEDC023F}" dt="2023-04-13T07:37:53.256" v="352"/>
          <ac:spMkLst>
            <pc:docMk/>
            <pc:sldMk cId="3976332859" sldId="380"/>
            <ac:spMk id="7" creationId="{A5F560CF-63BD-6D21-EE20-728C08AE659F}"/>
          </ac:spMkLst>
        </pc:spChg>
        <pc:spChg chg="add mod">
          <ac:chgData name="Dawid Kowalski" userId="e524433e71ad025c" providerId="LiveId" clId="{E7DCD9BF-7FBF-4B97-B273-712BAEDC023F}" dt="2023-04-13T07:37:53.256" v="352"/>
          <ac:spMkLst>
            <pc:docMk/>
            <pc:sldMk cId="3976332859" sldId="380"/>
            <ac:spMk id="8" creationId="{76ED621D-5E2E-48F9-D55A-FA91D87E66F2}"/>
          </ac:spMkLst>
        </pc:spChg>
        <pc:spChg chg="add mod">
          <ac:chgData name="Dawid Kowalski" userId="e524433e71ad025c" providerId="LiveId" clId="{E7DCD9BF-7FBF-4B97-B273-712BAEDC023F}" dt="2023-04-13T07:37:53.256" v="352"/>
          <ac:spMkLst>
            <pc:docMk/>
            <pc:sldMk cId="3976332859" sldId="380"/>
            <ac:spMk id="9" creationId="{9369A880-D4FB-372D-0BAF-E1B9B96A6CBC}"/>
          </ac:spMkLst>
        </pc:spChg>
        <pc:spChg chg="add mod">
          <ac:chgData name="Dawid Kowalski" userId="e524433e71ad025c" providerId="LiveId" clId="{E7DCD9BF-7FBF-4B97-B273-712BAEDC023F}" dt="2023-04-13T07:37:53.256" v="352"/>
          <ac:spMkLst>
            <pc:docMk/>
            <pc:sldMk cId="3976332859" sldId="380"/>
            <ac:spMk id="10" creationId="{BBC3FF41-547D-CD48-88F2-9364A26708AB}"/>
          </ac:spMkLst>
        </pc:spChg>
        <pc:spChg chg="add mod">
          <ac:chgData name="Dawid Kowalski" userId="e524433e71ad025c" providerId="LiveId" clId="{E7DCD9BF-7FBF-4B97-B273-712BAEDC023F}" dt="2023-04-13T07:37:53.256" v="352"/>
          <ac:spMkLst>
            <pc:docMk/>
            <pc:sldMk cId="3976332859" sldId="380"/>
            <ac:spMk id="11" creationId="{2E3843C2-5315-6C96-A16B-007C623EF179}"/>
          </ac:spMkLst>
        </pc:spChg>
        <pc:spChg chg="add mod">
          <ac:chgData name="Dawid Kowalski" userId="e524433e71ad025c" providerId="LiveId" clId="{E7DCD9BF-7FBF-4B97-B273-712BAEDC023F}" dt="2023-04-13T07:37:53.256" v="352"/>
          <ac:spMkLst>
            <pc:docMk/>
            <pc:sldMk cId="3976332859" sldId="380"/>
            <ac:spMk id="12" creationId="{033F3B03-9610-DACB-27E4-4BC6DC1B6753}"/>
          </ac:spMkLst>
        </pc:spChg>
        <pc:spChg chg="add mod">
          <ac:chgData name="Dawid Kowalski" userId="e524433e71ad025c" providerId="LiveId" clId="{E7DCD9BF-7FBF-4B97-B273-712BAEDC023F}" dt="2023-04-13T07:37:53.256" v="352"/>
          <ac:spMkLst>
            <pc:docMk/>
            <pc:sldMk cId="3976332859" sldId="380"/>
            <ac:spMk id="13" creationId="{37A5F35F-8822-4742-78CB-212EB838359D}"/>
          </ac:spMkLst>
        </pc:spChg>
        <pc:spChg chg="add mod">
          <ac:chgData name="Dawid Kowalski" userId="e524433e71ad025c" providerId="LiveId" clId="{E7DCD9BF-7FBF-4B97-B273-712BAEDC023F}" dt="2023-04-13T07:37:53.256" v="352"/>
          <ac:spMkLst>
            <pc:docMk/>
            <pc:sldMk cId="3976332859" sldId="380"/>
            <ac:spMk id="14" creationId="{46923979-A275-FAF7-AB1B-6AAC92D574E3}"/>
          </ac:spMkLst>
        </pc:spChg>
      </pc:sldChg>
      <pc:sldChg chg="addSp modSp">
        <pc:chgData name="Dawid Kowalski" userId="e524433e71ad025c" providerId="LiveId" clId="{E7DCD9BF-7FBF-4B97-B273-712BAEDC023F}" dt="2023-04-13T07:37:55.455" v="353"/>
        <pc:sldMkLst>
          <pc:docMk/>
          <pc:sldMk cId="16541661" sldId="381"/>
        </pc:sldMkLst>
        <pc:spChg chg="add mod">
          <ac:chgData name="Dawid Kowalski" userId="e524433e71ad025c" providerId="LiveId" clId="{E7DCD9BF-7FBF-4B97-B273-712BAEDC023F}" dt="2023-04-13T07:37:55.455" v="353"/>
          <ac:spMkLst>
            <pc:docMk/>
            <pc:sldMk cId="16541661" sldId="381"/>
            <ac:spMk id="2" creationId="{F3F0D0BD-D521-2EFA-8AAE-6980DC835A41}"/>
          </ac:spMkLst>
        </pc:spChg>
        <pc:spChg chg="add mod">
          <ac:chgData name="Dawid Kowalski" userId="e524433e71ad025c" providerId="LiveId" clId="{E7DCD9BF-7FBF-4B97-B273-712BAEDC023F}" dt="2023-04-13T07:37:55.455" v="353"/>
          <ac:spMkLst>
            <pc:docMk/>
            <pc:sldMk cId="16541661" sldId="381"/>
            <ac:spMk id="3" creationId="{304ADF43-3290-42C7-5A03-21ED689C0E17}"/>
          </ac:spMkLst>
        </pc:spChg>
        <pc:spChg chg="add mod">
          <ac:chgData name="Dawid Kowalski" userId="e524433e71ad025c" providerId="LiveId" clId="{E7DCD9BF-7FBF-4B97-B273-712BAEDC023F}" dt="2023-04-13T07:37:55.455" v="353"/>
          <ac:spMkLst>
            <pc:docMk/>
            <pc:sldMk cId="16541661" sldId="381"/>
            <ac:spMk id="5" creationId="{330B18BA-F841-7693-A86E-507885B2A57E}"/>
          </ac:spMkLst>
        </pc:spChg>
        <pc:spChg chg="add mod">
          <ac:chgData name="Dawid Kowalski" userId="e524433e71ad025c" providerId="LiveId" clId="{E7DCD9BF-7FBF-4B97-B273-712BAEDC023F}" dt="2023-04-13T07:37:55.455" v="353"/>
          <ac:spMkLst>
            <pc:docMk/>
            <pc:sldMk cId="16541661" sldId="381"/>
            <ac:spMk id="6" creationId="{E7FD4867-7AD2-6F67-4D06-19468B6B83D9}"/>
          </ac:spMkLst>
        </pc:spChg>
        <pc:spChg chg="add mod">
          <ac:chgData name="Dawid Kowalski" userId="e524433e71ad025c" providerId="LiveId" clId="{E7DCD9BF-7FBF-4B97-B273-712BAEDC023F}" dt="2023-04-13T07:37:55.455" v="353"/>
          <ac:spMkLst>
            <pc:docMk/>
            <pc:sldMk cId="16541661" sldId="381"/>
            <ac:spMk id="7" creationId="{19FF0360-CB82-432E-E7AA-A904878C88CC}"/>
          </ac:spMkLst>
        </pc:spChg>
        <pc:spChg chg="add mod">
          <ac:chgData name="Dawid Kowalski" userId="e524433e71ad025c" providerId="LiveId" clId="{E7DCD9BF-7FBF-4B97-B273-712BAEDC023F}" dt="2023-04-13T07:37:55.455" v="353"/>
          <ac:spMkLst>
            <pc:docMk/>
            <pc:sldMk cId="16541661" sldId="381"/>
            <ac:spMk id="8" creationId="{FB7D4957-AD0A-B19A-8BFF-2322BB8EB758}"/>
          </ac:spMkLst>
        </pc:spChg>
        <pc:spChg chg="add mod">
          <ac:chgData name="Dawid Kowalski" userId="e524433e71ad025c" providerId="LiveId" clId="{E7DCD9BF-7FBF-4B97-B273-712BAEDC023F}" dt="2023-04-13T07:37:55.455" v="353"/>
          <ac:spMkLst>
            <pc:docMk/>
            <pc:sldMk cId="16541661" sldId="381"/>
            <ac:spMk id="9" creationId="{515AAEE5-441E-C668-109F-578ADD6BDEB2}"/>
          </ac:spMkLst>
        </pc:spChg>
        <pc:spChg chg="add mod">
          <ac:chgData name="Dawid Kowalski" userId="e524433e71ad025c" providerId="LiveId" clId="{E7DCD9BF-7FBF-4B97-B273-712BAEDC023F}" dt="2023-04-13T07:37:55.455" v="353"/>
          <ac:spMkLst>
            <pc:docMk/>
            <pc:sldMk cId="16541661" sldId="381"/>
            <ac:spMk id="10" creationId="{CFCC33D3-BEA5-E6EB-2057-CB15A8B3AF5C}"/>
          </ac:spMkLst>
        </pc:spChg>
        <pc:spChg chg="add mod">
          <ac:chgData name="Dawid Kowalski" userId="e524433e71ad025c" providerId="LiveId" clId="{E7DCD9BF-7FBF-4B97-B273-712BAEDC023F}" dt="2023-04-13T07:37:55.455" v="353"/>
          <ac:spMkLst>
            <pc:docMk/>
            <pc:sldMk cId="16541661" sldId="381"/>
            <ac:spMk id="11" creationId="{4DB90D54-8EEF-728B-D063-125E9965C3D9}"/>
          </ac:spMkLst>
        </pc:spChg>
        <pc:spChg chg="add mod">
          <ac:chgData name="Dawid Kowalski" userId="e524433e71ad025c" providerId="LiveId" clId="{E7DCD9BF-7FBF-4B97-B273-712BAEDC023F}" dt="2023-04-13T07:37:55.455" v="353"/>
          <ac:spMkLst>
            <pc:docMk/>
            <pc:sldMk cId="16541661" sldId="381"/>
            <ac:spMk id="12" creationId="{A160887A-A29C-B53C-1DAC-9086F1F988C3}"/>
          </ac:spMkLst>
        </pc:spChg>
        <pc:spChg chg="add mod">
          <ac:chgData name="Dawid Kowalski" userId="e524433e71ad025c" providerId="LiveId" clId="{E7DCD9BF-7FBF-4B97-B273-712BAEDC023F}" dt="2023-04-13T07:37:55.455" v="353"/>
          <ac:spMkLst>
            <pc:docMk/>
            <pc:sldMk cId="16541661" sldId="381"/>
            <ac:spMk id="13" creationId="{625147DF-3BEF-08C5-0F18-2483240DBEBD}"/>
          </ac:spMkLst>
        </pc:spChg>
        <pc:spChg chg="add mod">
          <ac:chgData name="Dawid Kowalski" userId="e524433e71ad025c" providerId="LiveId" clId="{E7DCD9BF-7FBF-4B97-B273-712BAEDC023F}" dt="2023-04-13T07:37:55.455" v="353"/>
          <ac:spMkLst>
            <pc:docMk/>
            <pc:sldMk cId="16541661" sldId="381"/>
            <ac:spMk id="14" creationId="{11DCE274-6368-1981-4171-3DB5F5CA069C}"/>
          </ac:spMkLst>
        </pc:spChg>
      </pc:sldChg>
      <pc:sldChg chg="addSp modSp">
        <pc:chgData name="Dawid Kowalski" userId="e524433e71ad025c" providerId="LiveId" clId="{E7DCD9BF-7FBF-4B97-B273-712BAEDC023F}" dt="2023-04-13T07:37:59.314" v="354"/>
        <pc:sldMkLst>
          <pc:docMk/>
          <pc:sldMk cId="655566641" sldId="382"/>
        </pc:sldMkLst>
        <pc:spChg chg="add mod">
          <ac:chgData name="Dawid Kowalski" userId="e524433e71ad025c" providerId="LiveId" clId="{E7DCD9BF-7FBF-4B97-B273-712BAEDC023F}" dt="2023-04-13T07:37:59.314" v="354"/>
          <ac:spMkLst>
            <pc:docMk/>
            <pc:sldMk cId="655566641" sldId="382"/>
            <ac:spMk id="2" creationId="{66100A0D-04FC-662F-7DA5-2614D96C3BF1}"/>
          </ac:spMkLst>
        </pc:spChg>
        <pc:spChg chg="add mod">
          <ac:chgData name="Dawid Kowalski" userId="e524433e71ad025c" providerId="LiveId" clId="{E7DCD9BF-7FBF-4B97-B273-712BAEDC023F}" dt="2023-04-13T07:37:59.314" v="354"/>
          <ac:spMkLst>
            <pc:docMk/>
            <pc:sldMk cId="655566641" sldId="382"/>
            <ac:spMk id="3" creationId="{F4520BF6-1C9A-B7D8-B5DF-E73916D925EA}"/>
          </ac:spMkLst>
        </pc:spChg>
        <pc:spChg chg="add mod">
          <ac:chgData name="Dawid Kowalski" userId="e524433e71ad025c" providerId="LiveId" clId="{E7DCD9BF-7FBF-4B97-B273-712BAEDC023F}" dt="2023-04-13T07:37:59.314" v="354"/>
          <ac:spMkLst>
            <pc:docMk/>
            <pc:sldMk cId="655566641" sldId="382"/>
            <ac:spMk id="5" creationId="{A179137E-4EB0-156D-2D3B-386A0D195127}"/>
          </ac:spMkLst>
        </pc:spChg>
        <pc:spChg chg="add mod">
          <ac:chgData name="Dawid Kowalski" userId="e524433e71ad025c" providerId="LiveId" clId="{E7DCD9BF-7FBF-4B97-B273-712BAEDC023F}" dt="2023-04-13T07:37:59.314" v="354"/>
          <ac:spMkLst>
            <pc:docMk/>
            <pc:sldMk cId="655566641" sldId="382"/>
            <ac:spMk id="6" creationId="{B04210C4-C871-A5EA-98DE-4F963F6D9744}"/>
          </ac:spMkLst>
        </pc:spChg>
        <pc:spChg chg="add mod">
          <ac:chgData name="Dawid Kowalski" userId="e524433e71ad025c" providerId="LiveId" clId="{E7DCD9BF-7FBF-4B97-B273-712BAEDC023F}" dt="2023-04-13T07:37:59.314" v="354"/>
          <ac:spMkLst>
            <pc:docMk/>
            <pc:sldMk cId="655566641" sldId="382"/>
            <ac:spMk id="7" creationId="{ECF8D9B8-A658-194E-8B4C-7DD67089651E}"/>
          </ac:spMkLst>
        </pc:spChg>
        <pc:spChg chg="add mod">
          <ac:chgData name="Dawid Kowalski" userId="e524433e71ad025c" providerId="LiveId" clId="{E7DCD9BF-7FBF-4B97-B273-712BAEDC023F}" dt="2023-04-13T07:37:59.314" v="354"/>
          <ac:spMkLst>
            <pc:docMk/>
            <pc:sldMk cId="655566641" sldId="382"/>
            <ac:spMk id="8" creationId="{E3B205D7-8B25-3857-D74E-6ED9F5517511}"/>
          </ac:spMkLst>
        </pc:spChg>
        <pc:spChg chg="add mod">
          <ac:chgData name="Dawid Kowalski" userId="e524433e71ad025c" providerId="LiveId" clId="{E7DCD9BF-7FBF-4B97-B273-712BAEDC023F}" dt="2023-04-13T07:37:59.314" v="354"/>
          <ac:spMkLst>
            <pc:docMk/>
            <pc:sldMk cId="655566641" sldId="382"/>
            <ac:spMk id="9" creationId="{D4EF0B9D-CEDD-8A83-58E5-0FF4DE712A86}"/>
          </ac:spMkLst>
        </pc:spChg>
        <pc:spChg chg="add mod">
          <ac:chgData name="Dawid Kowalski" userId="e524433e71ad025c" providerId="LiveId" clId="{E7DCD9BF-7FBF-4B97-B273-712BAEDC023F}" dt="2023-04-13T07:37:59.314" v="354"/>
          <ac:spMkLst>
            <pc:docMk/>
            <pc:sldMk cId="655566641" sldId="382"/>
            <ac:spMk id="10" creationId="{D3828498-FCF1-1CE5-6816-64668BD19C76}"/>
          </ac:spMkLst>
        </pc:spChg>
        <pc:spChg chg="add mod">
          <ac:chgData name="Dawid Kowalski" userId="e524433e71ad025c" providerId="LiveId" clId="{E7DCD9BF-7FBF-4B97-B273-712BAEDC023F}" dt="2023-04-13T07:37:59.314" v="354"/>
          <ac:spMkLst>
            <pc:docMk/>
            <pc:sldMk cId="655566641" sldId="382"/>
            <ac:spMk id="11" creationId="{A474CC61-31E6-C148-EF58-CF5BB71B60B0}"/>
          </ac:spMkLst>
        </pc:spChg>
        <pc:spChg chg="add mod">
          <ac:chgData name="Dawid Kowalski" userId="e524433e71ad025c" providerId="LiveId" clId="{E7DCD9BF-7FBF-4B97-B273-712BAEDC023F}" dt="2023-04-13T07:37:59.314" v="354"/>
          <ac:spMkLst>
            <pc:docMk/>
            <pc:sldMk cId="655566641" sldId="382"/>
            <ac:spMk id="12" creationId="{6951EB73-225A-17E3-A9E2-E4286E364044}"/>
          </ac:spMkLst>
        </pc:spChg>
        <pc:spChg chg="add mod">
          <ac:chgData name="Dawid Kowalski" userId="e524433e71ad025c" providerId="LiveId" clId="{E7DCD9BF-7FBF-4B97-B273-712BAEDC023F}" dt="2023-04-13T07:37:59.314" v="354"/>
          <ac:spMkLst>
            <pc:docMk/>
            <pc:sldMk cId="655566641" sldId="382"/>
            <ac:spMk id="13" creationId="{001BDE55-DEE7-AC4A-2537-5CBCE833B5E4}"/>
          </ac:spMkLst>
        </pc:spChg>
        <pc:spChg chg="add mod">
          <ac:chgData name="Dawid Kowalski" userId="e524433e71ad025c" providerId="LiveId" clId="{E7DCD9BF-7FBF-4B97-B273-712BAEDC023F}" dt="2023-04-13T07:37:59.314" v="354"/>
          <ac:spMkLst>
            <pc:docMk/>
            <pc:sldMk cId="655566641" sldId="382"/>
            <ac:spMk id="14" creationId="{A4679C3F-3DC9-AB0E-B1A0-07FC7EBF4ED3}"/>
          </ac:spMkLst>
        </pc:spChg>
      </pc:sldChg>
      <pc:sldChg chg="addSp modSp mod">
        <pc:chgData name="Dawid Kowalski" userId="e524433e71ad025c" providerId="LiveId" clId="{E7DCD9BF-7FBF-4B97-B273-712BAEDC023F}" dt="2023-04-13T07:32:18.266" v="163" actId="20577"/>
        <pc:sldMkLst>
          <pc:docMk/>
          <pc:sldMk cId="3337953623" sldId="383"/>
        </pc:sldMkLst>
        <pc:spChg chg="add mod">
          <ac:chgData name="Dawid Kowalski" userId="e524433e71ad025c" providerId="LiveId" clId="{E7DCD9BF-7FBF-4B97-B273-712BAEDC023F}" dt="2023-04-13T07:30:23.115" v="43" actId="1076"/>
          <ac:spMkLst>
            <pc:docMk/>
            <pc:sldMk cId="3337953623" sldId="383"/>
            <ac:spMk id="2" creationId="{A4A1F762-0AB5-75CF-7E71-BB81B3008EDA}"/>
          </ac:spMkLst>
        </pc:spChg>
        <pc:spChg chg="add mod">
          <ac:chgData name="Dawid Kowalski" userId="e524433e71ad025c" providerId="LiveId" clId="{E7DCD9BF-7FBF-4B97-B273-712BAEDC023F}" dt="2023-04-13T07:30:34.284" v="56" actId="14100"/>
          <ac:spMkLst>
            <pc:docMk/>
            <pc:sldMk cId="3337953623" sldId="383"/>
            <ac:spMk id="3" creationId="{BC126098-C1F4-C8EF-A116-188D8F81B908}"/>
          </ac:spMkLst>
        </pc:spChg>
        <pc:spChg chg="add mod">
          <ac:chgData name="Dawid Kowalski" userId="e524433e71ad025c" providerId="LiveId" clId="{E7DCD9BF-7FBF-4B97-B273-712BAEDC023F}" dt="2023-04-13T07:30:49.294" v="84" actId="14100"/>
          <ac:spMkLst>
            <pc:docMk/>
            <pc:sldMk cId="3337953623" sldId="383"/>
            <ac:spMk id="5" creationId="{3020FB58-510D-BF34-1476-C9A18CDE6A92}"/>
          </ac:spMkLst>
        </pc:spChg>
        <pc:spChg chg="add mod">
          <ac:chgData name="Dawid Kowalski" userId="e524433e71ad025c" providerId="LiveId" clId="{E7DCD9BF-7FBF-4B97-B273-712BAEDC023F}" dt="2023-04-13T07:30:57.916" v="93" actId="122"/>
          <ac:spMkLst>
            <pc:docMk/>
            <pc:sldMk cId="3337953623" sldId="383"/>
            <ac:spMk id="6" creationId="{C8EDE14D-2587-3C4A-815A-FA0BD1EB3C8D}"/>
          </ac:spMkLst>
        </pc:spChg>
        <pc:spChg chg="add mod">
          <ac:chgData name="Dawid Kowalski" userId="e524433e71ad025c" providerId="LiveId" clId="{E7DCD9BF-7FBF-4B97-B273-712BAEDC023F}" dt="2023-04-13T07:31:09.713" v="111" actId="1076"/>
          <ac:spMkLst>
            <pc:docMk/>
            <pc:sldMk cId="3337953623" sldId="383"/>
            <ac:spMk id="7" creationId="{8D8E5DBA-EFF6-5906-F914-38CC4F053AB4}"/>
          </ac:spMkLst>
        </pc:spChg>
        <pc:spChg chg="add mod">
          <ac:chgData name="Dawid Kowalski" userId="e524433e71ad025c" providerId="LiveId" clId="{E7DCD9BF-7FBF-4B97-B273-712BAEDC023F}" dt="2023-04-13T07:31:29.495" v="122" actId="207"/>
          <ac:spMkLst>
            <pc:docMk/>
            <pc:sldMk cId="3337953623" sldId="383"/>
            <ac:spMk id="8" creationId="{57CEC1E8-E84A-582F-222D-DB3D8715D321}"/>
          </ac:spMkLst>
        </pc:spChg>
        <pc:spChg chg="add mod">
          <ac:chgData name="Dawid Kowalski" userId="e524433e71ad025c" providerId="LiveId" clId="{E7DCD9BF-7FBF-4B97-B273-712BAEDC023F}" dt="2023-04-13T07:31:46.082" v="144" actId="20577"/>
          <ac:spMkLst>
            <pc:docMk/>
            <pc:sldMk cId="3337953623" sldId="383"/>
            <ac:spMk id="9" creationId="{C4893553-3341-1E25-DB5D-DDD4A495A97F}"/>
          </ac:spMkLst>
        </pc:spChg>
        <pc:spChg chg="add mod">
          <ac:chgData name="Dawid Kowalski" userId="e524433e71ad025c" providerId="LiveId" clId="{E7DCD9BF-7FBF-4B97-B273-712BAEDC023F}" dt="2023-04-13T07:31:58.837" v="153" actId="20577"/>
          <ac:spMkLst>
            <pc:docMk/>
            <pc:sldMk cId="3337953623" sldId="383"/>
            <ac:spMk id="10" creationId="{DFD58D4F-0248-3629-6185-5222ABE715F2}"/>
          </ac:spMkLst>
        </pc:spChg>
        <pc:spChg chg="add mod">
          <ac:chgData name="Dawid Kowalski" userId="e524433e71ad025c" providerId="LiveId" clId="{E7DCD9BF-7FBF-4B97-B273-712BAEDC023F}" dt="2023-04-13T07:32:18.266" v="163" actId="20577"/>
          <ac:spMkLst>
            <pc:docMk/>
            <pc:sldMk cId="3337953623" sldId="383"/>
            <ac:spMk id="11" creationId="{BF0C50F4-51E1-637C-D9E2-8A8332800189}"/>
          </ac:spMkLst>
        </pc:spChg>
      </pc:sldChg>
      <pc:sldChg chg="addSp modSp mod">
        <pc:chgData name="Dawid Kowalski" userId="e524433e71ad025c" providerId="LiveId" clId="{E7DCD9BF-7FBF-4B97-B273-712BAEDC023F}" dt="2023-04-13T07:34:36.839" v="241" actId="404"/>
        <pc:sldMkLst>
          <pc:docMk/>
          <pc:sldMk cId="2843882177" sldId="384"/>
        </pc:sldMkLst>
        <pc:spChg chg="add mod">
          <ac:chgData name="Dawid Kowalski" userId="e524433e71ad025c" providerId="LiveId" clId="{E7DCD9BF-7FBF-4B97-B273-712BAEDC023F}" dt="2023-04-13T07:33:04.640" v="175" actId="1076"/>
          <ac:spMkLst>
            <pc:docMk/>
            <pc:sldMk cId="2843882177" sldId="384"/>
            <ac:spMk id="2" creationId="{BAEFC10B-0A4E-65DA-318D-00B5962581AF}"/>
          </ac:spMkLst>
        </pc:spChg>
        <pc:spChg chg="add mod">
          <ac:chgData name="Dawid Kowalski" userId="e524433e71ad025c" providerId="LiveId" clId="{E7DCD9BF-7FBF-4B97-B273-712BAEDC023F}" dt="2023-04-13T07:34:04.319" v="216" actId="14100"/>
          <ac:spMkLst>
            <pc:docMk/>
            <pc:sldMk cId="2843882177" sldId="384"/>
            <ac:spMk id="3" creationId="{1DC22C92-E6FA-AA68-0148-00E40CCAA101}"/>
          </ac:spMkLst>
        </pc:spChg>
        <pc:spChg chg="add mod">
          <ac:chgData name="Dawid Kowalski" userId="e524433e71ad025c" providerId="LiveId" clId="{E7DCD9BF-7FBF-4B97-B273-712BAEDC023F}" dt="2023-04-13T07:33:45.880" v="200" actId="122"/>
          <ac:spMkLst>
            <pc:docMk/>
            <pc:sldMk cId="2843882177" sldId="384"/>
            <ac:spMk id="5" creationId="{53E98E7E-7B12-1A27-2F33-3BE8FD244947}"/>
          </ac:spMkLst>
        </pc:spChg>
        <pc:spChg chg="add mod">
          <ac:chgData name="Dawid Kowalski" userId="e524433e71ad025c" providerId="LiveId" clId="{E7DCD9BF-7FBF-4B97-B273-712BAEDC023F}" dt="2023-04-13T07:34:10.710" v="222" actId="403"/>
          <ac:spMkLst>
            <pc:docMk/>
            <pc:sldMk cId="2843882177" sldId="384"/>
            <ac:spMk id="6" creationId="{6C268CF6-03CF-4887-C775-8E55DF33DC83}"/>
          </ac:spMkLst>
        </pc:spChg>
        <pc:spChg chg="add mod">
          <ac:chgData name="Dawid Kowalski" userId="e524433e71ad025c" providerId="LiveId" clId="{E7DCD9BF-7FBF-4B97-B273-712BAEDC023F}" dt="2023-04-13T07:33:24.479" v="186" actId="14100"/>
          <ac:spMkLst>
            <pc:docMk/>
            <pc:sldMk cId="2843882177" sldId="384"/>
            <ac:spMk id="7" creationId="{CE00113A-BC23-C569-F0CD-4ABFE2BA93E8}"/>
          </ac:spMkLst>
        </pc:spChg>
        <pc:spChg chg="add mod">
          <ac:chgData name="Dawid Kowalski" userId="e524433e71ad025c" providerId="LiveId" clId="{E7DCD9BF-7FBF-4B97-B273-712BAEDC023F}" dt="2023-04-13T07:33:54.389" v="208" actId="403"/>
          <ac:spMkLst>
            <pc:docMk/>
            <pc:sldMk cId="2843882177" sldId="384"/>
            <ac:spMk id="8" creationId="{3D0B388C-5AAF-44CF-6631-A725A1072ACE}"/>
          </ac:spMkLst>
        </pc:spChg>
        <pc:spChg chg="add mod">
          <ac:chgData name="Dawid Kowalski" userId="e524433e71ad025c" providerId="LiveId" clId="{E7DCD9BF-7FBF-4B97-B273-712BAEDC023F}" dt="2023-04-13T07:33:34.869" v="193" actId="14100"/>
          <ac:spMkLst>
            <pc:docMk/>
            <pc:sldMk cId="2843882177" sldId="384"/>
            <ac:spMk id="9" creationId="{4D36989E-5B2B-31BB-F6A6-7B9E629B8481}"/>
          </ac:spMkLst>
        </pc:spChg>
        <pc:spChg chg="add mod">
          <ac:chgData name="Dawid Kowalski" userId="e524433e71ad025c" providerId="LiveId" clId="{E7DCD9BF-7FBF-4B97-B273-712BAEDC023F}" dt="2023-04-13T07:34:36.839" v="241" actId="404"/>
          <ac:spMkLst>
            <pc:docMk/>
            <pc:sldMk cId="2843882177" sldId="384"/>
            <ac:spMk id="12" creationId="{30276D14-CA34-603B-7D22-FDCE45900F9C}"/>
          </ac:spMkLst>
        </pc:spChg>
        <pc:spChg chg="add mod">
          <ac:chgData name="Dawid Kowalski" userId="e524433e71ad025c" providerId="LiveId" clId="{E7DCD9BF-7FBF-4B97-B273-712BAEDC023F}" dt="2023-04-13T07:34:33.569" v="240" actId="404"/>
          <ac:spMkLst>
            <pc:docMk/>
            <pc:sldMk cId="2843882177" sldId="384"/>
            <ac:spMk id="13" creationId="{5B253CCA-E429-D60C-1728-BD47E3E7A6C7}"/>
          </ac:spMkLst>
        </pc:spChg>
        <pc:picChg chg="mod">
          <ac:chgData name="Dawid Kowalski" userId="e524433e71ad025c" providerId="LiveId" clId="{E7DCD9BF-7FBF-4B97-B273-712BAEDC023F}" dt="2023-04-13T07:33:48.898" v="202" actId="1076"/>
          <ac:picMkLst>
            <pc:docMk/>
            <pc:sldMk cId="2843882177" sldId="384"/>
            <ac:picMk id="17" creationId="{34BC9F1A-5314-FB4E-AEED-A226662AA4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5F33E-B26A-814D-8E47-2606E182A9A6}"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548B3-7C32-D04A-9912-77168BDC7C59}" type="slidenum">
              <a:rPr lang="en-US" smtClean="0"/>
              <a:t>‹#›</a:t>
            </a:fld>
            <a:endParaRPr lang="en-US"/>
          </a:p>
        </p:txBody>
      </p:sp>
    </p:spTree>
    <p:extLst>
      <p:ext uri="{BB962C8B-B14F-4D97-AF65-F5344CB8AC3E}">
        <p14:creationId xmlns:p14="http://schemas.microsoft.com/office/powerpoint/2010/main" val="1136285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548B3-7C32-D04A-9912-77168BDC7C59}" type="slidenum">
              <a:rPr lang="en-US" smtClean="0"/>
              <a:t>1</a:t>
            </a:fld>
            <a:endParaRPr lang="en-US"/>
          </a:p>
        </p:txBody>
      </p:sp>
    </p:spTree>
    <p:extLst>
      <p:ext uri="{BB962C8B-B14F-4D97-AF65-F5344CB8AC3E}">
        <p14:creationId xmlns:p14="http://schemas.microsoft.com/office/powerpoint/2010/main" val="3611201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r>
              <a:rPr lang="pl-PL" b="0"/>
              <a:t>:</a:t>
            </a:r>
          </a:p>
          <a:p>
            <a:r>
              <a:rPr lang="pl-PL" b="1"/>
              <a:t>Propozycja wartości to wartość dodana wynikająca z przedsiębiorstwa opartego na obiegu zamkniętym. </a:t>
            </a:r>
            <a:r>
              <a:rPr lang="pl-PL" sz="1200" b="0" i="0">
                <a:solidFill>
                  <a:schemeClr val="tx1"/>
                </a:solidFill>
                <a:effectLst/>
                <a:latin typeface="+mn-lt"/>
                <a:ea typeface="+mn-ea"/>
                <a:cs typeface="+mn-cs"/>
              </a:rPr>
              <a:t>Stanowi on unikalne rozwiązanie (produkt lub usługa) problemu, z którym boryka się segment klientów, lub tworzy wartość dla tego segmentu. Propozycja wartości oparta na obiegu zamkniętym powinna być innowacyjna lub powinna różnić się od propozycji konkurentów i powinna przynosić korzyści społeczne i środowiskowe. </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Wartości płynące z gospodarki o obiegu zamkniętym </a:t>
            </a:r>
            <a:r>
              <a:rPr lang="pl-PL" sz="1200" b="0" i="0">
                <a:solidFill>
                  <a:schemeClr val="tx1"/>
                </a:solidFill>
                <a:effectLst/>
                <a:latin typeface="+mn-lt"/>
                <a:ea typeface="+mn-ea"/>
                <a:cs typeface="+mn-cs"/>
              </a:rPr>
              <a:t>mogą być </a:t>
            </a:r>
            <a:r>
              <a:rPr lang="pl-PL" sz="1200" b="1" i="0">
                <a:solidFill>
                  <a:schemeClr val="tx1"/>
                </a:solidFill>
                <a:effectLst/>
                <a:latin typeface="+mn-lt"/>
                <a:ea typeface="+mn-ea"/>
                <a:cs typeface="+mn-cs"/>
              </a:rPr>
              <a:t>społeczne (usługi dla osób o niskich dochodach i/lub społeczeństwa) i/lub środowiskowe (regeneracja ekosystemów, zabieranie odpadów ze środowiska itp.) W idealnym przypadku, łączy w sobie oba te elementy.</a:t>
            </a:r>
          </a:p>
          <a:p>
            <a:endParaRPr lang="en-US" b="1" dirty="0"/>
          </a:p>
          <a:p>
            <a:r>
              <a:rPr lang="pl-PL" b="1"/>
              <a:t>Pytanie do zadania uczniom:</a:t>
            </a:r>
          </a:p>
          <a:p>
            <a:r>
              <a:rPr lang="pl-PL" b="0"/>
              <a:t>Jaka wartość dodana płynie z naszej działalności o strukturze obiegu zamkniętego w zakresie tworzyw sztucznych pozyskiwanych w sposób etyczny?</a:t>
            </a:r>
          </a:p>
          <a:p>
            <a:endParaRPr lang="en-US" b="1" dirty="0"/>
          </a:p>
          <a:p>
            <a:r>
              <a:rPr lang="pl-PL" b="1"/>
              <a:t>Odpowiedzi:</a:t>
            </a:r>
          </a:p>
          <a:p>
            <a:r>
              <a:rPr lang="pl-PL" b="0"/>
              <a:t>Tworzywa sztuczne związane z oceanami są kierowane i przetwarzane na nowe surowce, które mogą być wykorzystywane przez producentów produktów do wytwarzania nowych wyrobów.</a:t>
            </a:r>
          </a:p>
        </p:txBody>
      </p:sp>
      <p:sp>
        <p:nvSpPr>
          <p:cNvPr id="4" name="Slide Number Placeholder 3"/>
          <p:cNvSpPr>
            <a:spLocks noGrp="1"/>
          </p:cNvSpPr>
          <p:nvPr>
            <p:ph type="sldNum" sz="quarter" idx="5"/>
          </p:nvPr>
        </p:nvSpPr>
        <p:spPr/>
        <p:txBody>
          <a:bodyPr/>
          <a:lstStyle/>
          <a:p>
            <a:fld id="{0EA548B3-7C32-D04A-9912-77168BDC7C59}" type="slidenum">
              <a:rPr lang="en-US" smtClean="0"/>
              <a:t>12</a:t>
            </a:fld>
            <a:endParaRPr lang="en-US"/>
          </a:p>
        </p:txBody>
      </p:sp>
    </p:spTree>
    <p:extLst>
      <p:ext uri="{BB962C8B-B14F-4D97-AF65-F5344CB8AC3E}">
        <p14:creationId xmlns:p14="http://schemas.microsoft.com/office/powerpoint/2010/main" val="213445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p>
          <a:p>
            <a:r>
              <a:rPr lang="pl-PL" sz="1200" b="1" i="0">
                <a:solidFill>
                  <a:schemeClr val="tx1"/>
                </a:solidFill>
                <a:effectLst/>
                <a:latin typeface="+mn-lt"/>
                <a:ea typeface="+mn-ea"/>
                <a:cs typeface="+mn-cs"/>
              </a:rPr>
              <a:t>Relacje z Klientami </a:t>
            </a:r>
            <a:r>
              <a:rPr lang="pl-PL" sz="1200" b="0" i="0">
                <a:solidFill>
                  <a:schemeClr val="tx1"/>
                </a:solidFill>
                <a:effectLst/>
                <a:latin typeface="+mn-lt"/>
                <a:ea typeface="+mn-ea"/>
                <a:cs typeface="+mn-cs"/>
              </a:rPr>
              <a:t>– w tym segmencie należy ustalić, jakie relacje podejmiemy z każdym segmentem klientów oraz jak będziemy się z nimi kontaktować w trakcie ich relacji z firmą. Istnieje kilka rodzajów relacji z klientami:</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Pomoc osobista:</a:t>
            </a:r>
            <a:r>
              <a:rPr lang="pl-PL" sz="1200" b="0" i="0">
                <a:solidFill>
                  <a:schemeClr val="tx1"/>
                </a:solidFill>
                <a:effectLst/>
                <a:latin typeface="+mn-lt"/>
                <a:ea typeface="+mn-ea"/>
                <a:cs typeface="+mn-cs"/>
              </a:rPr>
              <a:t> Kontaktujemy się z klientem osobiście lub za pośrednictwem poczty elektronicznej, rozmowy telefonicznej lub w inny sposób.</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Dedykowane wsparcie osobiste: </a:t>
            </a:r>
            <a:r>
              <a:rPr lang="pl-PL" sz="1200" b="0" i="0">
                <a:solidFill>
                  <a:schemeClr val="tx1"/>
                </a:solidFill>
                <a:effectLst/>
                <a:latin typeface="+mn-lt"/>
                <a:ea typeface="+mn-ea"/>
                <a:cs typeface="+mn-cs"/>
              </a:rPr>
              <a:t>Przypisujemy dedykowanego przedstawiciela klienta do pojedynczego klienta.  </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Samoobsługa:</a:t>
            </a:r>
            <a:r>
              <a:rPr lang="pl-PL" sz="1200" b="0" i="0">
                <a:solidFill>
                  <a:schemeClr val="tx1"/>
                </a:solidFill>
                <a:effectLst/>
                <a:latin typeface="+mn-lt"/>
                <a:ea typeface="+mn-ea"/>
                <a:cs typeface="+mn-cs"/>
              </a:rPr>
              <a:t> W tym przypadku nie utrzymujemy żadnych relacji z klientem, ale dostarczamy mu możliwość samodzielnego korzystania z usługi/produktu.</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Usługi automatyczne:</a:t>
            </a:r>
            <a:r>
              <a:rPr lang="pl-PL" sz="1200" b="0" i="0">
                <a:solidFill>
                  <a:schemeClr val="tx1"/>
                </a:solidFill>
                <a:effectLst/>
                <a:latin typeface="+mn-lt"/>
                <a:ea typeface="+mn-ea"/>
                <a:cs typeface="+mn-cs"/>
              </a:rPr>
              <a:t> Chodzi tu o zautomatyzowane procesy lub maszyny, które pomagają klientom samodzielnie wykonywać usługi.</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Społeczności:</a:t>
            </a:r>
            <a:r>
              <a:rPr lang="pl-PL" sz="1200" b="0" i="0">
                <a:solidFill>
                  <a:schemeClr val="tx1"/>
                </a:solidFill>
                <a:effectLst/>
                <a:latin typeface="+mn-lt"/>
                <a:ea typeface="+mn-ea"/>
                <a:cs typeface="+mn-cs"/>
              </a:rPr>
              <a:t> Należą do nich społeczności internetowe, w których klienci mogą pomagać sobie nawzajem w rozwiązywaniu własnych problemów związanych z produktem lub usługą.</a:t>
            </a:r>
          </a:p>
          <a:p>
            <a:r>
              <a:rPr lang="pl-PL" sz="1200" b="0" i="0">
                <a:solidFill>
                  <a:schemeClr val="tx1"/>
                </a:solidFill>
                <a:effectLst/>
                <a:latin typeface="+mn-lt"/>
                <a:ea typeface="+mn-ea"/>
                <a:cs typeface="+mn-cs"/>
              </a:rPr>
              <a:t> </a:t>
            </a:r>
          </a:p>
          <a:p>
            <a:r>
              <a:rPr lang="pl-PL" sz="1200" b="1" i="0">
                <a:solidFill>
                  <a:schemeClr val="tx1"/>
                </a:solidFill>
                <a:effectLst/>
                <a:latin typeface="+mn-lt"/>
                <a:ea typeface="+mn-ea"/>
                <a:cs typeface="+mn-cs"/>
              </a:rPr>
              <a:t>Współtworzenie: </a:t>
            </a:r>
            <a:r>
              <a:rPr lang="pl-PL" sz="1200" b="0" i="0">
                <a:solidFill>
                  <a:schemeClr val="tx1"/>
                </a:solidFill>
                <a:effectLst/>
                <a:latin typeface="+mn-lt"/>
                <a:ea typeface="+mn-ea"/>
                <a:cs typeface="+mn-cs"/>
              </a:rPr>
              <a:t>Tutaj firma pozwala klientowi zaangażować się w projektowanie lub rozwój produktu. Na przykład YouTube dał swoim użytkownikom możliwość tworzenia treści dla swoich odbiorców. </a:t>
            </a:r>
          </a:p>
          <a:p>
            <a:endParaRPr lang="en-US" b="1" dirty="0"/>
          </a:p>
          <a:p>
            <a:r>
              <a:rPr lang="pl-PL" b="1"/>
              <a:t>Pytanie do zadania uczniom:</a:t>
            </a:r>
          </a:p>
          <a:p>
            <a:r>
              <a:rPr lang="pl-PL" b="0"/>
              <a:t>Jakie są relacje z klientami firmy </a:t>
            </a:r>
            <a:r>
              <a:rPr lang="pl-PL" b="0" i="1"/>
              <a:t>Ethically Sourced Plastics</a:t>
            </a:r>
            <a:r>
              <a:rPr lang="pl-PL" b="0"/>
              <a:t>?</a:t>
            </a:r>
          </a:p>
          <a:p>
            <a:endParaRPr lang="en-US" b="1" dirty="0"/>
          </a:p>
          <a:p>
            <a:r>
              <a:rPr lang="pl-PL" b="1"/>
              <a:t>Odpowiedzi:</a:t>
            </a:r>
          </a:p>
          <a:p>
            <a:r>
              <a:rPr lang="pl-PL" sz="1200" b="0" i="0">
                <a:solidFill>
                  <a:schemeClr val="tx1"/>
                </a:solidFill>
                <a:effectLst/>
                <a:latin typeface="+mn-lt"/>
                <a:ea typeface="+mn-ea"/>
                <a:cs typeface="+mn-cs"/>
              </a:rPr>
              <a:t>Firma współpracuje z dużymi korporacjami, które finansują zbiórkę, sortowanie i przetwarzanie plastiku, aby następnie sprzedać go producentom, którzy wykorzystują odzyskany plastik do produkcji nowych wyrobów. Do zarządzania łańcuchem wartości dla swoich partnerów niezbędny będzie specjalny przedstawiciel projektu. Firma będzie miała tylko kilku nabywców, z którymi współpracuje, dlatego do zarządzania relacjami niezbędna będzie dedykowana obsługa osobista. </a:t>
            </a:r>
          </a:p>
        </p:txBody>
      </p:sp>
      <p:sp>
        <p:nvSpPr>
          <p:cNvPr id="4" name="Slide Number Placeholder 3"/>
          <p:cNvSpPr>
            <a:spLocks noGrp="1"/>
          </p:cNvSpPr>
          <p:nvPr>
            <p:ph type="sldNum" sz="quarter" idx="5"/>
          </p:nvPr>
        </p:nvSpPr>
        <p:spPr/>
        <p:txBody>
          <a:bodyPr/>
          <a:lstStyle/>
          <a:p>
            <a:fld id="{0EA548B3-7C32-D04A-9912-77168BDC7C59}" type="slidenum">
              <a:rPr lang="en-US" smtClean="0"/>
              <a:t>13</a:t>
            </a:fld>
            <a:endParaRPr lang="en-US"/>
          </a:p>
        </p:txBody>
      </p:sp>
    </p:spTree>
    <p:extLst>
      <p:ext uri="{BB962C8B-B14F-4D97-AF65-F5344CB8AC3E}">
        <p14:creationId xmlns:p14="http://schemas.microsoft.com/office/powerpoint/2010/main" val="2498803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r>
              <a:rPr lang="pl-PL" b="0"/>
              <a:t>:</a:t>
            </a:r>
          </a:p>
          <a:p>
            <a:r>
              <a:rPr lang="pl-PL" sz="1200" b="0" i="0">
                <a:solidFill>
                  <a:schemeClr val="tx1"/>
                </a:solidFill>
                <a:effectLst/>
                <a:latin typeface="+mn-lt"/>
                <a:ea typeface="+mn-ea"/>
                <a:cs typeface="+mn-cs"/>
              </a:rPr>
              <a:t>Sekcja </a:t>
            </a:r>
            <a:r>
              <a:rPr lang="pl-PL" sz="1200" b="1" i="0">
                <a:solidFill>
                  <a:schemeClr val="tx1"/>
                </a:solidFill>
                <a:effectLst/>
                <a:latin typeface="+mn-lt"/>
                <a:ea typeface="+mn-ea"/>
                <a:cs typeface="+mn-cs"/>
              </a:rPr>
              <a:t>Kanały </a:t>
            </a:r>
            <a:r>
              <a:rPr lang="pl-PL" sz="1200" b="0" i="0">
                <a:solidFill>
                  <a:schemeClr val="tx1"/>
                </a:solidFill>
                <a:effectLst/>
                <a:latin typeface="+mn-lt"/>
                <a:ea typeface="+mn-ea"/>
                <a:cs typeface="+mn-cs"/>
              </a:rPr>
              <a:t>opisuje w jaki sposób firma będzie się komunikować i docierać do klientów. Kanały to punkty styku, które pozwalają klientom skontaktować się z firmą. Kanały odgrywają rolę w zwiększaniu świadomości produktu lub usługi wśród klientów i umożliwiają dostarczenie im propozycji wartości i produktów. Kanały można również wykorzystać w celu umożliwienia klientom zakupu produktów lub usług i zaoferować wsparcie po zakupie. </a:t>
            </a:r>
          </a:p>
          <a:p>
            <a:endParaRPr lang="en-US" sz="1200" b="0" i="0" kern="1200" dirty="0">
              <a:solidFill>
                <a:schemeClr val="tx1"/>
              </a:solidFill>
              <a:effectLst/>
              <a:latin typeface="+mn-lt"/>
              <a:ea typeface="+mn-ea"/>
              <a:cs typeface="+mn-cs"/>
            </a:endParaRPr>
          </a:p>
          <a:p>
            <a:r>
              <a:rPr lang="pl-PL" sz="1200" b="0" i="0">
                <a:solidFill>
                  <a:schemeClr val="tx1"/>
                </a:solidFill>
                <a:effectLst/>
                <a:latin typeface="+mn-lt"/>
                <a:ea typeface="+mn-ea"/>
                <a:cs typeface="+mn-cs"/>
              </a:rPr>
              <a:t>Istnieją dwa rodzaje kanałów: </a:t>
            </a:r>
          </a:p>
          <a:p>
            <a:r>
              <a:rPr lang="pl-PL" sz="1200" b="1" i="0">
                <a:solidFill>
                  <a:schemeClr val="tx1"/>
                </a:solidFill>
                <a:effectLst/>
                <a:latin typeface="+mn-lt"/>
                <a:ea typeface="+mn-ea"/>
                <a:cs typeface="+mn-cs"/>
              </a:rPr>
              <a:t>Kanały własne:</a:t>
            </a:r>
            <a:r>
              <a:rPr lang="pl-PL" sz="1200" b="0" i="0">
                <a:solidFill>
                  <a:schemeClr val="tx1"/>
                </a:solidFill>
                <a:effectLst/>
                <a:latin typeface="+mn-lt"/>
                <a:ea typeface="+mn-ea"/>
                <a:cs typeface="+mn-cs"/>
              </a:rPr>
              <a:t> strona internetowa firmy, portale społecznościowe, sprzedaż wewnętrzna itp.</a:t>
            </a:r>
          </a:p>
          <a:p>
            <a:r>
              <a:rPr lang="pl-PL" sz="1200" b="1" i="0">
                <a:solidFill>
                  <a:schemeClr val="tx1"/>
                </a:solidFill>
                <a:effectLst/>
                <a:latin typeface="+mn-lt"/>
                <a:ea typeface="+mn-ea"/>
                <a:cs typeface="+mn-cs"/>
              </a:rPr>
              <a:t>Kanały partnerskie:</a:t>
            </a:r>
            <a:r>
              <a:rPr lang="pl-PL" sz="1200" b="0" i="0">
                <a:solidFill>
                  <a:schemeClr val="tx1"/>
                </a:solidFill>
                <a:effectLst/>
                <a:latin typeface="+mn-lt"/>
                <a:ea typeface="+mn-ea"/>
                <a:cs typeface="+mn-cs"/>
              </a:rPr>
              <a:t> strony internetowe należące do partnerów, dystrybucja hurtowa, sprzedaż detaliczna itp.</a:t>
            </a:r>
          </a:p>
          <a:p>
            <a:br>
              <a:rPr lang="pl-PL"/>
            </a:br>
            <a:r>
              <a:rPr lang="pl-PL" b="1"/>
              <a:t>Pytanie do zadania uczniom:</a:t>
            </a:r>
          </a:p>
          <a:p>
            <a:r>
              <a:rPr lang="pl-PL" b="0"/>
              <a:t>Jakich kanałów będziemy używać w przypadku </a:t>
            </a:r>
            <a:r>
              <a:rPr lang="pl-PL" b="0" i="1"/>
              <a:t>Ethically Sourced Plastics</a:t>
            </a:r>
            <a:r>
              <a:rPr lang="pl-PL" b="0"/>
              <a:t>?</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Odpowiedzi:</a:t>
            </a:r>
          </a:p>
          <a:p>
            <a:r>
              <a:rPr lang="pl-PL" sz="1200" b="0" i="0">
                <a:solidFill>
                  <a:schemeClr val="tx1"/>
                </a:solidFill>
                <a:effectLst/>
                <a:latin typeface="+mn-lt"/>
                <a:ea typeface="+mn-ea"/>
                <a:cs typeface="+mn-cs"/>
              </a:rPr>
              <a:t>Firma będzie wykorzystywać własne kanały i sieci do budowania i zarządzania długoterminowymi relacjami z klientami, opartymi na powtarzalnym biznesie. </a:t>
            </a:r>
          </a:p>
        </p:txBody>
      </p:sp>
      <p:sp>
        <p:nvSpPr>
          <p:cNvPr id="4" name="Slide Number Placeholder 3"/>
          <p:cNvSpPr>
            <a:spLocks noGrp="1"/>
          </p:cNvSpPr>
          <p:nvPr>
            <p:ph type="sldNum" sz="quarter" idx="5"/>
          </p:nvPr>
        </p:nvSpPr>
        <p:spPr/>
        <p:txBody>
          <a:bodyPr/>
          <a:lstStyle/>
          <a:p>
            <a:fld id="{0EA548B3-7C32-D04A-9912-77168BDC7C59}" type="slidenum">
              <a:rPr lang="en-US" smtClean="0"/>
              <a:t>14</a:t>
            </a:fld>
            <a:endParaRPr lang="en-US"/>
          </a:p>
        </p:txBody>
      </p:sp>
    </p:spTree>
    <p:extLst>
      <p:ext uri="{BB962C8B-B14F-4D97-AF65-F5344CB8AC3E}">
        <p14:creationId xmlns:p14="http://schemas.microsoft.com/office/powerpoint/2010/main" val="1432614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p>
          <a:p>
            <a:r>
              <a:rPr lang="pl-PL" b="0"/>
              <a:t>Segment </a:t>
            </a:r>
            <a:r>
              <a:rPr lang="pl-PL" b="1"/>
              <a:t>Działalność</a:t>
            </a:r>
            <a:r>
              <a:rPr lang="pl-PL" b="0"/>
              <a:t> określa czynności wykonywane w ramach prowadzenia działalności gospodarczej. </a:t>
            </a:r>
            <a:r>
              <a:rPr lang="pl-PL" sz="1200" b="0" i="0">
                <a:solidFill>
                  <a:schemeClr val="tx1"/>
                </a:solidFill>
                <a:effectLst/>
                <a:latin typeface="+mn-lt"/>
                <a:ea typeface="+mn-ea"/>
                <a:cs typeface="+mn-cs"/>
              </a:rPr>
              <a:t>Te kluczowe działania powinny koncentrować się na realizacji propozycji wartości, dotarciu do segmentów klientów i utrzymaniu relacji z klientami, a także na generowaniu przychodów. </a:t>
            </a:r>
          </a:p>
          <a:p>
            <a:endParaRPr lang="en-US" b="0" dirty="0"/>
          </a:p>
          <a:p>
            <a:r>
              <a:rPr lang="pl-PL" b="1"/>
              <a:t>Pytanie do zadania uczniom: </a:t>
            </a:r>
          </a:p>
          <a:p>
            <a:r>
              <a:rPr lang="pl-PL" b="0"/>
              <a:t>Jakie są działania realizowane przez firmę </a:t>
            </a:r>
            <a:r>
              <a:rPr lang="pl-PL" b="0" i="1"/>
              <a:t>Ethically Sourced Plastics</a:t>
            </a:r>
            <a:r>
              <a:rPr lang="pl-PL" b="0"/>
              <a:t>?</a:t>
            </a:r>
          </a:p>
          <a:p>
            <a:endParaRPr lang="en-US" b="1" dirty="0"/>
          </a:p>
          <a:p>
            <a:r>
              <a:rPr lang="pl-PL" b="1"/>
              <a:t>Odpowiedzi:</a:t>
            </a:r>
          </a:p>
          <a:p>
            <a:r>
              <a:rPr lang="pl-PL" b="0"/>
              <a:t>Firma zbiera i śledzi plastik odzyskany przez zespół pracowników zajmujących się odpadami, aby odsprzedać go producentom.</a:t>
            </a:r>
          </a:p>
          <a:p>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15</a:t>
            </a:fld>
            <a:endParaRPr lang="en-US"/>
          </a:p>
        </p:txBody>
      </p:sp>
    </p:spTree>
    <p:extLst>
      <p:ext uri="{BB962C8B-B14F-4D97-AF65-F5344CB8AC3E}">
        <p14:creationId xmlns:p14="http://schemas.microsoft.com/office/powerpoint/2010/main" val="3217784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p>
          <a:p>
            <a:r>
              <a:rPr lang="pl-PL" b="0"/>
              <a:t>Segment </a:t>
            </a:r>
            <a:r>
              <a:rPr lang="pl-PL" b="1"/>
              <a:t>Partnerzy</a:t>
            </a:r>
            <a:r>
              <a:rPr lang="pl-PL" b="0"/>
              <a:t> określa </a:t>
            </a:r>
            <a:r>
              <a:rPr lang="pl-PL" sz="1200" b="0" i="0">
                <a:solidFill>
                  <a:schemeClr val="tx1"/>
                </a:solidFill>
                <a:effectLst/>
                <a:latin typeface="+mn-lt"/>
                <a:ea typeface="+mn-ea"/>
                <a:cs typeface="+mn-cs"/>
              </a:rPr>
              <a:t>firmy zewnętrzne lub dostawców, którzy pomogą w realizacji kluczowych działań</a:t>
            </a:r>
            <a:r>
              <a:rPr lang="pl-PL" b="0"/>
              <a:t>.</a:t>
            </a:r>
            <a:r>
              <a:rPr lang="pl-PL" sz="1200" b="0" i="0">
                <a:solidFill>
                  <a:schemeClr val="tx1"/>
                </a:solidFill>
                <a:effectLst/>
                <a:latin typeface="+mn-lt"/>
                <a:ea typeface="+mn-ea"/>
                <a:cs typeface="+mn-cs"/>
              </a:rPr>
              <a:t> Partnerstwa są zawierane w celu zmniejszenia ryzyka i pozyskania zasobów.</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Pytanie do zadania uczniom:</a:t>
            </a:r>
          </a:p>
          <a:p>
            <a:r>
              <a:rPr lang="pl-PL" sz="1200" b="0" i="0">
                <a:solidFill>
                  <a:schemeClr val="tx1"/>
                </a:solidFill>
                <a:effectLst/>
                <a:latin typeface="+mn-lt"/>
                <a:ea typeface="+mn-ea"/>
                <a:cs typeface="+mn-cs"/>
              </a:rPr>
              <a:t>Kim są główni partnerzy </a:t>
            </a:r>
            <a:r>
              <a:rPr lang="pl-PL" sz="1200" b="0" i="1">
                <a:solidFill>
                  <a:schemeClr val="tx1"/>
                </a:solidFill>
                <a:effectLst/>
                <a:latin typeface="+mn-lt"/>
                <a:ea typeface="+mn-ea"/>
                <a:cs typeface="+mn-cs"/>
              </a:rPr>
              <a:t>Ethically Sourced Plastics</a:t>
            </a:r>
            <a:r>
              <a:rPr lang="pl-PL" sz="1200" b="0" i="0">
                <a:solidFill>
                  <a:schemeClr val="tx1"/>
                </a:solidFill>
                <a:effectLst/>
                <a:latin typeface="+mn-lt"/>
                <a:ea typeface="+mn-ea"/>
                <a:cs typeface="+mn-cs"/>
              </a:rPr>
              <a:t>?</a:t>
            </a:r>
          </a:p>
          <a:p>
            <a:endParaRPr lang="en-US" b="1" dirty="0"/>
          </a:p>
          <a:p>
            <a:r>
              <a:rPr lang="pl-PL" b="1"/>
              <a:t>Odpowiedzi:</a:t>
            </a:r>
          </a:p>
          <a:p>
            <a:r>
              <a:rPr lang="pl-PL" sz="1200" b="0" i="0">
                <a:solidFill>
                  <a:schemeClr val="tx1"/>
                </a:solidFill>
                <a:effectLst/>
                <a:latin typeface="+mn-lt"/>
                <a:ea typeface="+mn-ea"/>
                <a:cs typeface="+mn-cs"/>
              </a:rPr>
              <a:t>Firma potrzebuje partnera logistycznego do przechowywania i przemieszczania plastiku do miejsca przeznaczenia, a Ministerstwo Zasobów Naturalnych będzie kluczowe w identyfikacji najbardziej narażonych obszarów, gdzie odpady wyciekają do środowiska. Partner w zakresie recyklingu pomoże również w granulowaniu plastiku, który będzie można sprzedać producentom. Dostawca usług blockchain pomoże stworzyć przejrzystość niezbędną do weryfikacji, czy plastik pochodzi z etycznego źródła.  </a:t>
            </a:r>
          </a:p>
          <a:p>
            <a:endParaRPr lang="en-US" sz="1200" b="0" i="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16</a:t>
            </a:fld>
            <a:endParaRPr lang="en-US"/>
          </a:p>
        </p:txBody>
      </p:sp>
    </p:spTree>
    <p:extLst>
      <p:ext uri="{BB962C8B-B14F-4D97-AF65-F5344CB8AC3E}">
        <p14:creationId xmlns:p14="http://schemas.microsoft.com/office/powerpoint/2010/main" val="167806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p>
          <a:p>
            <a:r>
              <a:rPr lang="pl-PL" b="0"/>
              <a:t>Segment </a:t>
            </a:r>
            <a:r>
              <a:rPr lang="pl-PL" b="1"/>
              <a:t>Zasoby</a:t>
            </a:r>
            <a:r>
              <a:rPr lang="pl-PL" b="0"/>
              <a:t> wskazuje </a:t>
            </a:r>
            <a:r>
              <a:rPr lang="pl-PL" sz="1200" b="0" i="0">
                <a:solidFill>
                  <a:schemeClr val="tx1"/>
                </a:solidFill>
                <a:effectLst/>
                <a:latin typeface="+mn-lt"/>
                <a:ea typeface="+mn-ea"/>
                <a:cs typeface="+mn-cs"/>
              </a:rPr>
              <a:t>główne nakłady, których będziemy potrzebowali do wykonania kluczowych działań, aby stworzyć swoją propozycję wartości</a:t>
            </a:r>
            <a:r>
              <a:rPr lang="pl-PL" b="0"/>
              <a:t>.</a:t>
            </a:r>
            <a:r>
              <a:rPr lang="pl-PL" sz="1200" b="0" i="0">
                <a:solidFill>
                  <a:schemeClr val="tx1"/>
                </a:solidFill>
                <a:effectLst/>
                <a:latin typeface="+mn-lt"/>
                <a:ea typeface="+mn-ea"/>
                <a:cs typeface="+mn-cs"/>
              </a:rPr>
              <a:t>  Istnieje kilka rodzajów zasobów kluczowych:</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-Człowiek</a:t>
            </a:r>
            <a:r>
              <a:rPr lang="pl-PL" sz="1200" b="0" i="0">
                <a:solidFill>
                  <a:schemeClr val="tx1"/>
                </a:solidFill>
                <a:effectLst/>
                <a:latin typeface="+mn-lt"/>
                <a:ea typeface="+mn-ea"/>
                <a:cs typeface="+mn-cs"/>
              </a:rPr>
              <a:t> (pracownicy)</a:t>
            </a:r>
          </a:p>
          <a:p>
            <a:r>
              <a:rPr lang="pl-PL" sz="1200" b="1" i="0">
                <a:solidFill>
                  <a:schemeClr val="tx1"/>
                </a:solidFill>
                <a:effectLst/>
                <a:latin typeface="+mn-lt"/>
                <a:ea typeface="+mn-ea"/>
                <a:cs typeface="+mn-cs"/>
              </a:rPr>
              <a:t>-Finanse</a:t>
            </a:r>
            <a:r>
              <a:rPr lang="pl-PL" sz="1200" b="0" i="0">
                <a:solidFill>
                  <a:schemeClr val="tx1"/>
                </a:solidFill>
                <a:effectLst/>
                <a:latin typeface="+mn-lt"/>
                <a:ea typeface="+mn-ea"/>
                <a:cs typeface="+mn-cs"/>
              </a:rPr>
              <a:t> (gotówka, linie kredytowe itp.)</a:t>
            </a:r>
          </a:p>
          <a:p>
            <a:r>
              <a:rPr lang="pl-PL" sz="1200" b="1" i="0">
                <a:solidFill>
                  <a:schemeClr val="tx1"/>
                </a:solidFill>
                <a:effectLst/>
                <a:latin typeface="+mn-lt"/>
                <a:ea typeface="+mn-ea"/>
                <a:cs typeface="+mn-cs"/>
              </a:rPr>
              <a:t>-Zasoby intelektualne </a:t>
            </a:r>
            <a:r>
              <a:rPr lang="pl-PL" sz="1200" b="0" i="0">
                <a:solidFill>
                  <a:schemeClr val="tx1"/>
                </a:solidFill>
                <a:effectLst/>
                <a:latin typeface="+mn-lt"/>
                <a:ea typeface="+mn-ea"/>
                <a:cs typeface="+mn-cs"/>
              </a:rPr>
              <a:t>(marka, patenty, IP, prawa autorskie) </a:t>
            </a:r>
          </a:p>
          <a:p>
            <a:r>
              <a:rPr lang="pl-PL" sz="1200" b="1" i="0">
                <a:solidFill>
                  <a:schemeClr val="tx1"/>
                </a:solidFill>
                <a:effectLst/>
                <a:latin typeface="+mn-lt"/>
                <a:ea typeface="+mn-ea"/>
                <a:cs typeface="+mn-cs"/>
              </a:rPr>
              <a:t>-Zasoby fizyczne</a:t>
            </a:r>
            <a:r>
              <a:rPr lang="pl-PL" sz="1200" b="0" i="0">
                <a:solidFill>
                  <a:schemeClr val="tx1"/>
                </a:solidFill>
                <a:effectLst/>
                <a:latin typeface="+mn-lt"/>
                <a:ea typeface="+mn-ea"/>
                <a:cs typeface="+mn-cs"/>
              </a:rPr>
              <a:t> (sprzęt, zapasy, budynki)</a:t>
            </a:r>
          </a:p>
          <a:p>
            <a:endParaRPr lang="en-US" b="1" dirty="0"/>
          </a:p>
          <a:p>
            <a:r>
              <a:rPr lang="pl-PL" b="1"/>
              <a:t>Pytanie do zadania uczniom:</a:t>
            </a:r>
          </a:p>
          <a:p>
            <a:r>
              <a:rPr lang="pl-PL" b="0"/>
              <a:t>Jakie są kluczowe zasoby dla firmy </a:t>
            </a:r>
            <a:r>
              <a:rPr lang="pl-PL" b="0" i="1"/>
              <a:t>Ethically Sourced Plastics</a:t>
            </a:r>
            <a:r>
              <a:rPr lang="pl-PL" b="0"/>
              <a:t>?</a:t>
            </a:r>
          </a:p>
          <a:p>
            <a:endParaRPr lang="en-US" b="1" dirty="0"/>
          </a:p>
          <a:p>
            <a:r>
              <a:rPr lang="pl-PL" b="1"/>
              <a:t>Odpowiedzi:</a:t>
            </a:r>
          </a:p>
          <a:p>
            <a:r>
              <a:rPr lang="pl-PL" b="0"/>
              <a:t>Pracownicy zajmujący się odpadami mają kluczowe znaczenie dla realizacji głównych funkcji pracy: zbierania i sortowania tworzyw sztucznych. Platforma śledzenia wykorzystująca technologię blockchain jako źródło potwierdzania wartości dodanej zbieranych etycznie tworzyw sztucznych. Strategiczni partnerzy korporacyjni pomagają w finansowaniu działalności firmy, a w zamian otrzymują certyfikowane, etycznie pozyskiwane tworzywa sztuczne z recyklingu do wykorzystania w swoich produktach.</a:t>
            </a:r>
          </a:p>
        </p:txBody>
      </p:sp>
      <p:sp>
        <p:nvSpPr>
          <p:cNvPr id="4" name="Slide Number Placeholder 3"/>
          <p:cNvSpPr>
            <a:spLocks noGrp="1"/>
          </p:cNvSpPr>
          <p:nvPr>
            <p:ph type="sldNum" sz="quarter" idx="5"/>
          </p:nvPr>
        </p:nvSpPr>
        <p:spPr/>
        <p:txBody>
          <a:bodyPr/>
          <a:lstStyle/>
          <a:p>
            <a:fld id="{0EA548B3-7C32-D04A-9912-77168BDC7C59}" type="slidenum">
              <a:rPr lang="en-US" smtClean="0"/>
              <a:t>17</a:t>
            </a:fld>
            <a:endParaRPr lang="en-US"/>
          </a:p>
        </p:txBody>
      </p:sp>
    </p:spTree>
    <p:extLst>
      <p:ext uri="{BB962C8B-B14F-4D97-AF65-F5344CB8AC3E}">
        <p14:creationId xmlns:p14="http://schemas.microsoft.com/office/powerpoint/2010/main" val="31953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r>
              <a:rPr lang="pl-PL" b="0"/>
              <a:t>:</a:t>
            </a:r>
          </a:p>
          <a:p>
            <a:r>
              <a:rPr lang="pl-PL" b="0"/>
              <a:t>Segment </a:t>
            </a:r>
            <a:r>
              <a:rPr lang="pl-PL" b="1"/>
              <a:t>Koszty  </a:t>
            </a:r>
            <a:r>
              <a:rPr lang="pl-PL" sz="1200" b="0" i="0">
                <a:solidFill>
                  <a:schemeClr val="tx1"/>
                </a:solidFill>
                <a:effectLst/>
                <a:latin typeface="+mn-lt"/>
                <a:ea typeface="+mn-ea"/>
                <a:cs typeface="+mn-cs"/>
              </a:rPr>
              <a:t>określa wszystkie rzeczy, na które trzeba wydać pieniądze związane z prowadzeniem modelu biznesowego. Muszą Państwo skupić się na ocenie kosztów tworzenia i dostarczania Państwa propozycji wartości, tworzenia strumieni przychodów oraz utrzymywania relacji z klientami. Zadanie można ułatwić poprzez określenie kluczowych zasobów, działań i partnerów.  </a:t>
            </a:r>
          </a:p>
          <a:p>
            <a:endParaRPr lang="en-US" sz="1200" b="0" i="0" kern="1200" dirty="0">
              <a:solidFill>
                <a:schemeClr val="tx1"/>
              </a:solidFill>
              <a:effectLst/>
              <a:latin typeface="+mn-lt"/>
              <a:ea typeface="+mn-ea"/>
              <a:cs typeface="+mn-cs"/>
            </a:endParaRPr>
          </a:p>
          <a:p>
            <a:r>
              <a:rPr lang="pl-PL" sz="1200" b="0" i="0">
                <a:solidFill>
                  <a:schemeClr val="tx1"/>
                </a:solidFill>
                <a:effectLst/>
                <a:latin typeface="+mn-lt"/>
                <a:ea typeface="+mn-ea"/>
                <a:cs typeface="+mn-cs"/>
              </a:rPr>
              <a:t>Przedsiębiorstwa mogą być </a:t>
            </a:r>
            <a:r>
              <a:rPr lang="pl-PL" sz="1200" b="1" i="0">
                <a:solidFill>
                  <a:schemeClr val="tx1"/>
                </a:solidFill>
                <a:effectLst/>
                <a:latin typeface="+mn-lt"/>
                <a:ea typeface="+mn-ea"/>
                <a:cs typeface="+mn-cs"/>
              </a:rPr>
              <a:t>nastawione na koszty (koncentruje się na minimalizacji kosztów, gdy tylko jest to możliwe) </a:t>
            </a:r>
            <a:r>
              <a:rPr lang="pl-PL" sz="1200" b="0" i="0">
                <a:solidFill>
                  <a:schemeClr val="tx1"/>
                </a:solidFill>
                <a:effectLst/>
                <a:latin typeface="+mn-lt"/>
                <a:ea typeface="+mn-ea"/>
                <a:cs typeface="+mn-cs"/>
              </a:rPr>
              <a:t>oraz </a:t>
            </a:r>
            <a:r>
              <a:rPr lang="pl-PL" sz="1200" b="1" i="0">
                <a:solidFill>
                  <a:schemeClr val="tx1"/>
                </a:solidFill>
                <a:effectLst/>
                <a:latin typeface="+mn-lt"/>
                <a:ea typeface="+mn-ea"/>
                <a:cs typeface="+mn-cs"/>
              </a:rPr>
              <a:t>nastawione na wartość (koncentruje się na dostarczaniu maksymalnej wartości dla klienta). </a:t>
            </a:r>
            <a:r>
              <a:rPr lang="pl-PL" sz="1200" b="0" i="0">
                <a:solidFill>
                  <a:schemeClr val="tx1"/>
                </a:solidFill>
                <a:effectLst/>
                <a:latin typeface="+mn-lt"/>
                <a:ea typeface="+mn-ea"/>
                <a:cs typeface="+mn-cs"/>
              </a:rPr>
              <a:t>Zawsze należy starać osiągać oba cele!</a:t>
            </a:r>
          </a:p>
          <a:p>
            <a:br>
              <a:rPr lang="pl-PL"/>
            </a:br>
            <a:r>
              <a:rPr lang="pl-PL" b="1"/>
              <a:t>Pytanie do zadania uczniom:</a:t>
            </a:r>
          </a:p>
          <a:p>
            <a:r>
              <a:rPr lang="pl-PL" b="0"/>
              <a:t>Jakie są koszty tworzyw sztucznych pozyskiwanych w sposób etyczny?</a:t>
            </a:r>
          </a:p>
          <a:p>
            <a:endParaRPr lang="en-US" b="0" dirty="0"/>
          </a:p>
          <a:p>
            <a:r>
              <a:rPr lang="pl-PL" b="1"/>
              <a:t>Odpowiedzi:</a:t>
            </a:r>
          </a:p>
          <a:p>
            <a:r>
              <a:rPr lang="pl-PL" b="0"/>
              <a:t>Pieniądze zostaną wydane na zespół pracowników zajmujących się odpadami i pakiety świadczeń etycznych, koszty logistyczne związane ze zbieraniem i transportem tworzyw sztucznych oraz zarządzanie platformą blockchain, w tym opłaty za usługi audytorskie stron trzecich.</a:t>
            </a:r>
          </a:p>
        </p:txBody>
      </p:sp>
      <p:sp>
        <p:nvSpPr>
          <p:cNvPr id="4" name="Slide Number Placeholder 3"/>
          <p:cNvSpPr>
            <a:spLocks noGrp="1"/>
          </p:cNvSpPr>
          <p:nvPr>
            <p:ph type="sldNum" sz="quarter" idx="5"/>
          </p:nvPr>
        </p:nvSpPr>
        <p:spPr/>
        <p:txBody>
          <a:bodyPr/>
          <a:lstStyle/>
          <a:p>
            <a:fld id="{0EA548B3-7C32-D04A-9912-77168BDC7C59}" type="slidenum">
              <a:rPr lang="en-US" smtClean="0"/>
              <a:t>18</a:t>
            </a:fld>
            <a:endParaRPr lang="en-US"/>
          </a:p>
        </p:txBody>
      </p:sp>
    </p:spTree>
    <p:extLst>
      <p:ext uri="{BB962C8B-B14F-4D97-AF65-F5344CB8AC3E}">
        <p14:creationId xmlns:p14="http://schemas.microsoft.com/office/powerpoint/2010/main" val="999571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r>
              <a:rPr lang="pl-PL" b="0"/>
              <a:t>:</a:t>
            </a:r>
          </a:p>
          <a:p>
            <a:r>
              <a:rPr lang="pl-PL"/>
              <a:t>Segment</a:t>
            </a:r>
            <a:r>
              <a:rPr lang="pl-PL" b="1"/>
              <a:t> przychodów</a:t>
            </a:r>
            <a:r>
              <a:rPr lang="pl-PL"/>
              <a:t>  </a:t>
            </a:r>
            <a:r>
              <a:rPr lang="pl-PL" sz="1200" b="0" i="0">
                <a:solidFill>
                  <a:schemeClr val="tx1"/>
                </a:solidFill>
                <a:effectLst/>
                <a:latin typeface="+mn-lt"/>
                <a:ea typeface="+mn-ea"/>
                <a:cs typeface="+mn-cs"/>
              </a:rPr>
              <a:t>to źródło, z którego firma czerpie pieniądze, sprzedając swoje produkty lub usługi klientom</a:t>
            </a:r>
            <a:r>
              <a:rPr lang="pl-PL"/>
              <a:t>.</a:t>
            </a:r>
            <a:r>
              <a:rPr lang="pl-PL" sz="1200" b="0" i="0">
                <a:solidFill>
                  <a:schemeClr val="tx1"/>
                </a:solidFill>
                <a:effectLst/>
                <a:latin typeface="+mn-lt"/>
                <a:ea typeface="+mn-ea"/>
                <a:cs typeface="+mn-cs"/>
              </a:rPr>
              <a:t> W tej części należy opisać, w jaki sposób będą Państwo zarabiać na swoich propozycjach wartości.  Strumień przychodów może należeć do jednego z następujących modeli przychodów:</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Przychody z tytułu transakcji:</a:t>
            </a:r>
            <a:r>
              <a:rPr lang="pl-PL" sz="1200" b="0" i="0">
                <a:solidFill>
                  <a:schemeClr val="tx1"/>
                </a:solidFill>
                <a:effectLst/>
                <a:latin typeface="+mn-lt"/>
                <a:ea typeface="+mn-ea"/>
                <a:cs typeface="+mn-cs"/>
              </a:rPr>
              <a:t> uzyskiwane od klientów, którzy dokonują jednorazowej płatności </a:t>
            </a:r>
          </a:p>
          <a:p>
            <a:r>
              <a:rPr lang="pl-PL" sz="1200" b="1" i="0">
                <a:solidFill>
                  <a:schemeClr val="tx1"/>
                </a:solidFill>
                <a:effectLst/>
                <a:latin typeface="+mn-lt"/>
                <a:ea typeface="+mn-ea"/>
                <a:cs typeface="+mn-cs"/>
              </a:rPr>
              <a:t>Przychody powtarzające się:</a:t>
            </a:r>
            <a:r>
              <a:rPr lang="pl-PL" sz="1200" b="0" i="0">
                <a:solidFill>
                  <a:schemeClr val="tx1"/>
                </a:solidFill>
                <a:effectLst/>
                <a:latin typeface="+mn-lt"/>
                <a:ea typeface="+mn-ea"/>
                <a:cs typeface="+mn-cs"/>
              </a:rPr>
              <a:t> uzyskane z bieżących płatności za usługi ciągłe lub usługi po sprzedaży</a:t>
            </a:r>
          </a:p>
          <a:p>
            <a:br>
              <a:rPr lang="pl-PL"/>
            </a:br>
            <a:r>
              <a:rPr lang="pl-PL" b="1"/>
              <a:t>Pytanie do zadania uczniom:</a:t>
            </a:r>
          </a:p>
          <a:p>
            <a:r>
              <a:rPr lang="pl-PL" b="0"/>
              <a:t>Jakie są źródła przychodów dla firmy Ethically Sourced Plastics?</a:t>
            </a:r>
          </a:p>
          <a:p>
            <a:endParaRPr lang="en-US" b="1" dirty="0"/>
          </a:p>
          <a:p>
            <a:r>
              <a:rPr lang="pl-PL" b="1"/>
              <a:t>Odpowiedzi:</a:t>
            </a:r>
          </a:p>
          <a:p>
            <a:r>
              <a:rPr lang="pl-PL" b="0"/>
              <a:t>Będzie generować przychody ze sprzedaży przetworzonego plastiku producentom produktów oraz z partnerstwa z dużymi projektami odpowiedzialności społecznej przedsiębiorstw w celu finansowania akcji sprzątania plaż.</a:t>
            </a:r>
          </a:p>
        </p:txBody>
      </p:sp>
      <p:sp>
        <p:nvSpPr>
          <p:cNvPr id="4" name="Slide Number Placeholder 3"/>
          <p:cNvSpPr>
            <a:spLocks noGrp="1"/>
          </p:cNvSpPr>
          <p:nvPr>
            <p:ph type="sldNum" sz="quarter" idx="5"/>
          </p:nvPr>
        </p:nvSpPr>
        <p:spPr/>
        <p:txBody>
          <a:bodyPr/>
          <a:lstStyle/>
          <a:p>
            <a:fld id="{0EA548B3-7C32-D04A-9912-77168BDC7C59}" type="slidenum">
              <a:rPr lang="en-US" smtClean="0"/>
              <a:t>19</a:t>
            </a:fld>
            <a:endParaRPr lang="en-US"/>
          </a:p>
        </p:txBody>
      </p:sp>
    </p:spTree>
    <p:extLst>
      <p:ext uri="{BB962C8B-B14F-4D97-AF65-F5344CB8AC3E}">
        <p14:creationId xmlns:p14="http://schemas.microsoft.com/office/powerpoint/2010/main" val="27422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r>
              <a:rPr lang="pl-PL" b="0"/>
              <a:t>:</a:t>
            </a:r>
          </a:p>
          <a:p>
            <a:r>
              <a:rPr lang="pl-PL" b="1"/>
              <a:t>Segment innowacji w zakresie gospodarki o obiegu zamkniętym </a:t>
            </a:r>
            <a:r>
              <a:rPr lang="pl-PL" b="0"/>
              <a:t>to rodzaj strategii gospodarczej, która wyróżnia firmę na tle innych. Istnieje 5 podstawowych modeli tego rodzaju, które można zastosować w produkcie lub usłudze:</a:t>
            </a:r>
          </a:p>
          <a:p>
            <a:pPr lvl="0"/>
            <a:endParaRPr lang="en-US" sz="1200" b="0" i="0" kern="1200" dirty="0">
              <a:solidFill>
                <a:schemeClr val="tx1"/>
              </a:solidFill>
              <a:effectLst/>
              <a:latin typeface="+mn-lt"/>
              <a:ea typeface="+mn-ea"/>
              <a:cs typeface="+mn-cs"/>
            </a:endParaRPr>
          </a:p>
          <a:p>
            <a:pPr lvl="0"/>
            <a:r>
              <a:rPr lang="pl-PL" sz="1200" b="1">
                <a:solidFill>
                  <a:schemeClr val="tx1"/>
                </a:solidFill>
                <a:effectLst/>
                <a:latin typeface="+mn-lt"/>
                <a:ea typeface="+mn-ea"/>
                <a:cs typeface="+mn-cs"/>
              </a:rPr>
              <a:t>Dostawy o obiegu zamkniętym:</a:t>
            </a:r>
            <a:r>
              <a:rPr lang="pl-PL" sz="1200">
                <a:solidFill>
                  <a:schemeClr val="tx1"/>
                </a:solidFill>
                <a:effectLst/>
                <a:latin typeface="+mn-lt"/>
                <a:ea typeface="+mn-ea"/>
                <a:cs typeface="+mn-cs"/>
              </a:rPr>
              <a:t> Produkty wykonane z surowców całkowicie odnawialnych, nadających się do recyklingu lub ulegających biodegradacji. </a:t>
            </a:r>
          </a:p>
          <a:p>
            <a:pPr lvl="0"/>
            <a:endParaRPr lang="en-US" sz="1200" b="0" kern="1200" dirty="0">
              <a:solidFill>
                <a:schemeClr val="tx1"/>
              </a:solidFill>
              <a:effectLst/>
              <a:latin typeface="+mn-lt"/>
              <a:ea typeface="+mn-ea"/>
              <a:cs typeface="+mn-cs"/>
            </a:endParaRPr>
          </a:p>
          <a:p>
            <a:pPr lvl="0"/>
            <a:r>
              <a:rPr lang="pl-PL" sz="1200" b="1">
                <a:solidFill>
                  <a:schemeClr val="tx1"/>
                </a:solidFill>
                <a:effectLst/>
                <a:latin typeface="+mn-lt"/>
                <a:ea typeface="+mn-ea"/>
                <a:cs typeface="+mn-cs"/>
              </a:rPr>
              <a:t>Odzyskiwanie zasobów:</a:t>
            </a:r>
            <a:r>
              <a:rPr lang="pl-PL" sz="1200">
                <a:solidFill>
                  <a:schemeClr val="tx1"/>
                </a:solidFill>
                <a:effectLst/>
                <a:latin typeface="+mn-lt"/>
                <a:ea typeface="+mn-ea"/>
                <a:cs typeface="+mn-cs"/>
              </a:rPr>
              <a:t> Usługi, których celem jest wyeliminowanie zasobów, materiałów lub odpadów przedostających się do środowiska i zmaksymalizowanie ich wartości w celu ponownego wejścia w obieg.</a:t>
            </a:r>
          </a:p>
          <a:p>
            <a:pPr lvl="0"/>
            <a:endParaRPr lang="en-TH" sz="1200" kern="1200" dirty="0">
              <a:solidFill>
                <a:schemeClr val="tx1"/>
              </a:solidFill>
              <a:effectLst/>
              <a:latin typeface="+mn-lt"/>
              <a:ea typeface="+mn-ea"/>
              <a:cs typeface="+mn-cs"/>
            </a:endParaRPr>
          </a:p>
          <a:p>
            <a:pPr lvl="0"/>
            <a:r>
              <a:rPr lang="pl-PL" sz="1200" b="1">
                <a:solidFill>
                  <a:schemeClr val="tx1"/>
                </a:solidFill>
                <a:effectLst/>
                <a:latin typeface="+mn-lt"/>
                <a:ea typeface="+mn-ea"/>
                <a:cs typeface="+mn-cs"/>
              </a:rPr>
              <a:t>Przedłużenie żywotności produktu</a:t>
            </a:r>
            <a:r>
              <a:rPr lang="pl-PL" sz="1200">
                <a:solidFill>
                  <a:schemeClr val="tx1"/>
                </a:solidFill>
                <a:effectLst/>
                <a:latin typeface="+mn-lt"/>
                <a:ea typeface="+mn-ea"/>
                <a:cs typeface="+mn-cs"/>
              </a:rPr>
              <a:t>: Usługi, które oferują przedłużenie życia wyrzuconego produktu poprzez jego naprawę, modernizację lub odsprzedanie z powrotem do obiegu.</a:t>
            </a:r>
          </a:p>
          <a:p>
            <a:pPr lvl="0"/>
            <a:endParaRPr lang="en-TH" sz="1200" kern="1200" dirty="0">
              <a:solidFill>
                <a:schemeClr val="tx1"/>
              </a:solidFill>
              <a:effectLst/>
              <a:latin typeface="+mn-lt"/>
              <a:ea typeface="+mn-ea"/>
              <a:cs typeface="+mn-cs"/>
            </a:endParaRPr>
          </a:p>
          <a:p>
            <a:pPr lvl="0"/>
            <a:r>
              <a:rPr lang="pl-PL" sz="1200" b="1">
                <a:solidFill>
                  <a:schemeClr val="tx1"/>
                </a:solidFill>
                <a:effectLst/>
                <a:latin typeface="+mn-lt"/>
                <a:ea typeface="+mn-ea"/>
                <a:cs typeface="+mn-cs"/>
              </a:rPr>
              <a:t>Platforma udostępniania</a:t>
            </a:r>
            <a:r>
              <a:rPr lang="pl-PL" sz="1200">
                <a:solidFill>
                  <a:schemeClr val="tx1"/>
                </a:solidFill>
                <a:effectLst/>
                <a:latin typeface="+mn-lt"/>
                <a:ea typeface="+mn-ea"/>
                <a:cs typeface="+mn-cs"/>
              </a:rPr>
              <a:t>: Platformy usługowe, które pozwalają ludziom współpracować i dzielić się produktem między sobą, bez pojedynczej własności ze strony klienta.</a:t>
            </a:r>
          </a:p>
          <a:p>
            <a:pPr lvl="0"/>
            <a:endParaRPr lang="en-TH" sz="1200" kern="1200" dirty="0">
              <a:solidFill>
                <a:schemeClr val="tx1"/>
              </a:solidFill>
              <a:effectLst/>
              <a:latin typeface="+mn-lt"/>
              <a:ea typeface="+mn-ea"/>
              <a:cs typeface="+mn-cs"/>
            </a:endParaRPr>
          </a:p>
          <a:p>
            <a:pPr lvl="0"/>
            <a:r>
              <a:rPr lang="pl-PL" sz="1200" b="1">
                <a:solidFill>
                  <a:schemeClr val="tx1"/>
                </a:solidFill>
                <a:effectLst/>
                <a:latin typeface="+mn-lt"/>
                <a:ea typeface="+mn-ea"/>
                <a:cs typeface="+mn-cs"/>
              </a:rPr>
              <a:t>Produkt jako usługa</a:t>
            </a:r>
            <a:r>
              <a:rPr lang="pl-PL" sz="1200">
                <a:solidFill>
                  <a:schemeClr val="tx1"/>
                </a:solidFill>
                <a:effectLst/>
                <a:latin typeface="+mn-lt"/>
                <a:ea typeface="+mn-ea"/>
                <a:cs typeface="+mn-cs"/>
              </a:rPr>
              <a:t>: Produkty, które są używane przez jednego lub więcej klientów na zasadzie „</a:t>
            </a:r>
            <a:r>
              <a:rPr lang="pl-PL" sz="1200" i="1">
                <a:solidFill>
                  <a:schemeClr val="tx1"/>
                </a:solidFill>
                <a:effectLst/>
                <a:latin typeface="+mn-lt"/>
                <a:ea typeface="+mn-ea"/>
                <a:cs typeface="+mn-cs"/>
              </a:rPr>
              <a:t>pay-as-you-use</a:t>
            </a:r>
            <a:r>
              <a:rPr lang="pl-PL" sz="1200">
                <a:solidFill>
                  <a:schemeClr val="tx1"/>
                </a:solidFill>
                <a:effectLst/>
                <a:latin typeface="+mn-lt"/>
                <a:ea typeface="+mn-ea"/>
                <a:cs typeface="+mn-cs"/>
              </a:rPr>
              <a:t>” (opłata za wykorzystanie”. </a:t>
            </a:r>
          </a:p>
          <a:p>
            <a:endParaRPr lang="en-US" b="1" dirty="0"/>
          </a:p>
          <a:p>
            <a:r>
              <a:rPr lang="pl-PL" b="1"/>
              <a:t>Pytanie do zadania uczniom:</a:t>
            </a:r>
          </a:p>
          <a:p>
            <a:r>
              <a:rPr lang="pl-PL" b="0"/>
              <a:t>Jaka innowacja w zakresie gospodarki o obiegu zamkniętym płynie z materiałów sztucznych pozyskiwanych w sposób etyczny?</a:t>
            </a:r>
          </a:p>
          <a:p>
            <a:endParaRPr lang="en-US" b="1" dirty="0"/>
          </a:p>
          <a:p>
            <a:r>
              <a:rPr lang="pl-PL" b="1"/>
              <a:t>Odpowiedzi:</a:t>
            </a:r>
          </a:p>
          <a:p>
            <a:r>
              <a:rPr lang="pl-PL" b="0"/>
              <a:t>Zatrudnianie i organizowanie pracowników zajmujących się odpadami w celu zwiększenia wydajności oraz budowanie potencjału w łańcuchu wartości odzysku i recyklingu tworzyw sztucznych, a także śledzenie i identyfikowalność etycznie pozyskiwanych tworzyw sztucznych.</a:t>
            </a:r>
          </a:p>
        </p:txBody>
      </p:sp>
      <p:sp>
        <p:nvSpPr>
          <p:cNvPr id="4" name="Slide Number Placeholder 3"/>
          <p:cNvSpPr>
            <a:spLocks noGrp="1"/>
          </p:cNvSpPr>
          <p:nvPr>
            <p:ph type="sldNum" sz="quarter" idx="5"/>
          </p:nvPr>
        </p:nvSpPr>
        <p:spPr/>
        <p:txBody>
          <a:bodyPr/>
          <a:lstStyle/>
          <a:p>
            <a:fld id="{0EA548B3-7C32-D04A-9912-77168BDC7C59}" type="slidenum">
              <a:rPr lang="en-US" smtClean="0"/>
              <a:t>20</a:t>
            </a:fld>
            <a:endParaRPr lang="en-US"/>
          </a:p>
        </p:txBody>
      </p:sp>
    </p:spTree>
    <p:extLst>
      <p:ext uri="{BB962C8B-B14F-4D97-AF65-F5344CB8AC3E}">
        <p14:creationId xmlns:p14="http://schemas.microsoft.com/office/powerpoint/2010/main" val="3961712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r>
              <a:rPr lang="pl-PL" b="0"/>
              <a:t>:</a:t>
            </a:r>
          </a:p>
          <a:p>
            <a:r>
              <a:rPr lang="pl-PL" b="1"/>
              <a:t>Segment „Koniec życia” </a:t>
            </a:r>
            <a:r>
              <a:rPr lang="pl-PL" b="0"/>
              <a:t>określa jak będziemy utrzymywać zasoby w modelu obiegu zamkniętego. Można o tym myśleć jak o segmencie logistyki zwrotnej, w którym określamy, w jaki sposób te produkty lub usługi będą utrzymywane w obiegu. </a:t>
            </a:r>
          </a:p>
          <a:p>
            <a:endParaRPr lang="en-US" b="1" dirty="0"/>
          </a:p>
          <a:p>
            <a:r>
              <a:rPr lang="pl-PL" b="1"/>
              <a:t>Pytanie do zadania uczniom:</a:t>
            </a:r>
          </a:p>
          <a:p>
            <a:r>
              <a:rPr lang="pl-PL" b="0"/>
              <a:t>Jakie jest rozwiązanie końca przydatności do użycia zaproponowane dla naszego biznesu?</a:t>
            </a:r>
          </a:p>
          <a:p>
            <a:endParaRPr lang="en-US" b="1" dirty="0"/>
          </a:p>
          <a:p>
            <a:r>
              <a:rPr lang="pl-PL" b="1"/>
              <a:t>Odpowiedzi:</a:t>
            </a:r>
          </a:p>
          <a:p>
            <a:r>
              <a:rPr lang="pl-PL" b="0"/>
              <a:t>Tworzywa sztuczne są odzyskiwane ze środowiska i ponownie wprowadzane do obiegu.</a:t>
            </a:r>
          </a:p>
        </p:txBody>
      </p:sp>
      <p:sp>
        <p:nvSpPr>
          <p:cNvPr id="4" name="Slide Number Placeholder 3"/>
          <p:cNvSpPr>
            <a:spLocks noGrp="1"/>
          </p:cNvSpPr>
          <p:nvPr>
            <p:ph type="sldNum" sz="quarter" idx="5"/>
          </p:nvPr>
        </p:nvSpPr>
        <p:spPr/>
        <p:txBody>
          <a:bodyPr/>
          <a:lstStyle/>
          <a:p>
            <a:fld id="{0EA548B3-7C32-D04A-9912-77168BDC7C59}" type="slidenum">
              <a:rPr lang="en-US" smtClean="0"/>
              <a:t>21</a:t>
            </a:fld>
            <a:endParaRPr lang="en-US"/>
          </a:p>
        </p:txBody>
      </p:sp>
    </p:spTree>
    <p:extLst>
      <p:ext uri="{BB962C8B-B14F-4D97-AF65-F5344CB8AC3E}">
        <p14:creationId xmlns:p14="http://schemas.microsoft.com/office/powerpoint/2010/main" val="46732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548B3-7C32-D04A-9912-77168BDC7C59}" type="slidenum">
              <a:rPr lang="en-US" smtClean="0"/>
              <a:t>2</a:t>
            </a:fld>
            <a:endParaRPr lang="en-US"/>
          </a:p>
        </p:txBody>
      </p:sp>
    </p:spTree>
    <p:extLst>
      <p:ext uri="{BB962C8B-B14F-4D97-AF65-F5344CB8AC3E}">
        <p14:creationId xmlns:p14="http://schemas.microsoft.com/office/powerpoint/2010/main" val="241629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1"/>
              <a:t>Informacja do przekazania uczniom:</a:t>
            </a:r>
          </a:p>
          <a:p>
            <a:r>
              <a:rPr lang="pl-PL" b="0"/>
              <a:t>W przypadku zadań grupowych należy postępować zgodnie z poniższą instrukcją:</a:t>
            </a:r>
          </a:p>
          <a:p>
            <a:endParaRPr lang="en-US" b="0" dirty="0"/>
          </a:p>
          <a:p>
            <a:r>
              <a:rPr lang="pl-PL" b="1"/>
              <a:t>Krok 1 </a:t>
            </a:r>
            <a:r>
              <a:rPr lang="pl-PL" b="0"/>
              <a:t>Wybrać aspekt ze scenariusza „Wyzwanie wyzwanie w obszarze odpadów” do przeanalizowania w ramach ćwiczenia tworzenia modelu biznesowego opartego na gospodarce zamkniętej lub kontynuować aspekt wykorzystany w Warsztacie 1 1.</a:t>
            </a:r>
          </a:p>
          <a:p>
            <a:r>
              <a:rPr lang="pl-PL" b="1"/>
              <a:t>Krok 2 </a:t>
            </a:r>
            <a:r>
              <a:rPr lang="pl-PL" sz="1200" b="0"/>
              <a:t>Wypełnić model działalności gospodarczej opartej na obiegu zamkniętym, wypełniając poszczególne pola zgodnie z przykładem firmy Ethically Sourced Plastics.</a:t>
            </a:r>
          </a:p>
          <a:p>
            <a:r>
              <a:rPr lang="pl-PL" b="1"/>
              <a:t>Krok 3 </a:t>
            </a:r>
            <a:r>
              <a:rPr lang="pl-PL" sz="1200" b="0"/>
              <a:t>Zidentyfikować kluczowe obszary, w których działa stworzony przez nas model biznesowy. Proszę pomyśleć o 6 zasadach gospodarki o obiegu zamkniętym.</a:t>
            </a:r>
          </a:p>
          <a:p>
            <a:r>
              <a:rPr lang="pl-PL" b="1"/>
              <a:t>Krok 4 </a:t>
            </a:r>
            <a:r>
              <a:rPr lang="pl-PL" sz="1200" b="0"/>
              <a:t>Należy graficznie przedstawić zaproponowany model biznesowy oraz innowację o obiegu zamkniętym i podzielić się nimi z pozostałymi uczestnikami warsztatów.</a:t>
            </a:r>
          </a:p>
          <a:p>
            <a:endParaRPr lang="en-US" dirty="0"/>
          </a:p>
        </p:txBody>
      </p:sp>
      <p:sp>
        <p:nvSpPr>
          <p:cNvPr id="4" name="Slide Number Placeholder 3"/>
          <p:cNvSpPr>
            <a:spLocks noGrp="1"/>
          </p:cNvSpPr>
          <p:nvPr>
            <p:ph type="sldNum" sz="quarter" idx="5"/>
          </p:nvPr>
        </p:nvSpPr>
        <p:spPr/>
        <p:txBody>
          <a:bodyPr/>
          <a:lstStyle/>
          <a:p>
            <a:fld id="{6AE2DC29-6A32-C04A-8E18-E68AD80FEF2C}" type="slidenum">
              <a:rPr lang="en-US" smtClean="0"/>
              <a:t>22</a:t>
            </a:fld>
            <a:endParaRPr lang="en-US"/>
          </a:p>
        </p:txBody>
      </p:sp>
    </p:spTree>
    <p:extLst>
      <p:ext uri="{BB962C8B-B14F-4D97-AF65-F5344CB8AC3E}">
        <p14:creationId xmlns:p14="http://schemas.microsoft.com/office/powerpoint/2010/main" val="425142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1"/>
              <a:t>Informacja do przekazania uczniom:</a:t>
            </a:r>
          </a:p>
          <a:p>
            <a:r>
              <a:rPr lang="pl-PL" b="0"/>
              <a:t>Wydrukować po jednym dla każdej grupy.</a:t>
            </a:r>
          </a:p>
        </p:txBody>
      </p:sp>
      <p:sp>
        <p:nvSpPr>
          <p:cNvPr id="4" name="Slide Number Placeholder 3"/>
          <p:cNvSpPr>
            <a:spLocks noGrp="1"/>
          </p:cNvSpPr>
          <p:nvPr>
            <p:ph type="sldNum" sz="quarter" idx="5"/>
          </p:nvPr>
        </p:nvSpPr>
        <p:spPr/>
        <p:txBody>
          <a:bodyPr/>
          <a:lstStyle/>
          <a:p>
            <a:fld id="{0EA548B3-7C32-D04A-9912-77168BDC7C59}" type="slidenum">
              <a:rPr lang="en-US" smtClean="0"/>
              <a:t>23</a:t>
            </a:fld>
            <a:endParaRPr lang="en-US"/>
          </a:p>
        </p:txBody>
      </p:sp>
    </p:spTree>
    <p:extLst>
      <p:ext uri="{BB962C8B-B14F-4D97-AF65-F5344CB8AC3E}">
        <p14:creationId xmlns:p14="http://schemas.microsoft.com/office/powerpoint/2010/main" val="427946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pl-PL" sz="1200" b="1" i="0" u="none" strike="noStrike">
                <a:solidFill>
                  <a:schemeClr val="tx1"/>
                </a:solidFill>
                <a:effectLst/>
                <a:latin typeface="+mn-lt"/>
                <a:ea typeface="+mn-ea"/>
                <a:cs typeface="+mn-cs"/>
              </a:rPr>
              <a:t>Informacja do przekazania uczniom:</a:t>
            </a:r>
          </a:p>
          <a:p>
            <a:r>
              <a:rPr lang="pl-PL" sz="1200" b="0" i="0" u="none" strike="noStrike">
                <a:solidFill>
                  <a:schemeClr val="tx1"/>
                </a:solidFill>
                <a:effectLst/>
                <a:latin typeface="+mn-lt"/>
                <a:ea typeface="+mn-ea"/>
                <a:cs typeface="+mn-cs"/>
              </a:rPr>
              <a:t>Uczniowie wykorzystają liniową mapę cyklu życia do narysowania strzałek kolistości, które tworzą w ramach proponowanego przez siebie modelu biznesowego. </a:t>
            </a:r>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p:txBody>
      </p:sp>
      <p:sp>
        <p:nvSpPr>
          <p:cNvPr id="200" name="Google Shape;2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pl-PL" sz="1200" b="1" i="0" u="none" strike="noStrike">
                <a:solidFill>
                  <a:schemeClr val="tx1"/>
                </a:solidFill>
                <a:effectLst/>
                <a:latin typeface="+mn-lt"/>
                <a:ea typeface="+mn-ea"/>
                <a:cs typeface="+mn-cs"/>
              </a:rPr>
              <a:t>Informacja do przekazania uczniom:</a:t>
            </a:r>
          </a:p>
          <a:p>
            <a:pPr rtl="0"/>
            <a:r>
              <a:rPr lang="pl-PL" sz="1200" b="0" i="0" u="none" strike="noStrike">
                <a:solidFill>
                  <a:schemeClr val="tx1"/>
                </a:solidFill>
                <a:effectLst/>
                <a:latin typeface="+mn-lt"/>
                <a:ea typeface="+mn-ea"/>
                <a:cs typeface="+mn-cs"/>
              </a:rPr>
              <a:t>Uczniowie szkicują swój ostateczny pomysł na biznes okrężny na arkuszu Circular Solutions. Każda grupa powinna zaprezentować pomysł reszcie. </a:t>
            </a:r>
          </a:p>
        </p:txBody>
      </p:sp>
      <p:sp>
        <p:nvSpPr>
          <p:cNvPr id="4" name="Slide Number Placeholder 3"/>
          <p:cNvSpPr>
            <a:spLocks noGrp="1"/>
          </p:cNvSpPr>
          <p:nvPr>
            <p:ph type="sldNum" sz="quarter" idx="5"/>
          </p:nvPr>
        </p:nvSpPr>
        <p:spPr/>
        <p:txBody>
          <a:bodyPr/>
          <a:lstStyle/>
          <a:p>
            <a:fld id="{FF836C94-7932-4F42-B085-F387E238C945}" type="slidenum">
              <a:rPr lang="en-TH" smtClean="0"/>
              <a:t>25</a:t>
            </a:fld>
            <a:endParaRPr lang="en-TH"/>
          </a:p>
        </p:txBody>
      </p:sp>
    </p:spTree>
    <p:extLst>
      <p:ext uri="{BB962C8B-B14F-4D97-AF65-F5344CB8AC3E}">
        <p14:creationId xmlns:p14="http://schemas.microsoft.com/office/powerpoint/2010/main" val="256291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4</a:t>
            </a:fld>
            <a:endParaRPr lang="en-TH"/>
          </a:p>
        </p:txBody>
      </p:sp>
    </p:spTree>
    <p:extLst>
      <p:ext uri="{BB962C8B-B14F-4D97-AF65-F5344CB8AC3E}">
        <p14:creationId xmlns:p14="http://schemas.microsoft.com/office/powerpoint/2010/main" val="387480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1"/>
              <a:t>(Czas trwania slajdu: 5 min)</a:t>
            </a:r>
            <a:br>
              <a:rPr lang="pl-PL" b="1"/>
            </a:br>
            <a:br>
              <a:rPr lang="pl-PL" b="1"/>
            </a:br>
            <a:r>
              <a:rPr lang="pl-PL" b="1"/>
              <a:t>Pytania do zadania uczniom:</a:t>
            </a:r>
          </a:p>
          <a:p>
            <a:r>
              <a:rPr lang="pl-PL" b="0"/>
              <a:t>Czy ktoś słyszał o Modelach biznesowych? Jeśli tak, czym one są i do czego służą?</a:t>
            </a:r>
          </a:p>
          <a:p>
            <a:endParaRPr lang="en-US" b="1" dirty="0"/>
          </a:p>
          <a:p>
            <a:r>
              <a:rPr lang="pl-PL" b="1"/>
              <a:t>Informacja do przekazania uczniom: </a:t>
            </a:r>
          </a:p>
          <a:p>
            <a:pPr rtl="0" fontAlgn="base"/>
            <a:r>
              <a:rPr lang="pl-PL" sz="1200" b="0" i="0">
                <a:solidFill>
                  <a:schemeClr val="tx1"/>
                </a:solidFill>
                <a:effectLst/>
                <a:latin typeface="+mn-lt"/>
                <a:ea typeface="+mn-ea"/>
                <a:cs typeface="+mn-cs"/>
              </a:rPr>
              <a:t>Modele biznesowe to graficzne przedstawienie rodzajów działalności gospodarczej uwzględniające wszystkie kluczowe czynniki strategiczne. Inaczej mówiąc, stanowią one ogólny, całościowy i kompletny przegląd funkcjonowania firmy, klientów, strumieni przychodów i innych. </a:t>
            </a:r>
          </a:p>
          <a:p>
            <a:endParaRPr lang="en-US" sz="1200" b="0" i="0" kern="1200" dirty="0">
              <a:solidFill>
                <a:schemeClr val="tx1"/>
              </a:solidFill>
              <a:effectLst/>
              <a:latin typeface="+mn-lt"/>
              <a:ea typeface="+mn-ea"/>
              <a:cs typeface="+mn-cs"/>
            </a:endParaRPr>
          </a:p>
          <a:p>
            <a:r>
              <a:rPr lang="pl-PL" sz="1200" b="0" i="0">
                <a:solidFill>
                  <a:schemeClr val="tx1"/>
                </a:solidFill>
                <a:effectLst/>
                <a:latin typeface="+mn-lt"/>
                <a:ea typeface="+mn-ea"/>
                <a:cs typeface="+mn-cs"/>
              </a:rPr>
              <a:t>Modele biznesowe to doskonałe narzędzia, które pomagają zrozumieć model biznesowy w prosty i uporządkowany sposób. Wykorzystanie modeli graficznych pozwoli na uzyskanie informacji o tym, jakich klientów można obsługiwać, jakie wartości są oferowane, za pośrednictwem jakich kanałów oraz sposobu w który firma będzie zarabiała. Graficzny model biznesowy można również wykorzystać do zrozumienia własnego modelu biznesowego lub modelu stosowanego przez konkurenta.</a:t>
            </a:r>
          </a:p>
          <a:p>
            <a:endParaRPr lang="en-US" sz="1200" b="0" i="0" kern="1200" dirty="0">
              <a:solidFill>
                <a:schemeClr val="tx1"/>
              </a:solidFill>
              <a:effectLst/>
              <a:latin typeface="+mn-lt"/>
              <a:ea typeface="+mn-ea"/>
              <a:cs typeface="+mn-cs"/>
            </a:endParaRPr>
          </a:p>
          <a:p>
            <a:r>
              <a:rPr lang="pl-PL" sz="1200" b="0" i="0">
                <a:solidFill>
                  <a:schemeClr val="tx1"/>
                </a:solidFill>
                <a:effectLst/>
                <a:latin typeface="+mn-lt"/>
                <a:ea typeface="+mn-ea"/>
                <a:cs typeface="+mn-cs"/>
              </a:rPr>
              <a:t>Graficzny model biznesowy to wspólny język opisu, wizualizacji, oceny i zmiany modeli biznesowych. Przedstawia on sposoby w jaki sposób organizacja tworzy, dostarcza i zdobywa wartość. Graficzny model biznesowy składa się z 9 kluczowych segmentów przedsiębiorstwa:</a:t>
            </a:r>
          </a:p>
          <a:p>
            <a:endParaRPr lang="en-US" sz="1200" b="0" i="0" kern="1200" dirty="0">
              <a:solidFill>
                <a:schemeClr val="tx1"/>
              </a:solidFill>
              <a:effectLst/>
              <a:latin typeface="+mn-lt"/>
              <a:ea typeface="+mn-ea"/>
              <a:cs typeface="+mn-cs"/>
            </a:endParaRPr>
          </a:p>
          <a:p>
            <a:pPr marL="0" indent="0">
              <a:buFont typeface="+mj-lt"/>
              <a:buNone/>
            </a:pPr>
            <a:r>
              <a:rPr lang="pl-PL" sz="1200" b="1" i="0">
                <a:solidFill>
                  <a:schemeClr val="tx1"/>
                </a:solidFill>
                <a:effectLst/>
                <a:latin typeface="+mn-lt"/>
                <a:ea typeface="+mn-ea"/>
                <a:cs typeface="+mn-cs"/>
              </a:rPr>
              <a:t>1. Segmenty klientów: </a:t>
            </a:r>
            <a:r>
              <a:rPr lang="pl-PL" sz="1200" b="0" i="0">
                <a:solidFill>
                  <a:schemeClr val="tx1"/>
                </a:solidFill>
                <a:effectLst/>
                <a:latin typeface="+mn-lt"/>
                <a:ea typeface="+mn-ea"/>
                <a:cs typeface="+mn-cs"/>
              </a:rPr>
              <a:t>Należy wymienić trzy najważniejsze typy klientów. Należy szukać segmentów, które przynoszą największe dochody.</a:t>
            </a:r>
          </a:p>
          <a:p>
            <a:pPr marL="228600" indent="-228600">
              <a:buAutoNum type="arabicPeriod"/>
            </a:pPr>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2. Propozycja wartości: </a:t>
            </a:r>
            <a:r>
              <a:rPr lang="pl-PL" sz="1200" b="0" i="0">
                <a:solidFill>
                  <a:schemeClr val="tx1"/>
                </a:solidFill>
                <a:effectLst/>
                <a:latin typeface="+mn-lt"/>
                <a:ea typeface="+mn-ea"/>
                <a:cs typeface="+mn-cs"/>
              </a:rPr>
              <a:t>Jakie są proponowane produkty i usługi? Jaką pracę wykonujemy dla swoich klientów?</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3. Przychody: </a:t>
            </a:r>
            <a:r>
              <a:rPr lang="pl-PL" sz="1200" b="0" i="0">
                <a:solidFill>
                  <a:schemeClr val="tx1"/>
                </a:solidFill>
                <a:effectLst/>
                <a:latin typeface="+mn-lt"/>
                <a:ea typeface="+mn-ea"/>
                <a:cs typeface="+mn-cs"/>
              </a:rPr>
              <a:t>Należy określić trzy główne źródła dochodów. W tym miejscu należy wskazać również usługi wykonywane za darmo, które można w przyszłości spieniężyć.</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4. Kanały: </a:t>
            </a:r>
            <a:r>
              <a:rPr lang="pl-PL" sz="1200" b="0" i="0">
                <a:solidFill>
                  <a:schemeClr val="tx1"/>
                </a:solidFill>
                <a:effectLst/>
                <a:latin typeface="+mn-lt"/>
                <a:ea typeface="+mn-ea"/>
                <a:cs typeface="+mn-cs"/>
              </a:rPr>
              <a:t>W jaki sposób komunikujemy się z klientem? W jaki sposób dostarczamy produkt lub usługę?</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5. Relacje z klientami: </a:t>
            </a:r>
            <a:r>
              <a:rPr lang="pl-PL" sz="1200" b="0" i="0">
                <a:solidFill>
                  <a:schemeClr val="tx1"/>
                </a:solidFill>
                <a:effectLst/>
                <a:latin typeface="+mn-lt"/>
                <a:ea typeface="+mn-ea"/>
                <a:cs typeface="+mn-cs"/>
              </a:rPr>
              <a:t>W jaki sposób powstają nasze relacje i interakcje oraz w jaki sposób będą podtrzymywane?</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6. Działalność: </a:t>
            </a:r>
            <a:r>
              <a:rPr lang="pl-PL" sz="1200" b="0" i="0">
                <a:solidFill>
                  <a:schemeClr val="tx1"/>
                </a:solidFill>
                <a:effectLst/>
                <a:latin typeface="+mn-lt"/>
                <a:ea typeface="+mn-ea"/>
                <a:cs typeface="+mn-cs"/>
              </a:rPr>
              <a:t>Jakie działania podejmujemy każdego dnia w celu prowadzenia modelu biznesowego?</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7. Zasoby: </a:t>
            </a:r>
            <a:r>
              <a:rPr lang="pl-PL" sz="1200" b="0" i="0">
                <a:solidFill>
                  <a:schemeClr val="tx1"/>
                </a:solidFill>
                <a:effectLst/>
                <a:latin typeface="+mn-lt"/>
                <a:ea typeface="+mn-ea"/>
                <a:cs typeface="+mn-cs"/>
              </a:rPr>
              <a:t>Ludzie, wiedza, środki i pieniądze, wymagane do prowadzenia działalności.</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8. Partnerzy: </a:t>
            </a:r>
            <a:r>
              <a:rPr lang="pl-PL" sz="1200" b="0" i="0">
                <a:solidFill>
                  <a:schemeClr val="tx1"/>
                </a:solidFill>
                <a:effectLst/>
                <a:latin typeface="+mn-lt"/>
                <a:ea typeface="+mn-ea"/>
                <a:cs typeface="+mn-cs"/>
              </a:rPr>
              <a:t>Proszę wymienić partnerów, bez których prowadzenie działalności nie będzie możliwe.</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9. Koszt : </a:t>
            </a:r>
            <a:r>
              <a:rPr lang="pl-PL" sz="1200" b="0" i="0">
                <a:solidFill>
                  <a:schemeClr val="tx1"/>
                </a:solidFill>
                <a:effectLst/>
                <a:latin typeface="+mn-lt"/>
                <a:ea typeface="+mn-ea"/>
                <a:cs typeface="+mn-cs"/>
              </a:rPr>
              <a:t>Należy wymienić największe koszty, uwzględniając działania i zasoby.</a:t>
            </a:r>
          </a:p>
          <a:p>
            <a:endParaRPr lang="en-US" sz="1200" b="0" i="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6</a:t>
            </a:fld>
            <a:endParaRPr lang="en-US"/>
          </a:p>
        </p:txBody>
      </p:sp>
    </p:spTree>
    <p:extLst>
      <p:ext uri="{BB962C8B-B14F-4D97-AF65-F5344CB8AC3E}">
        <p14:creationId xmlns:p14="http://schemas.microsoft.com/office/powerpoint/2010/main" val="2822144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1"/>
              <a:t>(Czas trwania slajdu: 10 min)</a:t>
            </a:r>
          </a:p>
          <a:p>
            <a:br>
              <a:rPr lang="pl-PL" sz="1200" b="1" i="0">
                <a:solidFill>
                  <a:schemeClr val="tx1"/>
                </a:solidFill>
                <a:effectLst/>
                <a:latin typeface="+mn-lt"/>
                <a:ea typeface="+mn-ea"/>
                <a:cs typeface="+mn-cs"/>
              </a:rPr>
            </a:br>
            <a:r>
              <a:rPr lang="pl-PL" sz="1200" b="1" i="0">
                <a:solidFill>
                  <a:schemeClr val="tx1"/>
                </a:solidFill>
                <a:effectLst/>
                <a:latin typeface="+mn-lt"/>
                <a:ea typeface="+mn-ea"/>
                <a:cs typeface="+mn-cs"/>
              </a:rPr>
              <a:t>Informacja do przekazania uczniom:</a:t>
            </a:r>
          </a:p>
          <a:p>
            <a:r>
              <a:rPr lang="pl-PL" sz="1200" b="0" i="0">
                <a:solidFill>
                  <a:schemeClr val="tx1"/>
                </a:solidFill>
                <a:effectLst/>
                <a:latin typeface="+mn-lt"/>
                <a:ea typeface="+mn-ea"/>
                <a:cs typeface="+mn-cs"/>
              </a:rPr>
              <a:t>Aby wypełnić model biznesowy, posłużmy się przykładem platformy do udostępniania domów. </a:t>
            </a:r>
          </a:p>
          <a:p>
            <a:endParaRPr lang="en-US" sz="1200" b="1"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Pytanie do zadania uczniom:</a:t>
            </a:r>
          </a:p>
          <a:p>
            <a:r>
              <a:rPr lang="pl-PL" sz="1200" b="1" i="0">
                <a:solidFill>
                  <a:schemeClr val="tx1"/>
                </a:solidFill>
                <a:effectLst/>
                <a:latin typeface="+mn-lt"/>
                <a:ea typeface="+mn-ea"/>
                <a:cs typeface="+mn-cs"/>
              </a:rPr>
              <a:t>1. Segmenty klientów: Kim są klienci?</a:t>
            </a:r>
          </a:p>
          <a:p>
            <a:r>
              <a:rPr lang="pl-PL" sz="1200" b="0" i="0">
                <a:solidFill>
                  <a:schemeClr val="tx1"/>
                </a:solidFill>
                <a:effectLst/>
                <a:latin typeface="+mn-lt"/>
                <a:ea typeface="+mn-ea"/>
                <a:cs typeface="+mn-cs"/>
              </a:rPr>
              <a:t>Istnieją dwa segmenty klientów, które definiują model biznesowy platformy do udostępniania domów.</a:t>
            </a:r>
          </a:p>
          <a:p>
            <a:r>
              <a:rPr lang="pl-PL" sz="1200" b="1" i="0">
                <a:solidFill>
                  <a:schemeClr val="tx1"/>
                </a:solidFill>
                <a:effectLst/>
                <a:latin typeface="+mn-lt"/>
                <a:ea typeface="+mn-ea"/>
                <a:cs typeface="+mn-cs"/>
              </a:rPr>
              <a:t>- Gospodarze</a:t>
            </a:r>
            <a:r>
              <a:rPr lang="pl-PL" sz="1200" b="0" i="0">
                <a:solidFill>
                  <a:schemeClr val="tx1"/>
                </a:solidFill>
                <a:effectLst/>
                <a:latin typeface="+mn-lt"/>
                <a:ea typeface="+mn-ea"/>
                <a:cs typeface="+mn-cs"/>
              </a:rPr>
              <a:t>: Ludzie, którzy mają miejsca do wynajęcia i chcą na tym zarabiać. W aplikacji można umieścić swoje nieruchomości pod pewnymi warunkami, takimi jak okres dostępności, godziny zameldowania i wymeldowania oraz inne „reguły”. </a:t>
            </a:r>
          </a:p>
          <a:p>
            <a:r>
              <a:rPr lang="pl-PL" sz="1200" b="1" i="0">
                <a:solidFill>
                  <a:schemeClr val="tx1"/>
                </a:solidFill>
                <a:effectLst/>
                <a:latin typeface="+mn-lt"/>
                <a:ea typeface="+mn-ea"/>
                <a:cs typeface="+mn-cs"/>
              </a:rPr>
              <a:t>- Goście</a:t>
            </a:r>
            <a:r>
              <a:rPr lang="pl-PL" sz="1200" b="0" i="0">
                <a:solidFill>
                  <a:schemeClr val="tx1"/>
                </a:solidFill>
                <a:effectLst/>
                <a:latin typeface="+mn-lt"/>
                <a:ea typeface="+mn-ea"/>
                <a:cs typeface="+mn-cs"/>
              </a:rPr>
              <a:t>: Ludzie, którzy szukają miejsca na nocleg. Można szukać według lokalizacji, typu nieruchomości, ceny i innych filtrów, które oferuje aplikacja. Rezerwują i płacą za pośrednictwem platformy współdzielenia.</a:t>
            </a:r>
          </a:p>
          <a:p>
            <a:endParaRPr lang="en-US" sz="1200" b="1"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2. Propozycja wartości: Jaką wartość oferuje firma swoim klientom?</a:t>
            </a:r>
          </a:p>
          <a:p>
            <a:r>
              <a:rPr lang="pl-PL" sz="1200" b="0" i="0">
                <a:solidFill>
                  <a:schemeClr val="tx1"/>
                </a:solidFill>
                <a:effectLst/>
                <a:latin typeface="+mn-lt"/>
                <a:ea typeface="+mn-ea"/>
                <a:cs typeface="+mn-cs"/>
              </a:rPr>
              <a:t>Propozycja wartości jest inna dla każdego segmentu:</a:t>
            </a:r>
          </a:p>
          <a:p>
            <a:r>
              <a:rPr lang="pl-PL" sz="1200" b="1" i="0">
                <a:solidFill>
                  <a:schemeClr val="tx1"/>
                </a:solidFill>
                <a:effectLst/>
                <a:latin typeface="+mn-lt"/>
                <a:ea typeface="+mn-ea"/>
                <a:cs typeface="+mn-cs"/>
              </a:rPr>
              <a:t>- Dla Gospodarzy</a:t>
            </a:r>
            <a:r>
              <a:rPr lang="pl-PL" sz="1200" b="0" i="0">
                <a:solidFill>
                  <a:schemeClr val="tx1"/>
                </a:solidFill>
                <a:effectLst/>
                <a:latin typeface="+mn-lt"/>
                <a:ea typeface="+mn-ea"/>
                <a:cs typeface="+mn-cs"/>
              </a:rPr>
              <a:t>: Największą propozycją wartości jest tutaj możliwość zarabiania pieniędzy za pośrednictwem platformy. Do tego dochodzą korzyści płynące z wygodnego i bezpiecznego załatwiania spraw, pełnej kontroli nad rezerwacjami, a nawet ubezpieczenia od szkód i wypadków. Zaletą jest również możliwość sprawdzenia profilu osób, które proszą o rezerwację oraz możliwość odrzucenia ofert. Usługa jest objęta całodobowym wsparciem przez telefon, e-mail i czat z firmą.</a:t>
            </a:r>
          </a:p>
          <a:p>
            <a:r>
              <a:rPr lang="pl-PL" sz="1200" b="1" i="0">
                <a:solidFill>
                  <a:schemeClr val="tx1"/>
                </a:solidFill>
                <a:effectLst/>
                <a:latin typeface="+mn-lt"/>
                <a:ea typeface="+mn-ea"/>
                <a:cs typeface="+mn-cs"/>
              </a:rPr>
              <a:t>- Dla gości</a:t>
            </a:r>
            <a:r>
              <a:rPr lang="pl-PL" sz="1200" b="0" i="0">
                <a:solidFill>
                  <a:schemeClr val="tx1"/>
                </a:solidFill>
                <a:effectLst/>
                <a:latin typeface="+mn-lt"/>
                <a:ea typeface="+mn-ea"/>
                <a:cs typeface="+mn-cs"/>
              </a:rPr>
              <a:t>: Największą propozycją wartości jest tutaj zaoszczędzenie pieniędzy na pokojach hotelowych lub wynajmie wakacyjnym. Do tego dochodzi wygoda, że można wybrać miejsce według wszystkich swoich preferencji za pośrednictwem telefonu lub komputera i bez konieczności negocjowania z kimkolwiek. Ponadto podróżny może sprawdzić profil właściciela, a w niektórych przypadkach wymienić z nim doświadczenia podczas pobytu. I wreszcie, zagwarantowane bezpieczeństwo płatności za pośrednictwem platformy.</a:t>
            </a:r>
          </a:p>
          <a:p>
            <a:endParaRPr lang="en-US" sz="1200" b="1"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3. Kanały: W jaki sposób platforma współdzielenia dociera do swoich klientów?</a:t>
            </a:r>
          </a:p>
          <a:p>
            <a:r>
              <a:rPr lang="pl-PL" sz="1200" b="0" i="0">
                <a:solidFill>
                  <a:schemeClr val="tx1"/>
                </a:solidFill>
                <a:effectLst/>
                <a:latin typeface="+mn-lt"/>
                <a:ea typeface="+mn-ea"/>
                <a:cs typeface="+mn-cs"/>
              </a:rPr>
              <a:t>Jej główne kanały to strona internetowa i sama aplikacja. Ponadto, firma korzysta z mediów społecznościowych, marketingu cyfrowego, modelu afiliacyjnego i oczywiście czerpie znaczne korzyści z poleceń.</a:t>
            </a:r>
          </a:p>
          <a:p>
            <a:endParaRPr lang="en-US" sz="1200" b="1"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4. Relacje z klientami: Jakie relacje ma firma z klientami?</a:t>
            </a:r>
          </a:p>
          <a:p>
            <a:r>
              <a:rPr lang="pl-PL" sz="1200" b="0" i="0">
                <a:solidFill>
                  <a:schemeClr val="tx1"/>
                </a:solidFill>
                <a:effectLst/>
                <a:latin typeface="+mn-lt"/>
                <a:ea typeface="+mn-ea"/>
                <a:cs typeface="+mn-cs"/>
              </a:rPr>
              <a:t>Relacje z klientami platformy opierają się na wysokim poziomie zaufania do transakcji przeprowadzanych za pośrednictwem strony internetowej i aplikacji firmy. Z tego powodu firma podejmuje zdecydowane działania w zakresie komunikacji między segmentami, aby nie zaszkodzić swojemu imieniu i reputacji. Jeżeli marka zostanie nadszarpnięta przez jakąkolwiek niespójność, konkurentowi łatwo będzie przejąć inicjatywę. W ten sposób firma stara się unikać konfliktów, zarządza złymi zachowaniami i ryzykiem, zapewnia ochronę danych i informacji prywatnych oraz oferuje wsparcie w celu odpowiedzi na pytania i rozwiązywania problemów. Największym narzędziem relacji z klientami jest sama platforma, która zapewnia spersonalizowane rekomendacje i całodobowe wsparcie obsługi klienta.</a:t>
            </a:r>
          </a:p>
          <a:p>
            <a:endParaRPr lang="en-US" sz="1200" b="1"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5. Strumienie przychodów: Jak zarabiają pieniądze?</a:t>
            </a:r>
          </a:p>
          <a:p>
            <a:r>
              <a:rPr lang="pl-PL" sz="1200" b="0" i="0">
                <a:solidFill>
                  <a:schemeClr val="tx1"/>
                </a:solidFill>
                <a:effectLst/>
                <a:latin typeface="+mn-lt"/>
                <a:ea typeface="+mn-ea"/>
                <a:cs typeface="+mn-cs"/>
              </a:rPr>
              <a:t>Opłaty dla gospodarza </a:t>
            </a:r>
          </a:p>
          <a:p>
            <a:r>
              <a:rPr lang="pl-PL" sz="1200" b="0" i="0">
                <a:solidFill>
                  <a:schemeClr val="tx1"/>
                </a:solidFill>
                <a:effectLst/>
                <a:latin typeface="+mn-lt"/>
                <a:ea typeface="+mn-ea"/>
                <a:cs typeface="+mn-cs"/>
              </a:rPr>
              <a:t>Opłaty dla wynajmujących </a:t>
            </a:r>
          </a:p>
          <a:p>
            <a:endParaRPr lang="en-US" sz="1200" b="1"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6. Kluczowe zasoby: Co jest potrzebne platformie do prowadzenia działalności?</a:t>
            </a:r>
          </a:p>
          <a:p>
            <a:r>
              <a:rPr lang="pl-PL" sz="1200" b="0" i="0">
                <a:solidFill>
                  <a:schemeClr val="tx1"/>
                </a:solidFill>
                <a:effectLst/>
                <a:latin typeface="+mn-lt"/>
                <a:ea typeface="+mn-ea"/>
                <a:cs typeface="+mn-cs"/>
              </a:rPr>
              <a:t>Do kluczowych zasobów firmy</a:t>
            </a:r>
            <a:r>
              <a:rPr lang="pl-PL" sz="1200" b="0" i="0" u="none" strike="noStrike">
                <a:solidFill>
                  <a:schemeClr val="tx1"/>
                </a:solidFill>
                <a:effectLst/>
                <a:latin typeface="+mn-lt"/>
                <a:ea typeface="+mn-ea"/>
                <a:cs typeface="+mn-cs"/>
              </a:rPr>
              <a:t> </a:t>
            </a:r>
            <a:r>
              <a:rPr lang="pl-PL" sz="1200" b="0" i="0">
                <a:solidFill>
                  <a:schemeClr val="tx1"/>
                </a:solidFill>
                <a:effectLst/>
                <a:latin typeface="+mn-lt"/>
                <a:ea typeface="+mn-ea"/>
                <a:cs typeface="+mn-cs"/>
              </a:rPr>
              <a:t>należą: sama platforma i aplikacja mobilna, treści generowane przez partnerów, zarówno dostępne nieruchomości, jak i oceny i recenzje, zasoby ludzkie, w tym programiści, marketingowcy i inni kluczowi pracownicy, a także algorytm.</a:t>
            </a:r>
          </a:p>
          <a:p>
            <a:endParaRPr lang="en-US" sz="1200" b="1"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7. Kluczowe działania: Co robi firma, aby prowadzić swoją działalność?</a:t>
            </a:r>
          </a:p>
          <a:p>
            <a:r>
              <a:rPr lang="pl-PL" sz="1200" b="0" i="0">
                <a:solidFill>
                  <a:schemeClr val="tx1"/>
                </a:solidFill>
                <a:effectLst/>
                <a:latin typeface="+mn-lt"/>
                <a:ea typeface="+mn-ea"/>
                <a:cs typeface="+mn-cs"/>
              </a:rPr>
              <a:t>Ich główną działalnością jest rozwój i utrzymanie samej platformy, na której odbywają się doświadczenia klientów. Poza tym, do innych </a:t>
            </a:r>
            <a:r>
              <a:rPr lang="pl-PL" sz="1200" b="0" i="0" u="none" strike="noStrike">
                <a:solidFill>
                  <a:schemeClr val="tx1"/>
                </a:solidFill>
                <a:effectLst/>
                <a:latin typeface="+mn-lt"/>
                <a:ea typeface="+mn-ea"/>
                <a:cs typeface="+mn-cs"/>
              </a:rPr>
              <a:t>kluczowych działań</a:t>
            </a:r>
            <a:r>
              <a:rPr lang="pl-PL" sz="1200" b="0" i="0">
                <a:solidFill>
                  <a:schemeClr val="tx1"/>
                </a:solidFill>
                <a:effectLst/>
                <a:latin typeface="+mn-lt"/>
                <a:ea typeface="+mn-ea"/>
                <a:cs typeface="+mn-cs"/>
              </a:rPr>
              <a:t> należą sprzedaż i marketing w celu pozyskania nowych gospodarzy i gości, bezpieczeństwo informacji dla wszystkich partnerów i użytkowników oraz obsługa klienta (po obu stronach), w tym pośrednictwo w konfliktach.</a:t>
            </a:r>
          </a:p>
          <a:p>
            <a:endParaRPr lang="en-US" sz="1200" b="1"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8. Partnerzy kluczowi: Kogo firma potrzebuje, aby skutecznie działać?</a:t>
            </a:r>
          </a:p>
          <a:p>
            <a:r>
              <a:rPr lang="pl-PL" sz="1200" b="0" i="0">
                <a:solidFill>
                  <a:schemeClr val="tx1"/>
                </a:solidFill>
                <a:effectLst/>
                <a:latin typeface="+mn-lt"/>
                <a:ea typeface="+mn-ea"/>
                <a:cs typeface="+mn-cs"/>
              </a:rPr>
              <a:t>Największymi kluczowymi partnerami firmy są jej gospodarze, którymi mogą być na przykład prywatni właściciele lub hotele i zajazdy. Gdyby nie było osób zainteresowanych wystawianiem swoich pokoi i nieruchomości w aplikacji, platforma nie miałaby racji bytu. Innymi partnerami są profesjonalni fotografowie, którzy świadczą swoje usługi dla platformy, firmy ubezpieczeniowe, które zabezpieczają nieruchomości do wynajęcia, a także inwestorzy, którzy umożliwili zbudowanie całej struktury platformy.</a:t>
            </a:r>
          </a:p>
          <a:p>
            <a:endParaRPr lang="en-US" sz="1200" b="1"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9. Struktura kosztów: Jakie są koszty prowadzenia działalności?</a:t>
            </a:r>
          </a:p>
          <a:p>
            <a:r>
              <a:rPr lang="pl-PL" sz="1200" b="0" i="0">
                <a:solidFill>
                  <a:schemeClr val="tx1"/>
                </a:solidFill>
                <a:effectLst/>
                <a:latin typeface="+mn-lt"/>
                <a:ea typeface="+mn-ea"/>
                <a:cs typeface="+mn-cs"/>
              </a:rPr>
              <a:t>Struktura kosztów obejmuje inwestycje we wszystkie kluczowe działania i zasoby, a także kanały. Część z nich obejmuje: utrzymanie i rozwój oprogramowania, marketing, wynagrodzenia, pozyskiwanie klientów, ubezpieczenia, opłaty za karty kredytowe, koszty prawne i administracyjne.</a:t>
            </a:r>
          </a:p>
        </p:txBody>
      </p:sp>
      <p:sp>
        <p:nvSpPr>
          <p:cNvPr id="4" name="Slide Number Placeholder 3"/>
          <p:cNvSpPr>
            <a:spLocks noGrp="1"/>
          </p:cNvSpPr>
          <p:nvPr>
            <p:ph type="sldNum" sz="quarter" idx="5"/>
          </p:nvPr>
        </p:nvSpPr>
        <p:spPr/>
        <p:txBody>
          <a:bodyPr/>
          <a:lstStyle/>
          <a:p>
            <a:fld id="{0EA548B3-7C32-D04A-9912-77168BDC7C59}" type="slidenum">
              <a:rPr lang="en-US" smtClean="0"/>
              <a:t>7</a:t>
            </a:fld>
            <a:endParaRPr lang="en-US"/>
          </a:p>
        </p:txBody>
      </p:sp>
    </p:spTree>
    <p:extLst>
      <p:ext uri="{BB962C8B-B14F-4D97-AF65-F5344CB8AC3E}">
        <p14:creationId xmlns:p14="http://schemas.microsoft.com/office/powerpoint/2010/main" val="300554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1"/>
              <a:t>(Czas trwania slajdu: 5 min</a:t>
            </a:r>
            <a:br>
              <a:rPr lang="pl-PL" b="1"/>
            </a:br>
            <a:br>
              <a:rPr lang="pl-PL" b="1"/>
            </a:br>
            <a:r>
              <a:rPr lang="pl-PL" b="1"/>
              <a:t>Informacja do przekazania uczniom:</a:t>
            </a:r>
          </a:p>
          <a:p>
            <a:r>
              <a:rPr lang="pl-PL"/>
              <a:t>Model działalności gospodarczej opartej na obiegu zamkniętym jest taki sam jak klasyczny model działalności gospodarczej, ale zawiera trzy dodatkowe segmenty, które określają, co sprawia, że model biznesowy ma charakter obiegu zamkniętego. Zasady </a:t>
            </a:r>
            <a:r>
              <a:rPr lang="pl-PL" sz="1200" b="0" i="0">
                <a:solidFill>
                  <a:schemeClr val="tx1"/>
                </a:solidFill>
                <a:effectLst/>
                <a:latin typeface="+mn-lt"/>
                <a:ea typeface="+mn-ea"/>
                <a:cs typeface="+mn-cs"/>
              </a:rPr>
              <a:t>gospodarki o obiegu zamkniętym (</a:t>
            </a:r>
            <a:r>
              <a:rPr lang="pl-PL" sz="1200" b="0" i="1">
                <a:solidFill>
                  <a:schemeClr val="tx1"/>
                </a:solidFill>
                <a:effectLst/>
                <a:latin typeface="+mn-lt"/>
                <a:ea typeface="+mn-ea"/>
                <a:cs typeface="+mn-cs"/>
              </a:rPr>
              <a:t>Circular Economy</a:t>
            </a:r>
            <a:r>
              <a:rPr lang="pl-PL" sz="1200" b="0" i="0">
                <a:solidFill>
                  <a:schemeClr val="tx1"/>
                </a:solidFill>
                <a:effectLst/>
                <a:latin typeface="+mn-lt"/>
                <a:ea typeface="+mn-ea"/>
                <a:cs typeface="+mn-cs"/>
              </a:rPr>
              <a:t> – CE) mają na celu jak najdłuższe utrzymanie wartości produktów, komponentów, materiałów i zasobów w gospodarce</a:t>
            </a:r>
            <a:r>
              <a:rPr lang="pl-PL"/>
              <a:t>.</a:t>
            </a:r>
          </a:p>
          <a:p>
            <a:endParaRPr lang="en-US" dirty="0"/>
          </a:p>
          <a:p>
            <a:pPr marL="228600" indent="-228600">
              <a:buAutoNum type="arabicPeriod"/>
            </a:pPr>
            <a:r>
              <a:rPr lang="pl-PL"/>
              <a:t>Segment </a:t>
            </a:r>
            <a:r>
              <a:rPr lang="pl-PL" b="1"/>
              <a:t>innowacji w zakresie gospodarki o obiegu zamkniętym </a:t>
            </a:r>
            <a:r>
              <a:rPr lang="pl-PL"/>
              <a:t>określa zamknięty cykl rozwiązań, które były uprzednio stosowane do liniowego problemu. </a:t>
            </a:r>
          </a:p>
          <a:p>
            <a:pPr marL="228600" indent="-228600">
              <a:buAutoNum type="arabicPeriod"/>
            </a:pPr>
            <a:r>
              <a:rPr lang="pl-PL"/>
              <a:t>Segment </a:t>
            </a:r>
            <a:r>
              <a:rPr lang="pl-PL" b="1"/>
              <a:t>końca życia produktu</a:t>
            </a:r>
            <a:r>
              <a:rPr lang="pl-PL"/>
              <a:t> wskazuje, co dzieje się dalej po wykorzystaniu produktu lub usługi. </a:t>
            </a:r>
          </a:p>
          <a:p>
            <a:pPr marL="228600" indent="-228600">
              <a:buAutoNum type="arabicPeriod"/>
            </a:pPr>
            <a:r>
              <a:rPr lang="pl-PL" b="1"/>
              <a:t>Propozycja wartości obiegu zamkniętego </a:t>
            </a:r>
            <a:r>
              <a:rPr lang="pl-PL"/>
              <a:t>to wartość dodana, która powstaje dzięki </a:t>
            </a:r>
            <a:r>
              <a:rPr lang="pl-PL" b="1"/>
              <a:t>innowacji o obiegu zamkniętym</a:t>
            </a:r>
          </a:p>
          <a:p>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8</a:t>
            </a:fld>
            <a:endParaRPr lang="en-US"/>
          </a:p>
        </p:txBody>
      </p:sp>
    </p:spTree>
    <p:extLst>
      <p:ext uri="{BB962C8B-B14F-4D97-AF65-F5344CB8AC3E}">
        <p14:creationId xmlns:p14="http://schemas.microsoft.com/office/powerpoint/2010/main" val="11198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5-10 minut)</a:t>
            </a:r>
          </a:p>
          <a:p>
            <a:endParaRPr lang="en-US" sz="1200" b="1" kern="1200" dirty="0">
              <a:solidFill>
                <a:schemeClr val="tx1"/>
              </a:solidFill>
              <a:effectLst/>
              <a:latin typeface="+mn-lt"/>
              <a:ea typeface="+mn-ea"/>
              <a:cs typeface="+mn-cs"/>
            </a:endParaRPr>
          </a:p>
          <a:p>
            <a:r>
              <a:rPr lang="pl-PL" sz="1200" b="1">
                <a:solidFill>
                  <a:schemeClr val="tx1"/>
                </a:solidFill>
                <a:effectLst/>
                <a:latin typeface="+mn-lt"/>
                <a:ea typeface="+mn-ea"/>
                <a:cs typeface="+mn-cs"/>
              </a:rPr>
              <a:t>Informacja do przekazania uczniom:</a:t>
            </a:r>
          </a:p>
          <a:p>
            <a:r>
              <a:rPr lang="pl-PL" sz="1200" b="0">
                <a:solidFill>
                  <a:schemeClr val="tx1"/>
                </a:solidFill>
                <a:effectLst/>
                <a:latin typeface="+mn-lt"/>
                <a:ea typeface="+mn-ea"/>
                <a:cs typeface="+mn-cs"/>
              </a:rPr>
              <a:t>Prześledźmy modelu działalności gospodarczej opartej na obiegu zamkniętym na zasadzie firmy pozyskującej tworzywa sztuczne w sposób etyczny (Ethically Sourced Plastic).</a:t>
            </a:r>
            <a:br>
              <a:rPr lang="pl-PL" sz="1200" b="0">
                <a:solidFill>
                  <a:schemeClr val="tx1"/>
                </a:solidFill>
                <a:effectLst/>
                <a:latin typeface="+mn-lt"/>
                <a:ea typeface="+mn-ea"/>
                <a:cs typeface="+mn-cs"/>
              </a:rPr>
            </a:br>
            <a:br>
              <a:rPr lang="pl-PL" sz="1200" b="0">
                <a:solidFill>
                  <a:schemeClr val="tx1"/>
                </a:solidFill>
                <a:effectLst/>
                <a:latin typeface="+mn-lt"/>
                <a:ea typeface="+mn-ea"/>
                <a:cs typeface="+mn-cs"/>
              </a:rPr>
            </a:br>
            <a:r>
              <a:rPr lang="pl-PL" sz="1200" b="0">
                <a:solidFill>
                  <a:schemeClr val="tx1"/>
                </a:solidFill>
                <a:effectLst/>
                <a:latin typeface="+mn-lt"/>
                <a:ea typeface="+mn-ea"/>
                <a:cs typeface="+mn-cs"/>
              </a:rPr>
              <a:t>Firma Ethically Sourced Plastic zatrudnia nieformalnych pracowników zajmujących się odpadami, którzy zbierają i sortują tworzywa sztuczne odzyskane z obszarów środowiska, takich jak plaże i rzeki. Pracownicy zajmujący się odpadami są zatrudnieni w pełnym wymiarze czasu pracy i otrzymują uczciwe wynagrodzenie z zachętą do produkcji oraz otrzymują świadczenia socjalne i zdrowotne. Firma korzysta z technologii </a:t>
            </a:r>
            <a:r>
              <a:rPr lang="pl-PL" sz="1200" b="0" i="1">
                <a:solidFill>
                  <a:schemeClr val="tx1"/>
                </a:solidFill>
                <a:effectLst/>
                <a:latin typeface="+mn-lt"/>
                <a:ea typeface="+mn-ea"/>
                <a:cs typeface="+mn-cs"/>
              </a:rPr>
              <a:t>blockchain</a:t>
            </a:r>
            <a:r>
              <a:rPr lang="pl-PL" sz="1200" b="0">
                <a:solidFill>
                  <a:schemeClr val="tx1"/>
                </a:solidFill>
                <a:effectLst/>
                <a:latin typeface="+mn-lt"/>
                <a:ea typeface="+mn-ea"/>
                <a:cs typeface="+mn-cs"/>
              </a:rPr>
              <a:t>, aby śledzić i monitorować plastik odzyskany przez zespół i partnerów logistycznych. Plastik trafia do zakładu odzysku materiałów, gdzie jest granulowany, a następnie sprzedawany producentom, którzy wykorzystują go do produkcji nowych wyrobów. Wartość dodana polega na tym, że plastik jest certyfikowany jako „etycznie pozyskiwany”, a kody QR pozwalają powiązać klientów końcowych z dokładnym projektem oczyszczania oraz pracownikiem zajmującym się odpadami, który zebrał plastik i który czerpie korzyści z działalności. </a:t>
            </a:r>
          </a:p>
        </p:txBody>
      </p:sp>
      <p:sp>
        <p:nvSpPr>
          <p:cNvPr id="4" name="Slide Number Placeholder 3"/>
          <p:cNvSpPr>
            <a:spLocks noGrp="1"/>
          </p:cNvSpPr>
          <p:nvPr>
            <p:ph type="sldNum" sz="quarter" idx="5"/>
          </p:nvPr>
        </p:nvSpPr>
        <p:spPr/>
        <p:txBody>
          <a:bodyPr/>
          <a:lstStyle/>
          <a:p>
            <a:fld id="{FF836C94-7932-4F42-B085-F387E238C945}" type="slidenum">
              <a:rPr lang="en-TH" smtClean="0"/>
              <a:t>9</a:t>
            </a:fld>
            <a:endParaRPr lang="en-TH"/>
          </a:p>
        </p:txBody>
      </p:sp>
    </p:spTree>
    <p:extLst>
      <p:ext uri="{BB962C8B-B14F-4D97-AF65-F5344CB8AC3E}">
        <p14:creationId xmlns:p14="http://schemas.microsoft.com/office/powerpoint/2010/main" val="425579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r>
              <a:rPr lang="pl-PL" b="0"/>
              <a:t>:</a:t>
            </a:r>
          </a:p>
          <a:p>
            <a:r>
              <a:rPr lang="pl-PL" sz="1200" b="0" i="0">
                <a:solidFill>
                  <a:schemeClr val="tx1"/>
                </a:solidFill>
                <a:effectLst/>
                <a:latin typeface="+mn-lt"/>
                <a:ea typeface="+mn-ea"/>
                <a:cs typeface="+mn-cs"/>
              </a:rPr>
              <a:t>Sekcja </a:t>
            </a:r>
            <a:r>
              <a:rPr lang="pl-PL" sz="1200" b="1" i="0">
                <a:solidFill>
                  <a:schemeClr val="tx1"/>
                </a:solidFill>
                <a:effectLst/>
                <a:latin typeface="+mn-lt"/>
                <a:ea typeface="+mn-ea"/>
                <a:cs typeface="+mn-cs"/>
              </a:rPr>
              <a:t>segmenty klientów </a:t>
            </a:r>
            <a:r>
              <a:rPr lang="pl-PL" sz="1200" b="0" i="0">
                <a:solidFill>
                  <a:schemeClr val="tx1"/>
                </a:solidFill>
                <a:effectLst/>
                <a:latin typeface="+mn-lt"/>
                <a:ea typeface="+mn-ea"/>
                <a:cs typeface="+mn-cs"/>
              </a:rPr>
              <a:t> określa grupy osób lub firm, do których chcemy dotrzeć aby sprzedać swój produkt lub usługę. Istnieją różne segmenty klientów, do których można skierować model biznesowy.</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Rynek masowy:</a:t>
            </a:r>
            <a:r>
              <a:rPr lang="pl-PL" sz="1200" b="0" i="0">
                <a:solidFill>
                  <a:schemeClr val="tx1"/>
                </a:solidFill>
                <a:effectLst/>
                <a:latin typeface="+mn-lt"/>
                <a:ea typeface="+mn-ea"/>
                <a:cs typeface="+mn-cs"/>
              </a:rPr>
              <a:t> Model biznesowy, który koncentruje się na rynkach masowych, nie grupuje swoich klientów w segmenty. Zamiast tego koncentruje się na populacji ogólnej lub dużej grupie osób o podobnych potrzebach. Przykładem takich produktów są telefony.  </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Rynek niszowy:</a:t>
            </a:r>
            <a:r>
              <a:rPr lang="pl-PL" sz="1200" b="0" i="0">
                <a:solidFill>
                  <a:schemeClr val="tx1"/>
                </a:solidFill>
                <a:effectLst/>
                <a:latin typeface="+mn-lt"/>
                <a:ea typeface="+mn-ea"/>
                <a:cs typeface="+mn-cs"/>
              </a:rPr>
              <a:t> Tutaj uwaga koncentruje się na określonej grupie ludzi o unikalnych potrzebach i cechach. W tym przypadków ropozycje wartości, kanały dystrybucji i relacje z klientami powinny być dostosowane do ich specyficznych wymagań. Przykładem mogą być nabywcy obuwia sportowego. </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Segmentacja:</a:t>
            </a:r>
            <a:r>
              <a:rPr lang="pl-PL" sz="1200" b="0" i="0">
                <a:solidFill>
                  <a:schemeClr val="tx1"/>
                </a:solidFill>
                <a:effectLst/>
                <a:latin typeface="+mn-lt"/>
                <a:ea typeface="+mn-ea"/>
                <a:cs typeface="+mn-cs"/>
              </a:rPr>
              <a:t> Ze względu na nieco inne potrzeby, w ramach głównego segmentu klientów mogą istnieć różne grupy. W związku z tym, aby zaspokoić różne potrzeby tych segmentów, można stworzyć różne propozycje wartości, kanały dystrybucji itp.   </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Rynek zróżnicowany:</a:t>
            </a:r>
            <a:r>
              <a:rPr lang="pl-PL" sz="1200" b="0" i="0">
                <a:solidFill>
                  <a:schemeClr val="tx1"/>
                </a:solidFill>
                <a:effectLst/>
                <a:latin typeface="+mn-lt"/>
                <a:ea typeface="+mn-ea"/>
                <a:cs typeface="+mn-cs"/>
              </a:rPr>
              <a:t> Zróżnicowany segment rynku obejmuje klientów o bardzo różnych potrzebach. </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Rynki wielostronne:</a:t>
            </a:r>
            <a:r>
              <a:rPr lang="pl-PL" sz="1200" b="0" i="0">
                <a:solidFill>
                  <a:schemeClr val="tx1"/>
                </a:solidFill>
                <a:effectLst/>
                <a:latin typeface="+mn-lt"/>
                <a:ea typeface="+mn-ea"/>
                <a:cs typeface="+mn-cs"/>
              </a:rPr>
              <a:t> Dotyczy to również współzależnych segmentów klientów. Na przykład, firma wydająca karty kredytowe obsługuje zarówno posiadaczy kart kredytowych, jak i handlowców, którzy akceptują płatności kartami.</a:t>
            </a:r>
          </a:p>
          <a:p>
            <a:endParaRPr lang="en-US" sz="1200" b="0" i="0" kern="1200" dirty="0">
              <a:solidFill>
                <a:schemeClr val="tx1"/>
              </a:solidFill>
              <a:effectLst/>
              <a:latin typeface="+mn-lt"/>
              <a:ea typeface="+mn-ea"/>
              <a:cs typeface="+mn-cs"/>
            </a:endParaRPr>
          </a:p>
          <a:p>
            <a:r>
              <a:rPr lang="pl-PL" b="1"/>
              <a:t>Pytanie do zadania uczniom:</a:t>
            </a:r>
          </a:p>
          <a:p>
            <a:r>
              <a:rPr lang="pl-PL" b="0"/>
              <a:t>Jakie segmenty klientów istnieją w przypadku tzw. </a:t>
            </a:r>
            <a:r>
              <a:rPr lang="pl-PL" b="0" i="1"/>
              <a:t>Ethically Sourced Plastics</a:t>
            </a:r>
            <a:r>
              <a:rPr lang="pl-PL" b="0"/>
              <a:t>?</a:t>
            </a:r>
          </a:p>
          <a:p>
            <a:endParaRPr lang="en-US" sz="1200" b="0" i="0" kern="1200" dirty="0">
              <a:solidFill>
                <a:schemeClr val="tx1"/>
              </a:solidFill>
              <a:effectLst/>
              <a:latin typeface="+mn-lt"/>
              <a:ea typeface="+mn-ea"/>
              <a:cs typeface="+mn-cs"/>
            </a:endParaRPr>
          </a:p>
          <a:p>
            <a:r>
              <a:rPr lang="pl-PL" sz="1200" b="1" i="0">
                <a:solidFill>
                  <a:schemeClr val="tx1"/>
                </a:solidFill>
                <a:effectLst/>
                <a:latin typeface="+mn-lt"/>
                <a:ea typeface="+mn-ea"/>
                <a:cs typeface="+mn-cs"/>
              </a:rPr>
              <a:t>Odpowiedzi:</a:t>
            </a:r>
          </a:p>
          <a:p>
            <a:r>
              <a:rPr lang="pl-PL" sz="1200" b="0" i="0">
                <a:solidFill>
                  <a:schemeClr val="tx1"/>
                </a:solidFill>
                <a:effectLst/>
                <a:latin typeface="+mn-lt"/>
                <a:ea typeface="+mn-ea"/>
                <a:cs typeface="+mn-cs"/>
              </a:rPr>
              <a:t>Niszowy rynek nabywców tworzyw sztucznych pochodzących z recyklingu, działających na zasadzie business-to-business. Klienci są podzieleni na segmenty według wielkości zakupów i rodzaju tworzywa sztucznego, którego potrzebują do produkcji swoich wyrobów. </a:t>
            </a:r>
          </a:p>
        </p:txBody>
      </p:sp>
      <p:sp>
        <p:nvSpPr>
          <p:cNvPr id="4" name="Slide Number Placeholder 3"/>
          <p:cNvSpPr>
            <a:spLocks noGrp="1"/>
          </p:cNvSpPr>
          <p:nvPr>
            <p:ph type="sldNum" sz="quarter" idx="5"/>
          </p:nvPr>
        </p:nvSpPr>
        <p:spPr/>
        <p:txBody>
          <a:bodyPr/>
          <a:lstStyle/>
          <a:p>
            <a:fld id="{0EA548B3-7C32-D04A-9912-77168BDC7C59}" type="slidenum">
              <a:rPr lang="en-US" smtClean="0"/>
              <a:t>10</a:t>
            </a:fld>
            <a:endParaRPr lang="en-US"/>
          </a:p>
        </p:txBody>
      </p:sp>
    </p:spTree>
    <p:extLst>
      <p:ext uri="{BB962C8B-B14F-4D97-AF65-F5344CB8AC3E}">
        <p14:creationId xmlns:p14="http://schemas.microsoft.com/office/powerpoint/2010/main" val="138404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a:t>(Czas trwania slajdu: 3-5 minut)</a:t>
            </a:r>
          </a:p>
          <a:p>
            <a:endParaRPr lang="en-US" b="1" dirty="0"/>
          </a:p>
          <a:p>
            <a:r>
              <a:rPr lang="pl-PL" b="1"/>
              <a:t>Informacja do przekazania uczniom</a:t>
            </a:r>
            <a:r>
              <a:rPr lang="pl-PL" b="0"/>
              <a:t>:</a:t>
            </a:r>
          </a:p>
          <a:p>
            <a:r>
              <a:rPr lang="pl-PL"/>
              <a:t>Segment </a:t>
            </a:r>
            <a:r>
              <a:rPr lang="pl-PL" b="1"/>
              <a:t>propozycja wartości</a:t>
            </a:r>
            <a:r>
              <a:rPr lang="pl-PL"/>
              <a:t>  </a:t>
            </a:r>
            <a:r>
              <a:rPr lang="pl-PL" sz="1200" b="0" i="0">
                <a:solidFill>
                  <a:schemeClr val="tx1"/>
                </a:solidFill>
                <a:effectLst/>
                <a:latin typeface="+mn-lt"/>
                <a:ea typeface="+mn-ea"/>
                <a:cs typeface="+mn-cs"/>
              </a:rPr>
              <a:t>to element stanowiący sedno modelu biznesowego</a:t>
            </a:r>
            <a:r>
              <a:rPr lang="pl-PL"/>
              <a:t>.</a:t>
            </a:r>
            <a:r>
              <a:rPr lang="pl-PL" sz="1200" b="0" i="0">
                <a:solidFill>
                  <a:schemeClr val="tx1"/>
                </a:solidFill>
                <a:effectLst/>
                <a:latin typeface="+mn-lt"/>
                <a:ea typeface="+mn-ea"/>
                <a:cs typeface="+mn-cs"/>
              </a:rPr>
              <a:t> Stanowi on unikalne rozwiązanie (produkt lub usługa) problemu, z którym boryka się segment klientów, lub tworzy wartość dla tego segmentu. Propozycja wartości powinna być unikalna lub powinna różnić się od propozycji Państwa konkurencji. Jeżeli oferujemy nowy produkt, powinien on być innowacyjny i przełomowy. Jeżeli oferujemy produkt, który już istnieje na rynku, powinien on wyróżniać się nowymi cechami i atrybutami. </a:t>
            </a:r>
          </a:p>
          <a:p>
            <a:endParaRPr lang="en-US" sz="1200" b="0" i="0" kern="1200" dirty="0">
              <a:solidFill>
                <a:schemeClr val="tx1"/>
              </a:solidFill>
              <a:effectLst/>
              <a:latin typeface="+mn-lt"/>
              <a:ea typeface="+mn-ea"/>
              <a:cs typeface="+mn-cs"/>
            </a:endParaRPr>
          </a:p>
          <a:p>
            <a:r>
              <a:rPr lang="pl-PL" sz="1200" b="0" i="0">
                <a:solidFill>
                  <a:schemeClr val="tx1"/>
                </a:solidFill>
                <a:effectLst/>
                <a:latin typeface="+mn-lt"/>
                <a:ea typeface="+mn-ea"/>
                <a:cs typeface="+mn-cs"/>
              </a:rPr>
              <a:t>Propozycje wartości mogą być </a:t>
            </a:r>
            <a:r>
              <a:rPr lang="pl-PL" sz="1200" b="1" i="0">
                <a:solidFill>
                  <a:schemeClr val="tx1"/>
                </a:solidFill>
                <a:effectLst/>
                <a:latin typeface="+mn-lt"/>
                <a:ea typeface="+mn-ea"/>
                <a:cs typeface="+mn-cs"/>
              </a:rPr>
              <a:t>ilościowe (cena i szybkość obsługi) lub jakościowe (doświadczenie klienta lub projekt).</a:t>
            </a:r>
          </a:p>
          <a:p>
            <a:endParaRPr lang="en-US" dirty="0"/>
          </a:p>
          <a:p>
            <a:r>
              <a:rPr lang="pl-PL"/>
              <a:t>Propozycja wartości powinna być również </a:t>
            </a:r>
            <a:r>
              <a:rPr lang="pl-PL" b="1"/>
              <a:t>kluczowa, przekonująca, konkretna i wiarygodna</a:t>
            </a:r>
            <a:r>
              <a:rPr lang="pl-PL"/>
              <a:t>.</a:t>
            </a:r>
            <a:r>
              <a:rPr lang="pl-PL" b="1"/>
              <a:t> </a:t>
            </a:r>
            <a:r>
              <a:rPr lang="pl-PL" b="0"/>
              <a:t>Oznacza to, że powinien on rozwiązywać problem klienta, powinien mieć „emocjonalną siłę przyciągania” dla klienta, powinien być namacalny, a nasza firma powinna być w stanie go dostarczyć.</a:t>
            </a:r>
          </a:p>
          <a:p>
            <a:br>
              <a:rPr lang="pl-PL"/>
            </a:br>
            <a:r>
              <a:rPr lang="pl-PL" b="1"/>
              <a:t>Pytanie do zadania uczniom:</a:t>
            </a:r>
          </a:p>
          <a:p>
            <a:r>
              <a:rPr lang="pl-PL"/>
              <a:t>Jaka jest propozycja wartości </a:t>
            </a:r>
            <a:r>
              <a:rPr lang="pl-PL" i="1"/>
              <a:t>Ethically Sourced Plastic</a:t>
            </a:r>
            <a:r>
              <a:rPr lang="pl-PL"/>
              <a:t>?</a:t>
            </a:r>
          </a:p>
          <a:p>
            <a:endParaRPr lang="en-US" b="1" dirty="0"/>
          </a:p>
          <a:p>
            <a:r>
              <a:rPr lang="pl-PL" b="1"/>
              <a:t>Odpowiedzi:</a:t>
            </a:r>
          </a:p>
          <a:p>
            <a:r>
              <a:rPr lang="pl-PL" b="0"/>
              <a:t>Firma walczy z ubóstwem, zbierając i sortując plastik, zatrudniając nieformalnych pracowników zajmujących się odpadami, oferując producentom etycznie pozyskiwane materiały pokonsumpcyjne do wytwarzania produktów.</a:t>
            </a:r>
          </a:p>
        </p:txBody>
      </p:sp>
      <p:sp>
        <p:nvSpPr>
          <p:cNvPr id="4" name="Slide Number Placeholder 3"/>
          <p:cNvSpPr>
            <a:spLocks noGrp="1"/>
          </p:cNvSpPr>
          <p:nvPr>
            <p:ph type="sldNum" sz="quarter" idx="5"/>
          </p:nvPr>
        </p:nvSpPr>
        <p:spPr/>
        <p:txBody>
          <a:bodyPr/>
          <a:lstStyle/>
          <a:p>
            <a:fld id="{0EA548B3-7C32-D04A-9912-77168BDC7C59}" type="slidenum">
              <a:rPr lang="en-US" smtClean="0"/>
              <a:t>11</a:t>
            </a:fld>
            <a:endParaRPr lang="en-US"/>
          </a:p>
        </p:txBody>
      </p:sp>
    </p:spTree>
    <p:extLst>
      <p:ext uri="{BB962C8B-B14F-4D97-AF65-F5344CB8AC3E}">
        <p14:creationId xmlns:p14="http://schemas.microsoft.com/office/powerpoint/2010/main" val="2093049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54DE-4FE7-E994-2174-83F4C9865F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AF2EAA-577D-D7E1-D9DA-876C57161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64A5D5-441C-32A0-7370-5302E6089364}"/>
              </a:ext>
            </a:extLst>
          </p:cNvPr>
          <p:cNvSpPr>
            <a:spLocks noGrp="1"/>
          </p:cNvSpPr>
          <p:nvPr>
            <p:ph type="dt" sz="half" idx="10"/>
          </p:nvPr>
        </p:nvSpPr>
        <p:spPr/>
        <p:txBody>
          <a:bodyPr/>
          <a:lstStyle/>
          <a:p>
            <a:fld id="{9702F4AA-BB28-844D-BB27-CEF9B3C2CCF2}" type="datetime1">
              <a:rPr lang="en-US" smtClean="0"/>
              <a:t>4/18/2023</a:t>
            </a:fld>
            <a:endParaRPr lang="en-US"/>
          </a:p>
        </p:txBody>
      </p:sp>
      <p:sp>
        <p:nvSpPr>
          <p:cNvPr id="5" name="Footer Placeholder 4">
            <a:extLst>
              <a:ext uri="{FF2B5EF4-FFF2-40B4-BE49-F238E27FC236}">
                <a16:creationId xmlns:a16="http://schemas.microsoft.com/office/drawing/2014/main" id="{4B5D64C3-0779-C194-03A6-7EA90DE17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AE13B-B945-F7E3-51B5-99C43C46F8D8}"/>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288171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0CCD-53A9-06BB-63D4-F82021AD92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9FBFF-886E-304B-B01D-E1663088A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DDF60-410B-ECB8-7AD1-B9B28E8AADB6}"/>
              </a:ext>
            </a:extLst>
          </p:cNvPr>
          <p:cNvSpPr>
            <a:spLocks noGrp="1"/>
          </p:cNvSpPr>
          <p:nvPr>
            <p:ph type="dt" sz="half" idx="10"/>
          </p:nvPr>
        </p:nvSpPr>
        <p:spPr/>
        <p:txBody>
          <a:bodyPr/>
          <a:lstStyle/>
          <a:p>
            <a:fld id="{669C4512-AA56-8346-B2F7-9979AAFCF4F9}" type="datetime1">
              <a:rPr lang="en-US" smtClean="0"/>
              <a:t>4/18/2023</a:t>
            </a:fld>
            <a:endParaRPr lang="en-US"/>
          </a:p>
        </p:txBody>
      </p:sp>
      <p:sp>
        <p:nvSpPr>
          <p:cNvPr id="5" name="Footer Placeholder 4">
            <a:extLst>
              <a:ext uri="{FF2B5EF4-FFF2-40B4-BE49-F238E27FC236}">
                <a16:creationId xmlns:a16="http://schemas.microsoft.com/office/drawing/2014/main" id="{D8560770-D628-5F03-B3DB-9668621AB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30DDF-CAF5-5D54-DDD9-544380265E01}"/>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97836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056695-C4F8-E522-B01A-9F84E2F50B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691980-6C5A-D92A-A0D0-9E6591B2E0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254D9-A8A8-C46D-DB72-06EA70FE33A8}"/>
              </a:ext>
            </a:extLst>
          </p:cNvPr>
          <p:cNvSpPr>
            <a:spLocks noGrp="1"/>
          </p:cNvSpPr>
          <p:nvPr>
            <p:ph type="dt" sz="half" idx="10"/>
          </p:nvPr>
        </p:nvSpPr>
        <p:spPr/>
        <p:txBody>
          <a:bodyPr/>
          <a:lstStyle/>
          <a:p>
            <a:fld id="{A37A795E-1F02-BA40-B3EC-EC64F7E75187}" type="datetime1">
              <a:rPr lang="en-US" smtClean="0"/>
              <a:t>4/18/2023</a:t>
            </a:fld>
            <a:endParaRPr lang="en-US"/>
          </a:p>
        </p:txBody>
      </p:sp>
      <p:sp>
        <p:nvSpPr>
          <p:cNvPr id="5" name="Footer Placeholder 4">
            <a:extLst>
              <a:ext uri="{FF2B5EF4-FFF2-40B4-BE49-F238E27FC236}">
                <a16:creationId xmlns:a16="http://schemas.microsoft.com/office/drawing/2014/main" id="{6D7FFCE0-16C4-D65B-95A0-DF2E47C1C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47FFA-658E-B709-EF05-69D4BB584834}"/>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532769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8402-303B-59F9-88A7-B30BC8726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334E1-D22D-5DE2-FDDF-E4A41FB134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29CCE-F40C-A5DD-227F-877CA2EC31D1}"/>
              </a:ext>
            </a:extLst>
          </p:cNvPr>
          <p:cNvSpPr>
            <a:spLocks noGrp="1"/>
          </p:cNvSpPr>
          <p:nvPr>
            <p:ph type="dt" sz="half" idx="10"/>
          </p:nvPr>
        </p:nvSpPr>
        <p:spPr/>
        <p:txBody>
          <a:bodyPr/>
          <a:lstStyle/>
          <a:p>
            <a:fld id="{21145519-4BA6-FC4E-B2AB-15877A61B8E0}" type="datetime1">
              <a:rPr lang="en-US" smtClean="0"/>
              <a:t>4/18/2023</a:t>
            </a:fld>
            <a:endParaRPr lang="en-US"/>
          </a:p>
        </p:txBody>
      </p:sp>
      <p:sp>
        <p:nvSpPr>
          <p:cNvPr id="5" name="Footer Placeholder 4">
            <a:extLst>
              <a:ext uri="{FF2B5EF4-FFF2-40B4-BE49-F238E27FC236}">
                <a16:creationId xmlns:a16="http://schemas.microsoft.com/office/drawing/2014/main" id="{86E4D76D-F8FE-58AC-6288-F77A63A2F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29F15-6159-818E-27E2-865FD5ED471F}"/>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123646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3C0F-4DE9-B7E1-5C5D-279E0A41B1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52582F-C5C9-5C7F-F33A-5249DB37C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65726-0567-CDCA-8CA6-A3DE812ADA72}"/>
              </a:ext>
            </a:extLst>
          </p:cNvPr>
          <p:cNvSpPr>
            <a:spLocks noGrp="1"/>
          </p:cNvSpPr>
          <p:nvPr>
            <p:ph type="dt" sz="half" idx="10"/>
          </p:nvPr>
        </p:nvSpPr>
        <p:spPr/>
        <p:txBody>
          <a:bodyPr/>
          <a:lstStyle/>
          <a:p>
            <a:fld id="{2A28BF4A-900F-6C43-A515-1F2637C5D04C}" type="datetime1">
              <a:rPr lang="en-US" smtClean="0"/>
              <a:t>4/18/2023</a:t>
            </a:fld>
            <a:endParaRPr lang="en-US"/>
          </a:p>
        </p:txBody>
      </p:sp>
      <p:sp>
        <p:nvSpPr>
          <p:cNvPr id="5" name="Footer Placeholder 4">
            <a:extLst>
              <a:ext uri="{FF2B5EF4-FFF2-40B4-BE49-F238E27FC236}">
                <a16:creationId xmlns:a16="http://schemas.microsoft.com/office/drawing/2014/main" id="{7B2484C5-9BD1-59CB-905D-372634B2A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BED46-81F2-1304-ECB7-A3A663C552BF}"/>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534693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925B-B885-9660-267A-CC2C15C1D7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255BB-09D8-6BC4-A879-755B0E645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B8B31F-70BA-76A5-FD4C-7899BC68E8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D2EAD-DEF7-6DAF-0645-B55421D93366}"/>
              </a:ext>
            </a:extLst>
          </p:cNvPr>
          <p:cNvSpPr>
            <a:spLocks noGrp="1"/>
          </p:cNvSpPr>
          <p:nvPr>
            <p:ph type="dt" sz="half" idx="10"/>
          </p:nvPr>
        </p:nvSpPr>
        <p:spPr/>
        <p:txBody>
          <a:bodyPr/>
          <a:lstStyle/>
          <a:p>
            <a:fld id="{6ABA16AB-A18E-8942-8D36-DDB420950D99}" type="datetime1">
              <a:rPr lang="en-US" smtClean="0"/>
              <a:t>4/18/2023</a:t>
            </a:fld>
            <a:endParaRPr lang="en-US"/>
          </a:p>
        </p:txBody>
      </p:sp>
      <p:sp>
        <p:nvSpPr>
          <p:cNvPr id="6" name="Footer Placeholder 5">
            <a:extLst>
              <a:ext uri="{FF2B5EF4-FFF2-40B4-BE49-F238E27FC236}">
                <a16:creationId xmlns:a16="http://schemas.microsoft.com/office/drawing/2014/main" id="{B3A1A533-F9BD-DA7C-C0AB-AA68C3CDB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0D8EE9-F8D8-2BFB-DBD1-D62DED02B1F9}"/>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181143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90ED-8C11-C1CC-C2C2-A113DD40AF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AC7566-5007-E8FA-63CD-E4AD889ED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0BAA5-F9FF-3409-DE3B-1BCDA6933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03F901-FD62-A05C-8CC3-99ABD36C2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B05F94-1D8C-1AF0-9247-38635EC862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8F4B9A-6EF4-8A6F-9E06-2C41ED00E905}"/>
              </a:ext>
            </a:extLst>
          </p:cNvPr>
          <p:cNvSpPr>
            <a:spLocks noGrp="1"/>
          </p:cNvSpPr>
          <p:nvPr>
            <p:ph type="dt" sz="half" idx="10"/>
          </p:nvPr>
        </p:nvSpPr>
        <p:spPr/>
        <p:txBody>
          <a:bodyPr/>
          <a:lstStyle/>
          <a:p>
            <a:fld id="{FD374110-0675-FA4D-8988-052895520298}" type="datetime1">
              <a:rPr lang="en-US" smtClean="0"/>
              <a:t>4/18/2023</a:t>
            </a:fld>
            <a:endParaRPr lang="en-US"/>
          </a:p>
        </p:txBody>
      </p:sp>
      <p:sp>
        <p:nvSpPr>
          <p:cNvPr id="8" name="Footer Placeholder 7">
            <a:extLst>
              <a:ext uri="{FF2B5EF4-FFF2-40B4-BE49-F238E27FC236}">
                <a16:creationId xmlns:a16="http://schemas.microsoft.com/office/drawing/2014/main" id="{CF66E634-49DA-5E52-2A4B-9E605E8730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A13BED-621F-5405-A787-8DC7E23D4B08}"/>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408535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6162-FDF6-DD8B-1F1F-C47AF754B5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641994-D81F-93A4-FC6C-AAD2FDD21EA9}"/>
              </a:ext>
            </a:extLst>
          </p:cNvPr>
          <p:cNvSpPr>
            <a:spLocks noGrp="1"/>
          </p:cNvSpPr>
          <p:nvPr>
            <p:ph type="dt" sz="half" idx="10"/>
          </p:nvPr>
        </p:nvSpPr>
        <p:spPr/>
        <p:txBody>
          <a:bodyPr/>
          <a:lstStyle/>
          <a:p>
            <a:fld id="{AEBD5B9F-DD7A-C640-BAF2-790AFA4DF512}" type="datetime1">
              <a:rPr lang="en-US" smtClean="0"/>
              <a:t>4/18/2023</a:t>
            </a:fld>
            <a:endParaRPr lang="en-US"/>
          </a:p>
        </p:txBody>
      </p:sp>
      <p:sp>
        <p:nvSpPr>
          <p:cNvPr id="4" name="Footer Placeholder 3">
            <a:extLst>
              <a:ext uri="{FF2B5EF4-FFF2-40B4-BE49-F238E27FC236}">
                <a16:creationId xmlns:a16="http://schemas.microsoft.com/office/drawing/2014/main" id="{C4DE3285-DA2F-1D40-237E-65D06D011C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78B62-0BE1-F7A3-31D5-92CA7EDBE13A}"/>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19738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23254-D636-3307-101A-47447B5E9A4C}"/>
              </a:ext>
            </a:extLst>
          </p:cNvPr>
          <p:cNvSpPr>
            <a:spLocks noGrp="1"/>
          </p:cNvSpPr>
          <p:nvPr>
            <p:ph type="dt" sz="half" idx="10"/>
          </p:nvPr>
        </p:nvSpPr>
        <p:spPr/>
        <p:txBody>
          <a:bodyPr/>
          <a:lstStyle/>
          <a:p>
            <a:fld id="{2039356A-4338-8942-AC0E-9B6D4250F606}" type="datetime1">
              <a:rPr lang="en-US" smtClean="0"/>
              <a:t>4/18/2023</a:t>
            </a:fld>
            <a:endParaRPr lang="en-US"/>
          </a:p>
        </p:txBody>
      </p:sp>
      <p:sp>
        <p:nvSpPr>
          <p:cNvPr id="3" name="Footer Placeholder 2">
            <a:extLst>
              <a:ext uri="{FF2B5EF4-FFF2-40B4-BE49-F238E27FC236}">
                <a16:creationId xmlns:a16="http://schemas.microsoft.com/office/drawing/2014/main" id="{D7E4AF5E-F934-854E-55DA-79BA79E11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6C9B2E-2F19-7D2F-FE0D-4EC6A19888D0}"/>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19278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8C51-E384-BA80-7EDB-F146046D5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781FC7-E6BE-2B18-BBBD-48225BB7D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3F8D9C-424B-7B1E-6A9B-7594C1DAE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F67A0-1147-40D1-D291-A1AB6FBEE083}"/>
              </a:ext>
            </a:extLst>
          </p:cNvPr>
          <p:cNvSpPr>
            <a:spLocks noGrp="1"/>
          </p:cNvSpPr>
          <p:nvPr>
            <p:ph type="dt" sz="half" idx="10"/>
          </p:nvPr>
        </p:nvSpPr>
        <p:spPr/>
        <p:txBody>
          <a:bodyPr/>
          <a:lstStyle/>
          <a:p>
            <a:fld id="{CF8A9717-4C6E-BA48-85FE-2BE145F96EC5}" type="datetime1">
              <a:rPr lang="en-US" smtClean="0"/>
              <a:t>4/18/2023</a:t>
            </a:fld>
            <a:endParaRPr lang="en-US"/>
          </a:p>
        </p:txBody>
      </p:sp>
      <p:sp>
        <p:nvSpPr>
          <p:cNvPr id="6" name="Footer Placeholder 5">
            <a:extLst>
              <a:ext uri="{FF2B5EF4-FFF2-40B4-BE49-F238E27FC236}">
                <a16:creationId xmlns:a16="http://schemas.microsoft.com/office/drawing/2014/main" id="{8C34F27E-7C3B-B6C8-0C4B-050D94E76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D6DD5-4923-A700-F1C4-547B714ED1A8}"/>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216807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6DE0-63D6-A927-AEC0-618714CEF7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188A04-71D9-24C8-F675-4FCA3F550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4CF3B-ACF9-8E1D-90BD-B95D5D9FF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87EAE-5874-4799-855F-C08C78D75D32}"/>
              </a:ext>
            </a:extLst>
          </p:cNvPr>
          <p:cNvSpPr>
            <a:spLocks noGrp="1"/>
          </p:cNvSpPr>
          <p:nvPr>
            <p:ph type="dt" sz="half" idx="10"/>
          </p:nvPr>
        </p:nvSpPr>
        <p:spPr/>
        <p:txBody>
          <a:bodyPr/>
          <a:lstStyle/>
          <a:p>
            <a:fld id="{4FB8A892-C754-E84D-A9B7-EB7A2A90C514}" type="datetime1">
              <a:rPr lang="en-US" smtClean="0"/>
              <a:t>4/18/2023</a:t>
            </a:fld>
            <a:endParaRPr lang="en-US"/>
          </a:p>
        </p:txBody>
      </p:sp>
      <p:sp>
        <p:nvSpPr>
          <p:cNvPr id="6" name="Footer Placeholder 5">
            <a:extLst>
              <a:ext uri="{FF2B5EF4-FFF2-40B4-BE49-F238E27FC236}">
                <a16:creationId xmlns:a16="http://schemas.microsoft.com/office/drawing/2014/main" id="{4B4906F4-32A1-40D4-8D78-CCE8FFDD7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E428DA-EAA9-393D-5BE7-C5E09AADB8D9}"/>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68661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A33B31-E4D1-5310-15CA-4B64CD3C5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3A3BB-02EB-32A8-F373-11305C204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CD42C-295A-D522-23A2-BDD0D36F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10677-0365-244A-B0A5-4F703A280459}" type="datetime1">
              <a:rPr lang="en-US" smtClean="0"/>
              <a:t>4/18/2023</a:t>
            </a:fld>
            <a:endParaRPr lang="en-US"/>
          </a:p>
        </p:txBody>
      </p:sp>
      <p:sp>
        <p:nvSpPr>
          <p:cNvPr id="5" name="Footer Placeholder 4">
            <a:extLst>
              <a:ext uri="{FF2B5EF4-FFF2-40B4-BE49-F238E27FC236}">
                <a16:creationId xmlns:a16="http://schemas.microsoft.com/office/drawing/2014/main" id="{02F7CDFD-A9F6-D7CB-AB3F-3B4B60D81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26D36B-F488-8E64-5F8D-75361A31C5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684D6-735E-A247-AB2A-697F19D02639}" type="slidenum">
              <a:rPr lang="en-US" smtClean="0"/>
              <a:t>‹#›</a:t>
            </a:fld>
            <a:endParaRPr lang="en-US"/>
          </a:p>
        </p:txBody>
      </p:sp>
    </p:spTree>
    <p:extLst>
      <p:ext uri="{BB962C8B-B14F-4D97-AF65-F5344CB8AC3E}">
        <p14:creationId xmlns:p14="http://schemas.microsoft.com/office/powerpoint/2010/main" val="1332200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kst  Opis tekstu wygenerowany automatycznie ze średnią pewnością">
            <a:extLst>
              <a:ext uri="{FF2B5EF4-FFF2-40B4-BE49-F238E27FC236}">
                <a16:creationId xmlns:a16="http://schemas.microsoft.com/office/drawing/2014/main" id="{5202F7B8-6C70-5E42-9FE5-11DB0020A680}"/>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2028915E-0871-E40D-A01C-6E086CBD5F97}"/>
              </a:ext>
            </a:extLst>
          </p:cNvPr>
          <p:cNvSpPr>
            <a:spLocks noGrp="1"/>
          </p:cNvSpPr>
          <p:nvPr>
            <p:ph type="sldNum" sz="quarter" idx="12"/>
          </p:nvPr>
        </p:nvSpPr>
        <p:spPr/>
        <p:txBody>
          <a:bodyPr/>
          <a:lstStyle/>
          <a:p>
            <a:fld id="{9D5684D6-735E-A247-AB2A-697F19D02639}" type="slidenum">
              <a:rPr lang="en-US" smtClean="0"/>
              <a:t>1</a:t>
            </a:fld>
            <a:endParaRPr lang="en-US"/>
          </a:p>
        </p:txBody>
      </p:sp>
      <p:sp>
        <p:nvSpPr>
          <p:cNvPr id="3" name="pole tekstowe 2">
            <a:extLst>
              <a:ext uri="{FF2B5EF4-FFF2-40B4-BE49-F238E27FC236}">
                <a16:creationId xmlns:a16="http://schemas.microsoft.com/office/drawing/2014/main" id="{BAFB618F-5E17-6FED-8B52-5114F3CAD610}"/>
              </a:ext>
            </a:extLst>
          </p:cNvPr>
          <p:cNvSpPr txBox="1"/>
          <p:nvPr/>
        </p:nvSpPr>
        <p:spPr>
          <a:xfrm>
            <a:off x="2015412" y="5377380"/>
            <a:ext cx="8332237" cy="769441"/>
          </a:xfrm>
          <a:prstGeom prst="rect">
            <a:avLst/>
          </a:prstGeom>
          <a:solidFill>
            <a:srgbClr val="F1EEE8"/>
          </a:solidFill>
        </p:spPr>
        <p:txBody>
          <a:bodyPr wrap="square" rtlCol="0">
            <a:spAutoFit/>
          </a:bodyPr>
          <a:lstStyle/>
          <a:p>
            <a:r>
              <a:rPr lang="pl-PL" sz="2400" dirty="0">
                <a:solidFill>
                  <a:srgbClr val="434444"/>
                </a:solidFill>
                <a:latin typeface="arial" panose="020B0604020202020204" pitchFamily="34" charset="0"/>
              </a:rPr>
              <a:t>Cyrkularny model biznesowy wg Business Model </a:t>
            </a:r>
            <a:r>
              <a:rPr lang="pl-PL" sz="2400" dirty="0" err="1">
                <a:solidFill>
                  <a:srgbClr val="434444"/>
                </a:solidFill>
                <a:latin typeface="arial" panose="020B0604020202020204" pitchFamily="34" charset="0"/>
              </a:rPr>
              <a:t>Canvas</a:t>
            </a:r>
            <a:endParaRPr lang="pl-PL" sz="2400" dirty="0">
              <a:solidFill>
                <a:srgbClr val="434444"/>
              </a:solidFill>
              <a:latin typeface="arial" panose="020B0604020202020204" pitchFamily="34" charset="0"/>
            </a:endParaRPr>
          </a:p>
          <a:p>
            <a:endParaRPr lang="pl-PL" sz="2000" dirty="0">
              <a:solidFill>
                <a:srgbClr val="434444"/>
              </a:solidFill>
              <a:latin typeface="arial" panose="020B0604020202020204" pitchFamily="34" charset="0"/>
            </a:endParaRPr>
          </a:p>
        </p:txBody>
      </p:sp>
      <p:sp>
        <p:nvSpPr>
          <p:cNvPr id="5" name="pole tekstowe 4">
            <a:extLst>
              <a:ext uri="{FF2B5EF4-FFF2-40B4-BE49-F238E27FC236}">
                <a16:creationId xmlns:a16="http://schemas.microsoft.com/office/drawing/2014/main" id="{5005DE44-EBB5-C15B-217D-D7942035A3A4}"/>
              </a:ext>
            </a:extLst>
          </p:cNvPr>
          <p:cNvSpPr txBox="1"/>
          <p:nvPr/>
        </p:nvSpPr>
        <p:spPr>
          <a:xfrm>
            <a:off x="2326433" y="6028163"/>
            <a:ext cx="7125477" cy="400110"/>
          </a:xfrm>
          <a:prstGeom prst="rect">
            <a:avLst/>
          </a:prstGeom>
          <a:solidFill>
            <a:srgbClr val="F1EEE8"/>
          </a:solidFill>
        </p:spPr>
        <p:txBody>
          <a:bodyPr wrap="square" rtlCol="0">
            <a:spAutoFit/>
          </a:bodyPr>
          <a:lstStyle/>
          <a:p>
            <a:r>
              <a:rPr lang="pl-PL" sz="2000" dirty="0">
                <a:solidFill>
                  <a:srgbClr val="434444"/>
                </a:solidFill>
                <a:latin typeface="arial" panose="020B0604020202020204" pitchFamily="34" charset="0"/>
              </a:rPr>
              <a:t>			Warsztat 3</a:t>
            </a:r>
          </a:p>
        </p:txBody>
      </p:sp>
    </p:spTree>
    <p:extLst>
      <p:ext uri="{BB962C8B-B14F-4D97-AF65-F5344CB8AC3E}">
        <p14:creationId xmlns:p14="http://schemas.microsoft.com/office/powerpoint/2010/main" val="4185024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9401917" y="1255671"/>
            <a:ext cx="2217906" cy="31825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Rectangle 8">
            <a:extLst>
              <a:ext uri="{FF2B5EF4-FFF2-40B4-BE49-F238E27FC236}">
                <a16:creationId xmlns:a16="http://schemas.microsoft.com/office/drawing/2014/main" id="{A6881389-EDFC-21A2-DE1B-68340BB54DB7}"/>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Nisza rynkowa, producenci oraz spółki zajmujące się recyklingiem</a:t>
            </a:r>
          </a:p>
        </p:txBody>
      </p:sp>
      <p:sp>
        <p:nvSpPr>
          <p:cNvPr id="2" name="pole tekstowe 1">
            <a:extLst>
              <a:ext uri="{FF2B5EF4-FFF2-40B4-BE49-F238E27FC236}">
                <a16:creationId xmlns:a16="http://schemas.microsoft.com/office/drawing/2014/main" id="{52B9B50C-0C48-60A1-B1BD-3C070A6A163A}"/>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C2927E7C-17C7-87E9-5B85-5BF7A780B818}"/>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5" name="pole tekstowe 4">
            <a:extLst>
              <a:ext uri="{FF2B5EF4-FFF2-40B4-BE49-F238E27FC236}">
                <a16:creationId xmlns:a16="http://schemas.microsoft.com/office/drawing/2014/main" id="{720CC0E0-5AC3-F966-6090-37F9D3009587}"/>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55502F87-39D2-D673-25AA-069DDF374234}"/>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2A86E0FF-8F37-E213-2F82-F5A9BD934813}"/>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797E0298-D818-2253-6E5B-B9D3C66510FE}"/>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10" name="pole tekstowe 9">
            <a:extLst>
              <a:ext uri="{FF2B5EF4-FFF2-40B4-BE49-F238E27FC236}">
                <a16:creationId xmlns:a16="http://schemas.microsoft.com/office/drawing/2014/main" id="{65C1D6A5-E9AF-63ED-666B-DA94FDA96029}"/>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1" name="pole tekstowe 10">
            <a:extLst>
              <a:ext uri="{FF2B5EF4-FFF2-40B4-BE49-F238E27FC236}">
                <a16:creationId xmlns:a16="http://schemas.microsoft.com/office/drawing/2014/main" id="{30345ECF-1ADC-7B06-6219-115BD1999D8F}"/>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2" name="pole tekstowe 11">
            <a:extLst>
              <a:ext uri="{FF2B5EF4-FFF2-40B4-BE49-F238E27FC236}">
                <a16:creationId xmlns:a16="http://schemas.microsoft.com/office/drawing/2014/main" id="{55B46B6A-EFAD-8D4E-210B-7873E6434ABE}"/>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3" name="pole tekstowe 12">
            <a:extLst>
              <a:ext uri="{FF2B5EF4-FFF2-40B4-BE49-F238E27FC236}">
                <a16:creationId xmlns:a16="http://schemas.microsoft.com/office/drawing/2014/main" id="{A7137F7D-4BB4-4EB4-7B3A-7EC409221E91}"/>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4" name="pole tekstowe 13">
            <a:extLst>
              <a:ext uri="{FF2B5EF4-FFF2-40B4-BE49-F238E27FC236}">
                <a16:creationId xmlns:a16="http://schemas.microsoft.com/office/drawing/2014/main" id="{17EB8441-9947-F687-F328-36D33458DE74}"/>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5" name="pole tekstowe 14">
            <a:extLst>
              <a:ext uri="{FF2B5EF4-FFF2-40B4-BE49-F238E27FC236}">
                <a16:creationId xmlns:a16="http://schemas.microsoft.com/office/drawing/2014/main" id="{7A9D232B-A6F8-1BCA-CAC2-B4DFA8BBDA2B}"/>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37079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0" name="Rectangle 19">
            <a:extLst>
              <a:ext uri="{FF2B5EF4-FFF2-40B4-BE49-F238E27FC236}">
                <a16:creationId xmlns:a16="http://schemas.microsoft.com/office/drawing/2014/main" id="{BAFB41F0-3B1D-3E4A-A9DC-DB5B8CD9590B}"/>
              </a:ext>
            </a:extLst>
          </p:cNvPr>
          <p:cNvSpPr/>
          <p:nvPr/>
        </p:nvSpPr>
        <p:spPr>
          <a:xfrm>
            <a:off x="4987047" y="1244269"/>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dirty="0"/>
          </a:p>
        </p:txBody>
      </p:sp>
      <p:sp>
        <p:nvSpPr>
          <p:cNvPr id="11" name="Rectangle 10">
            <a:extLst>
              <a:ext uri="{FF2B5EF4-FFF2-40B4-BE49-F238E27FC236}">
                <a16:creationId xmlns:a16="http://schemas.microsoft.com/office/drawing/2014/main" id="{E6673EB0-5D12-4BF4-DAF2-F53729515BA0}"/>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Walka z ubóstwem poprzez recykling plastiku</a:t>
            </a:r>
          </a:p>
        </p:txBody>
      </p:sp>
      <p:sp>
        <p:nvSpPr>
          <p:cNvPr id="12" name="Rectangle 11">
            <a:extLst>
              <a:ext uri="{FF2B5EF4-FFF2-40B4-BE49-F238E27FC236}">
                <a16:creationId xmlns:a16="http://schemas.microsoft.com/office/drawing/2014/main" id="{EA21147B-30BB-AE6E-7098-48A0F2C2544E}"/>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Nisza rynkowa, producenci oraz spółki zajmujące się recyklingiem</a:t>
            </a:r>
          </a:p>
          <a:p>
            <a:pPr algn="ctr"/>
            <a:endParaRPr lang="en-US" sz="1000" b="1" dirty="0">
              <a:solidFill>
                <a:schemeClr val="tx1"/>
              </a:solidFill>
            </a:endParaRPr>
          </a:p>
        </p:txBody>
      </p:sp>
      <p:sp>
        <p:nvSpPr>
          <p:cNvPr id="2" name="pole tekstowe 1">
            <a:extLst>
              <a:ext uri="{FF2B5EF4-FFF2-40B4-BE49-F238E27FC236}">
                <a16:creationId xmlns:a16="http://schemas.microsoft.com/office/drawing/2014/main" id="{6B750626-36C9-CC6A-8AC8-E1BCCA70F4D5}"/>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73E6B793-C476-F4D3-BF34-E02F56408D2C}"/>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5" name="pole tekstowe 4">
            <a:extLst>
              <a:ext uri="{FF2B5EF4-FFF2-40B4-BE49-F238E27FC236}">
                <a16:creationId xmlns:a16="http://schemas.microsoft.com/office/drawing/2014/main" id="{D89B3385-9899-E3FB-E0E1-99D1EE451287}"/>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C5E405B8-3F2B-FF4C-B529-C4C3D5A4F8DA}"/>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7F0304E9-B409-9B86-6BCE-9B7A5A2DA518}"/>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3274AC2E-17D8-232D-1958-B40BF0E6F058}"/>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9" name="pole tekstowe 8">
            <a:extLst>
              <a:ext uri="{FF2B5EF4-FFF2-40B4-BE49-F238E27FC236}">
                <a16:creationId xmlns:a16="http://schemas.microsoft.com/office/drawing/2014/main" id="{B038C2D6-9068-56FD-F050-F7047A4B5C28}"/>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0" name="pole tekstowe 9">
            <a:extLst>
              <a:ext uri="{FF2B5EF4-FFF2-40B4-BE49-F238E27FC236}">
                <a16:creationId xmlns:a16="http://schemas.microsoft.com/office/drawing/2014/main" id="{DEA21344-73EE-48EA-1856-E1F8F16968E7}"/>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3" name="pole tekstowe 12">
            <a:extLst>
              <a:ext uri="{FF2B5EF4-FFF2-40B4-BE49-F238E27FC236}">
                <a16:creationId xmlns:a16="http://schemas.microsoft.com/office/drawing/2014/main" id="{5730B297-33BF-644D-F789-129B733B5BEB}"/>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4" name="pole tekstowe 13">
            <a:extLst>
              <a:ext uri="{FF2B5EF4-FFF2-40B4-BE49-F238E27FC236}">
                <a16:creationId xmlns:a16="http://schemas.microsoft.com/office/drawing/2014/main" id="{399BAFC2-947A-787C-37DA-DC5E7B681754}"/>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5" name="pole tekstowe 14">
            <a:extLst>
              <a:ext uri="{FF2B5EF4-FFF2-40B4-BE49-F238E27FC236}">
                <a16:creationId xmlns:a16="http://schemas.microsoft.com/office/drawing/2014/main" id="{67330F28-723F-1300-BBD2-85C6500887D9}"/>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6" name="pole tekstowe 15">
            <a:extLst>
              <a:ext uri="{FF2B5EF4-FFF2-40B4-BE49-F238E27FC236}">
                <a16:creationId xmlns:a16="http://schemas.microsoft.com/office/drawing/2014/main" id="{14A96BE5-4D6F-FB84-B1B6-F478BDA2FE77}"/>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125127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0" name="Rectangle 19">
            <a:extLst>
              <a:ext uri="{FF2B5EF4-FFF2-40B4-BE49-F238E27FC236}">
                <a16:creationId xmlns:a16="http://schemas.microsoft.com/office/drawing/2014/main" id="{BAFB41F0-3B1D-3E4A-A9DC-DB5B8CD9590B}"/>
              </a:ext>
            </a:extLst>
          </p:cNvPr>
          <p:cNvSpPr/>
          <p:nvPr/>
        </p:nvSpPr>
        <p:spPr>
          <a:xfrm>
            <a:off x="4987047" y="2798947"/>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dirty="0"/>
          </a:p>
        </p:txBody>
      </p:sp>
      <p:sp>
        <p:nvSpPr>
          <p:cNvPr id="13" name="Rectangle 12">
            <a:extLst>
              <a:ext uri="{FF2B5EF4-FFF2-40B4-BE49-F238E27FC236}">
                <a16:creationId xmlns:a16="http://schemas.microsoft.com/office/drawing/2014/main" id="{5F2677F0-DF78-76FB-5624-C86A33368FF2}"/>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Plastikowe odpady z oceanów zebrane i przetworzone na nowe produkty </a:t>
            </a:r>
          </a:p>
        </p:txBody>
      </p:sp>
      <p:sp>
        <p:nvSpPr>
          <p:cNvPr id="14" name="Rectangle 13">
            <a:extLst>
              <a:ext uri="{FF2B5EF4-FFF2-40B4-BE49-F238E27FC236}">
                <a16:creationId xmlns:a16="http://schemas.microsoft.com/office/drawing/2014/main" id="{B0D94C4F-9980-A493-00B8-D679794BF5B7}"/>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Walka z ubóstwem poprzez recykling plastiku</a:t>
            </a:r>
          </a:p>
        </p:txBody>
      </p:sp>
      <p:sp>
        <p:nvSpPr>
          <p:cNvPr id="15" name="Rectangle 14">
            <a:extLst>
              <a:ext uri="{FF2B5EF4-FFF2-40B4-BE49-F238E27FC236}">
                <a16:creationId xmlns:a16="http://schemas.microsoft.com/office/drawing/2014/main" id="{71DEDDBC-C560-3FF9-5D80-6F6A0E58DA2A}"/>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Nisza rynkowa, producenci oraz spółki zajmujące się recyklingiem</a:t>
            </a:r>
          </a:p>
          <a:p>
            <a:pPr algn="ctr"/>
            <a:endParaRPr lang="en-US" sz="1000" b="1" dirty="0">
              <a:solidFill>
                <a:schemeClr val="tx1"/>
              </a:solidFill>
            </a:endParaRPr>
          </a:p>
        </p:txBody>
      </p:sp>
      <p:sp>
        <p:nvSpPr>
          <p:cNvPr id="2" name="pole tekstowe 1">
            <a:extLst>
              <a:ext uri="{FF2B5EF4-FFF2-40B4-BE49-F238E27FC236}">
                <a16:creationId xmlns:a16="http://schemas.microsoft.com/office/drawing/2014/main" id="{E7CBBF6E-8F03-EED8-9146-0497945C0C63}"/>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DC03C136-D49D-5840-9BA8-5C0725A7C053}"/>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5" name="pole tekstowe 4">
            <a:extLst>
              <a:ext uri="{FF2B5EF4-FFF2-40B4-BE49-F238E27FC236}">
                <a16:creationId xmlns:a16="http://schemas.microsoft.com/office/drawing/2014/main" id="{3D8A1CCC-0094-20DE-2BCB-414B62666300}"/>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75738C53-70E3-E66C-61E8-6A7DEB19DC97}"/>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F6E6FBBD-6711-38FD-DB94-4A7DB244E676}"/>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D1975FD2-CA3C-8E11-0C5A-F59708185B57}"/>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9" name="pole tekstowe 8">
            <a:extLst>
              <a:ext uri="{FF2B5EF4-FFF2-40B4-BE49-F238E27FC236}">
                <a16:creationId xmlns:a16="http://schemas.microsoft.com/office/drawing/2014/main" id="{FF4E3E52-95FA-CF96-962E-4B875D0BE853}"/>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0" name="pole tekstowe 9">
            <a:extLst>
              <a:ext uri="{FF2B5EF4-FFF2-40B4-BE49-F238E27FC236}">
                <a16:creationId xmlns:a16="http://schemas.microsoft.com/office/drawing/2014/main" id="{5927A56B-25DE-6004-AC08-A62322A13B52}"/>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1" name="pole tekstowe 10">
            <a:extLst>
              <a:ext uri="{FF2B5EF4-FFF2-40B4-BE49-F238E27FC236}">
                <a16:creationId xmlns:a16="http://schemas.microsoft.com/office/drawing/2014/main" id="{E2E2102B-D6D4-82FD-8064-FFD1164857F2}"/>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2" name="pole tekstowe 11">
            <a:extLst>
              <a:ext uri="{FF2B5EF4-FFF2-40B4-BE49-F238E27FC236}">
                <a16:creationId xmlns:a16="http://schemas.microsoft.com/office/drawing/2014/main" id="{A62F90A3-023C-735A-D6EF-44E4904A62FB}"/>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6" name="pole tekstowe 15">
            <a:extLst>
              <a:ext uri="{FF2B5EF4-FFF2-40B4-BE49-F238E27FC236}">
                <a16:creationId xmlns:a16="http://schemas.microsoft.com/office/drawing/2014/main" id="{25F8FA4F-9773-9261-388B-7FF0B8B806DA}"/>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7" name="pole tekstowe 16">
            <a:extLst>
              <a:ext uri="{FF2B5EF4-FFF2-40B4-BE49-F238E27FC236}">
                <a16:creationId xmlns:a16="http://schemas.microsoft.com/office/drawing/2014/main" id="{BC1277F3-FA91-D494-A83F-EDAE67A125AB}"/>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227343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7184011" y="1266571"/>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13" name="Rectangle 12">
            <a:extLst>
              <a:ext uri="{FF2B5EF4-FFF2-40B4-BE49-F238E27FC236}">
                <a16:creationId xmlns:a16="http://schemas.microsoft.com/office/drawing/2014/main" id="{410F655C-5545-A0E8-9800-BADF2A5922B2}"/>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Dedykowane wsparcie osobowe</a:t>
            </a:r>
          </a:p>
        </p:txBody>
      </p:sp>
      <p:sp>
        <p:nvSpPr>
          <p:cNvPr id="17" name="Rectangle 16">
            <a:extLst>
              <a:ext uri="{FF2B5EF4-FFF2-40B4-BE49-F238E27FC236}">
                <a16:creationId xmlns:a16="http://schemas.microsoft.com/office/drawing/2014/main" id="{E68D8D6A-150C-561F-9D84-F3397D93AED0}"/>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Plastikowe odpady z oceanów zebrane i przetworzone na nowe produkty </a:t>
            </a:r>
          </a:p>
        </p:txBody>
      </p:sp>
      <p:sp>
        <p:nvSpPr>
          <p:cNvPr id="19" name="Rectangle 18">
            <a:extLst>
              <a:ext uri="{FF2B5EF4-FFF2-40B4-BE49-F238E27FC236}">
                <a16:creationId xmlns:a16="http://schemas.microsoft.com/office/drawing/2014/main" id="{AFDE5F71-23A2-F644-F037-6AD4A2A987F9}"/>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Walka z ubóstwem poprzez recykling plastiku</a:t>
            </a:r>
          </a:p>
        </p:txBody>
      </p:sp>
      <p:sp>
        <p:nvSpPr>
          <p:cNvPr id="20" name="Rectangle 19">
            <a:extLst>
              <a:ext uri="{FF2B5EF4-FFF2-40B4-BE49-F238E27FC236}">
                <a16:creationId xmlns:a16="http://schemas.microsoft.com/office/drawing/2014/main" id="{277B3B63-6621-1414-7886-DD4B799A6AB6}"/>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Nisza rynkowa, producenci oraz spółki zajmujące się recyklingiem</a:t>
            </a:r>
          </a:p>
          <a:p>
            <a:pPr algn="ctr"/>
            <a:endParaRPr lang="en-US" sz="1000" b="1" dirty="0">
              <a:solidFill>
                <a:schemeClr val="tx1"/>
              </a:solidFill>
            </a:endParaRPr>
          </a:p>
        </p:txBody>
      </p:sp>
      <p:sp>
        <p:nvSpPr>
          <p:cNvPr id="2" name="pole tekstowe 1">
            <a:extLst>
              <a:ext uri="{FF2B5EF4-FFF2-40B4-BE49-F238E27FC236}">
                <a16:creationId xmlns:a16="http://schemas.microsoft.com/office/drawing/2014/main" id="{039E4B3E-8B36-7B9A-D578-A86081FDFB9D}"/>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10A082FA-F674-C4A6-E7E7-24B249988200}"/>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5" name="pole tekstowe 4">
            <a:extLst>
              <a:ext uri="{FF2B5EF4-FFF2-40B4-BE49-F238E27FC236}">
                <a16:creationId xmlns:a16="http://schemas.microsoft.com/office/drawing/2014/main" id="{BB42DB22-7C9A-EF02-261C-0BAEF5B70CEE}"/>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1201446F-747D-8F42-9AFF-97E69CDDA63A}"/>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BE8177C7-77AB-B316-AFFB-C5A237BC1246}"/>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EF110F6F-494B-0F70-521A-4D02883F5B66}"/>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9" name="pole tekstowe 8">
            <a:extLst>
              <a:ext uri="{FF2B5EF4-FFF2-40B4-BE49-F238E27FC236}">
                <a16:creationId xmlns:a16="http://schemas.microsoft.com/office/drawing/2014/main" id="{4AC50A93-488C-36AC-E6D2-7499858E1427}"/>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0" name="pole tekstowe 9">
            <a:extLst>
              <a:ext uri="{FF2B5EF4-FFF2-40B4-BE49-F238E27FC236}">
                <a16:creationId xmlns:a16="http://schemas.microsoft.com/office/drawing/2014/main" id="{676FCA6C-C2E4-8ACF-7223-8FA49019755C}"/>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1" name="pole tekstowe 10">
            <a:extLst>
              <a:ext uri="{FF2B5EF4-FFF2-40B4-BE49-F238E27FC236}">
                <a16:creationId xmlns:a16="http://schemas.microsoft.com/office/drawing/2014/main" id="{0799AEAE-2184-EDC8-7F57-5259125B410D}"/>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2" name="pole tekstowe 11">
            <a:extLst>
              <a:ext uri="{FF2B5EF4-FFF2-40B4-BE49-F238E27FC236}">
                <a16:creationId xmlns:a16="http://schemas.microsoft.com/office/drawing/2014/main" id="{28FECFC2-B9C0-4F58-33EC-ECA3CF986216}"/>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4" name="pole tekstowe 13">
            <a:extLst>
              <a:ext uri="{FF2B5EF4-FFF2-40B4-BE49-F238E27FC236}">
                <a16:creationId xmlns:a16="http://schemas.microsoft.com/office/drawing/2014/main" id="{56148AEE-3AF6-963A-758E-237A17434813}"/>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5" name="pole tekstowe 14">
            <a:extLst>
              <a:ext uri="{FF2B5EF4-FFF2-40B4-BE49-F238E27FC236}">
                <a16:creationId xmlns:a16="http://schemas.microsoft.com/office/drawing/2014/main" id="{B227FDA9-B954-5A78-8FBF-94240E050212}"/>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9232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7184011" y="2821250"/>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dirty="0"/>
          </a:p>
        </p:txBody>
      </p:sp>
      <p:sp>
        <p:nvSpPr>
          <p:cNvPr id="15" name="Rectangle 14">
            <a:extLst>
              <a:ext uri="{FF2B5EF4-FFF2-40B4-BE49-F238E27FC236}">
                <a16:creationId xmlns:a16="http://schemas.microsoft.com/office/drawing/2014/main" id="{70131FC9-D41E-4436-4BEB-5915AB705D8F}"/>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Własna sekcja sprzedaży/działania informacyjne, budowanie sieci kontaktów</a:t>
            </a:r>
          </a:p>
        </p:txBody>
      </p:sp>
      <p:sp>
        <p:nvSpPr>
          <p:cNvPr id="20" name="Rectangle 19">
            <a:extLst>
              <a:ext uri="{FF2B5EF4-FFF2-40B4-BE49-F238E27FC236}">
                <a16:creationId xmlns:a16="http://schemas.microsoft.com/office/drawing/2014/main" id="{32423980-2D79-55F0-2118-056EC5AE4A07}"/>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Nisza rynkowa, producenci oraz spółki zajmujące się recyklingiem</a:t>
            </a:r>
          </a:p>
          <a:p>
            <a:pPr algn="ctr"/>
            <a:endParaRPr lang="en-US" sz="1000" b="1" dirty="0">
              <a:solidFill>
                <a:schemeClr val="tx1"/>
              </a:solidFill>
            </a:endParaRPr>
          </a:p>
        </p:txBody>
      </p:sp>
      <p:sp>
        <p:nvSpPr>
          <p:cNvPr id="22" name="Rectangle 21">
            <a:extLst>
              <a:ext uri="{FF2B5EF4-FFF2-40B4-BE49-F238E27FC236}">
                <a16:creationId xmlns:a16="http://schemas.microsoft.com/office/drawing/2014/main" id="{83A66814-EB04-44B0-8793-283A8CFF60BE}"/>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Dedykowane wsparcie osobowe</a:t>
            </a:r>
          </a:p>
        </p:txBody>
      </p:sp>
      <p:sp>
        <p:nvSpPr>
          <p:cNvPr id="23" name="Rectangle 22">
            <a:extLst>
              <a:ext uri="{FF2B5EF4-FFF2-40B4-BE49-F238E27FC236}">
                <a16:creationId xmlns:a16="http://schemas.microsoft.com/office/drawing/2014/main" id="{ABD9AC75-7260-61B8-761C-1A5B252AC6E2}"/>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Plastikowe odpady z oceanów zebrane i przetworzone na nowe produkty </a:t>
            </a:r>
          </a:p>
        </p:txBody>
      </p:sp>
      <p:sp>
        <p:nvSpPr>
          <p:cNvPr id="25" name="Rectangle 24">
            <a:extLst>
              <a:ext uri="{FF2B5EF4-FFF2-40B4-BE49-F238E27FC236}">
                <a16:creationId xmlns:a16="http://schemas.microsoft.com/office/drawing/2014/main" id="{B7F450A7-232C-2C77-D933-9A05BA4EEFF4}"/>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Walka z ubóstwem poprzez recykling plastiku</a:t>
            </a:r>
          </a:p>
        </p:txBody>
      </p:sp>
      <p:sp>
        <p:nvSpPr>
          <p:cNvPr id="2" name="pole tekstowe 1">
            <a:extLst>
              <a:ext uri="{FF2B5EF4-FFF2-40B4-BE49-F238E27FC236}">
                <a16:creationId xmlns:a16="http://schemas.microsoft.com/office/drawing/2014/main" id="{9B996DE2-963E-8CBB-CCEB-CAF069D8CD7A}"/>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30A2519E-91F2-5DAB-B3F0-08C0E12E0610}"/>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5" name="pole tekstowe 4">
            <a:extLst>
              <a:ext uri="{FF2B5EF4-FFF2-40B4-BE49-F238E27FC236}">
                <a16:creationId xmlns:a16="http://schemas.microsoft.com/office/drawing/2014/main" id="{ECA0FFB4-1068-2E2E-FC91-C6AAF4CCCF0D}"/>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AADA17AF-8657-69B5-FB17-E44805690F63}"/>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E7B9D04D-EE99-9BB9-0063-EEBFBA752693}"/>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E1D67A52-1762-48B6-1A87-0413711BB0A9}"/>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9" name="pole tekstowe 8">
            <a:extLst>
              <a:ext uri="{FF2B5EF4-FFF2-40B4-BE49-F238E27FC236}">
                <a16:creationId xmlns:a16="http://schemas.microsoft.com/office/drawing/2014/main" id="{B0F8A95B-8B8F-FD61-23E4-5CB383A6E35B}"/>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0" name="pole tekstowe 9">
            <a:extLst>
              <a:ext uri="{FF2B5EF4-FFF2-40B4-BE49-F238E27FC236}">
                <a16:creationId xmlns:a16="http://schemas.microsoft.com/office/drawing/2014/main" id="{54ACBE26-224A-500E-B53D-8B91BAFE0BA6}"/>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1" name="pole tekstowe 10">
            <a:extLst>
              <a:ext uri="{FF2B5EF4-FFF2-40B4-BE49-F238E27FC236}">
                <a16:creationId xmlns:a16="http://schemas.microsoft.com/office/drawing/2014/main" id="{57328913-F941-62F1-DA95-7C4B09FE130C}"/>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2" name="pole tekstowe 11">
            <a:extLst>
              <a:ext uri="{FF2B5EF4-FFF2-40B4-BE49-F238E27FC236}">
                <a16:creationId xmlns:a16="http://schemas.microsoft.com/office/drawing/2014/main" id="{D05EF984-EEDF-286C-4E00-4F26CAA13AAA}"/>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3" name="pole tekstowe 12">
            <a:extLst>
              <a:ext uri="{FF2B5EF4-FFF2-40B4-BE49-F238E27FC236}">
                <a16:creationId xmlns:a16="http://schemas.microsoft.com/office/drawing/2014/main" id="{E0D6C4F5-3250-0B3F-907E-87945DC40397}"/>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4" name="pole tekstowe 13">
            <a:extLst>
              <a:ext uri="{FF2B5EF4-FFF2-40B4-BE49-F238E27FC236}">
                <a16:creationId xmlns:a16="http://schemas.microsoft.com/office/drawing/2014/main" id="{4D6167F8-BA2E-6777-5B1E-37139EDA1072}"/>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9282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05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05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38554"/>
          </a:xfrm>
          <a:prstGeom prst="rect">
            <a:avLst/>
          </a:prstGeom>
          <a:noFill/>
        </p:spPr>
        <p:txBody>
          <a:bodyPr wrap="square" rtlCol="0">
            <a:spAutoFit/>
          </a:bodyPr>
          <a:lstStyle/>
          <a:p>
            <a:pPr algn="ctr"/>
            <a:r>
              <a:rPr lang="pl-PL" sz="1600"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2790082" y="1244269"/>
            <a:ext cx="2217906" cy="17120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050"/>
          </a:p>
        </p:txBody>
      </p:sp>
      <p:sp>
        <p:nvSpPr>
          <p:cNvPr id="17" name="Rectangle 16">
            <a:extLst>
              <a:ext uri="{FF2B5EF4-FFF2-40B4-BE49-F238E27FC236}">
                <a16:creationId xmlns:a16="http://schemas.microsoft.com/office/drawing/2014/main" id="{311A2BB0-556F-34DC-707D-7DDBC7D4A287}"/>
              </a:ext>
            </a:extLst>
          </p:cNvPr>
          <p:cNvSpPr/>
          <p:nvPr/>
        </p:nvSpPr>
        <p:spPr>
          <a:xfrm>
            <a:off x="2942881" y="1882776"/>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Zbieranie i sortowanie plastiku. Śledzenie i odtwarzanie łańcucha wartości, a następnie sprzedaż plastiku</a:t>
            </a:r>
          </a:p>
        </p:txBody>
      </p:sp>
      <p:sp>
        <p:nvSpPr>
          <p:cNvPr id="19" name="Rectangle 18">
            <a:extLst>
              <a:ext uri="{FF2B5EF4-FFF2-40B4-BE49-F238E27FC236}">
                <a16:creationId xmlns:a16="http://schemas.microsoft.com/office/drawing/2014/main" id="{539EA4B7-A6FC-741E-227A-623E1C959DEB}"/>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Własna sekcja sprzedaży/działania informacyjne, budowanie sieci kontaktów</a:t>
            </a:r>
          </a:p>
        </p:txBody>
      </p:sp>
      <p:sp>
        <p:nvSpPr>
          <p:cNvPr id="20" name="Rectangle 19">
            <a:extLst>
              <a:ext uri="{FF2B5EF4-FFF2-40B4-BE49-F238E27FC236}">
                <a16:creationId xmlns:a16="http://schemas.microsoft.com/office/drawing/2014/main" id="{7DFD5140-20A4-98A9-3AB6-C572927E7B93}"/>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Nisza rynkowa, producenci oraz spółki zajmujące się recyklingiem</a:t>
            </a:r>
          </a:p>
          <a:p>
            <a:pPr algn="ctr"/>
            <a:endParaRPr lang="en-US" sz="900" b="1" dirty="0">
              <a:solidFill>
                <a:schemeClr val="tx1"/>
              </a:solidFill>
            </a:endParaRPr>
          </a:p>
        </p:txBody>
      </p:sp>
      <p:sp>
        <p:nvSpPr>
          <p:cNvPr id="22" name="Rectangle 21">
            <a:extLst>
              <a:ext uri="{FF2B5EF4-FFF2-40B4-BE49-F238E27FC236}">
                <a16:creationId xmlns:a16="http://schemas.microsoft.com/office/drawing/2014/main" id="{E73CA35E-92E9-A893-5F22-D27D6E71ACB4}"/>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Dedykowane wsparcie osobowe</a:t>
            </a:r>
          </a:p>
        </p:txBody>
      </p:sp>
      <p:sp>
        <p:nvSpPr>
          <p:cNvPr id="23" name="Rectangle 22">
            <a:extLst>
              <a:ext uri="{FF2B5EF4-FFF2-40B4-BE49-F238E27FC236}">
                <a16:creationId xmlns:a16="http://schemas.microsoft.com/office/drawing/2014/main" id="{D3DB7C1B-0895-4048-2D2C-F1A63E4F9D32}"/>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Plastikowe odpady z oceanów zebrane i przetworzone na nowe produkty </a:t>
            </a:r>
          </a:p>
        </p:txBody>
      </p:sp>
      <p:sp>
        <p:nvSpPr>
          <p:cNvPr id="25" name="Rectangle 24">
            <a:extLst>
              <a:ext uri="{FF2B5EF4-FFF2-40B4-BE49-F238E27FC236}">
                <a16:creationId xmlns:a16="http://schemas.microsoft.com/office/drawing/2014/main" id="{D5FCDDBC-4D15-22C7-94A5-9C8154931C8F}"/>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Walka z ubóstwem poprzez recykling plastiku</a:t>
            </a:r>
          </a:p>
        </p:txBody>
      </p:sp>
      <p:sp>
        <p:nvSpPr>
          <p:cNvPr id="2" name="pole tekstowe 1">
            <a:extLst>
              <a:ext uri="{FF2B5EF4-FFF2-40B4-BE49-F238E27FC236}">
                <a16:creationId xmlns:a16="http://schemas.microsoft.com/office/drawing/2014/main" id="{5A5A39B7-D64D-46BB-F814-5F04D136D4AD}"/>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8206D00F-2DED-0D8B-2836-EE344FC6A5AA}"/>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5" name="pole tekstowe 4">
            <a:extLst>
              <a:ext uri="{FF2B5EF4-FFF2-40B4-BE49-F238E27FC236}">
                <a16:creationId xmlns:a16="http://schemas.microsoft.com/office/drawing/2014/main" id="{8217D39F-A0FD-5D68-8B60-7276A64AF6F4}"/>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570F84FE-4411-30FD-0046-AE3D21042987}"/>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DD80D0D8-73A5-4CC0-D34B-832E9F55D1B3}"/>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E577AF5C-E51F-758A-B276-07979F8D7D45}"/>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9" name="pole tekstowe 8">
            <a:extLst>
              <a:ext uri="{FF2B5EF4-FFF2-40B4-BE49-F238E27FC236}">
                <a16:creationId xmlns:a16="http://schemas.microsoft.com/office/drawing/2014/main" id="{2799C7F6-B660-3FD7-7107-10DA9D79E226}"/>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0" name="pole tekstowe 9">
            <a:extLst>
              <a:ext uri="{FF2B5EF4-FFF2-40B4-BE49-F238E27FC236}">
                <a16:creationId xmlns:a16="http://schemas.microsoft.com/office/drawing/2014/main" id="{E7E87276-33D7-A7E1-7B58-4FE37320EE1A}"/>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1" name="pole tekstowe 10">
            <a:extLst>
              <a:ext uri="{FF2B5EF4-FFF2-40B4-BE49-F238E27FC236}">
                <a16:creationId xmlns:a16="http://schemas.microsoft.com/office/drawing/2014/main" id="{12814AF5-A262-DE2E-6B51-0F344FB138E2}"/>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2" name="pole tekstowe 11">
            <a:extLst>
              <a:ext uri="{FF2B5EF4-FFF2-40B4-BE49-F238E27FC236}">
                <a16:creationId xmlns:a16="http://schemas.microsoft.com/office/drawing/2014/main" id="{B0C7A577-6480-5035-3A8F-37341C05B167}"/>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3" name="pole tekstowe 12">
            <a:extLst>
              <a:ext uri="{FF2B5EF4-FFF2-40B4-BE49-F238E27FC236}">
                <a16:creationId xmlns:a16="http://schemas.microsoft.com/office/drawing/2014/main" id="{35B91212-DC8A-7E71-3AD1-C8F7AFFF6AD7}"/>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4" name="pole tekstowe 13">
            <a:extLst>
              <a:ext uri="{FF2B5EF4-FFF2-40B4-BE49-F238E27FC236}">
                <a16:creationId xmlns:a16="http://schemas.microsoft.com/office/drawing/2014/main" id="{BC040CB2-4926-58D3-D9F4-2771CDBAABB4}"/>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11308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05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05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38554"/>
          </a:xfrm>
          <a:prstGeom prst="rect">
            <a:avLst/>
          </a:prstGeom>
          <a:noFill/>
        </p:spPr>
        <p:txBody>
          <a:bodyPr wrap="square" rtlCol="0">
            <a:spAutoFit/>
          </a:bodyPr>
          <a:lstStyle/>
          <a:p>
            <a:pPr algn="ctr"/>
            <a:r>
              <a:rPr lang="pl-PL" sz="1600"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583328" y="1255671"/>
            <a:ext cx="2217906" cy="31825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050"/>
          </a:p>
        </p:txBody>
      </p:sp>
      <p:sp>
        <p:nvSpPr>
          <p:cNvPr id="19" name="Rectangle 18">
            <a:extLst>
              <a:ext uri="{FF2B5EF4-FFF2-40B4-BE49-F238E27FC236}">
                <a16:creationId xmlns:a16="http://schemas.microsoft.com/office/drawing/2014/main" id="{73443A44-8935-14F0-A25F-41AB52680443}"/>
              </a:ext>
            </a:extLst>
          </p:cNvPr>
          <p:cNvSpPr/>
          <p:nvPr/>
        </p:nvSpPr>
        <p:spPr>
          <a:xfrm>
            <a:off x="724975" y="1882776"/>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Miejscowe firmy logistyczne, Ministerstwo Zasobów Naturalnych, partnerzy w zakresie recyklingu, dostawcy usług w obszarze łańcucha bloków (</a:t>
            </a:r>
            <a:r>
              <a:rPr lang="pl-PL" sz="900" b="1" i="1">
                <a:solidFill>
                  <a:schemeClr val="tx1"/>
                </a:solidFill>
              </a:rPr>
              <a:t>blockchain</a:t>
            </a:r>
            <a:r>
              <a:rPr lang="pl-PL" sz="900" b="1">
                <a:solidFill>
                  <a:schemeClr val="tx1"/>
                </a:solidFill>
              </a:rPr>
              <a:t>)</a:t>
            </a:r>
          </a:p>
        </p:txBody>
      </p:sp>
      <p:sp>
        <p:nvSpPr>
          <p:cNvPr id="20" name="Rectangle 19">
            <a:extLst>
              <a:ext uri="{FF2B5EF4-FFF2-40B4-BE49-F238E27FC236}">
                <a16:creationId xmlns:a16="http://schemas.microsoft.com/office/drawing/2014/main" id="{E53C4B92-2D6D-C6D2-AF67-CD083BBC8B43}"/>
              </a:ext>
            </a:extLst>
          </p:cNvPr>
          <p:cNvSpPr/>
          <p:nvPr/>
        </p:nvSpPr>
        <p:spPr>
          <a:xfrm>
            <a:off x="2942881" y="187302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Zbieranie i sortowanie plastiku. Śledzenie i odtwarzanie łańcucha wartości, a następnie sprzedaż plastiku</a:t>
            </a:r>
          </a:p>
        </p:txBody>
      </p:sp>
      <p:sp>
        <p:nvSpPr>
          <p:cNvPr id="22" name="Rectangle 21">
            <a:extLst>
              <a:ext uri="{FF2B5EF4-FFF2-40B4-BE49-F238E27FC236}">
                <a16:creationId xmlns:a16="http://schemas.microsoft.com/office/drawing/2014/main" id="{AA9CC989-03F1-5E4D-E7A1-D04B231A916C}"/>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Własna sekcja sprzedaży/działania informacyjne, budowanie sieci kontaktów</a:t>
            </a:r>
          </a:p>
        </p:txBody>
      </p:sp>
      <p:sp>
        <p:nvSpPr>
          <p:cNvPr id="23" name="Rectangle 22">
            <a:extLst>
              <a:ext uri="{FF2B5EF4-FFF2-40B4-BE49-F238E27FC236}">
                <a16:creationId xmlns:a16="http://schemas.microsoft.com/office/drawing/2014/main" id="{6D3D47A7-DFCD-2DAB-8867-3F314384C712}"/>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Nisza rynkowa, producenci oraz spółki zajmujące się recyklingiem</a:t>
            </a:r>
          </a:p>
          <a:p>
            <a:pPr algn="ctr"/>
            <a:endParaRPr lang="en-US" sz="900" b="1" dirty="0">
              <a:solidFill>
                <a:schemeClr val="tx1"/>
              </a:solidFill>
            </a:endParaRPr>
          </a:p>
        </p:txBody>
      </p:sp>
      <p:sp>
        <p:nvSpPr>
          <p:cNvPr id="25" name="Rectangle 24">
            <a:extLst>
              <a:ext uri="{FF2B5EF4-FFF2-40B4-BE49-F238E27FC236}">
                <a16:creationId xmlns:a16="http://schemas.microsoft.com/office/drawing/2014/main" id="{6D7C39B8-5915-65BC-B5FA-22802B8B72A6}"/>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Dedykowane wsparcie osobowe</a:t>
            </a:r>
          </a:p>
        </p:txBody>
      </p:sp>
      <p:sp>
        <p:nvSpPr>
          <p:cNvPr id="26" name="Rectangle 25">
            <a:extLst>
              <a:ext uri="{FF2B5EF4-FFF2-40B4-BE49-F238E27FC236}">
                <a16:creationId xmlns:a16="http://schemas.microsoft.com/office/drawing/2014/main" id="{7A2049E8-07E1-B0A3-A277-18E5CB24BE76}"/>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Plastikowe odpady z oceanów zebrane i przetworzone na nowe produkty </a:t>
            </a:r>
          </a:p>
        </p:txBody>
      </p:sp>
      <p:sp>
        <p:nvSpPr>
          <p:cNvPr id="30" name="Rectangle 29">
            <a:extLst>
              <a:ext uri="{FF2B5EF4-FFF2-40B4-BE49-F238E27FC236}">
                <a16:creationId xmlns:a16="http://schemas.microsoft.com/office/drawing/2014/main" id="{2DA5EB1E-6F7E-2C5A-6373-10058CCDE4CC}"/>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Walka z ubóstwem poprzez recykling plastiku</a:t>
            </a:r>
          </a:p>
        </p:txBody>
      </p:sp>
      <p:sp>
        <p:nvSpPr>
          <p:cNvPr id="2" name="pole tekstowe 1">
            <a:extLst>
              <a:ext uri="{FF2B5EF4-FFF2-40B4-BE49-F238E27FC236}">
                <a16:creationId xmlns:a16="http://schemas.microsoft.com/office/drawing/2014/main" id="{FD15DA4D-A061-C5C6-5EE9-06CD602AF412}"/>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CC0806CF-267C-A1E8-9FA0-88B06BC0D641}"/>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5" name="pole tekstowe 4">
            <a:extLst>
              <a:ext uri="{FF2B5EF4-FFF2-40B4-BE49-F238E27FC236}">
                <a16:creationId xmlns:a16="http://schemas.microsoft.com/office/drawing/2014/main" id="{B051832F-0425-927C-0CBD-1C46FA560AA4}"/>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88C94005-1AEB-F017-7100-95F785FE9991}"/>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3C2E37C4-E771-A1B2-1F30-8184C40288EE}"/>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13FE002B-F0DB-2655-DF5F-39D38DEF9A65}"/>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9" name="pole tekstowe 8">
            <a:extLst>
              <a:ext uri="{FF2B5EF4-FFF2-40B4-BE49-F238E27FC236}">
                <a16:creationId xmlns:a16="http://schemas.microsoft.com/office/drawing/2014/main" id="{7000985E-0D3B-8834-D22F-608DA2D1C14B}"/>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0" name="pole tekstowe 9">
            <a:extLst>
              <a:ext uri="{FF2B5EF4-FFF2-40B4-BE49-F238E27FC236}">
                <a16:creationId xmlns:a16="http://schemas.microsoft.com/office/drawing/2014/main" id="{495EBDE2-D8AD-53CF-FF0B-F967A36B81D0}"/>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1" name="pole tekstowe 10">
            <a:extLst>
              <a:ext uri="{FF2B5EF4-FFF2-40B4-BE49-F238E27FC236}">
                <a16:creationId xmlns:a16="http://schemas.microsoft.com/office/drawing/2014/main" id="{5AA9E82D-F2E0-56C4-305A-559083B3090F}"/>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2" name="pole tekstowe 11">
            <a:extLst>
              <a:ext uri="{FF2B5EF4-FFF2-40B4-BE49-F238E27FC236}">
                <a16:creationId xmlns:a16="http://schemas.microsoft.com/office/drawing/2014/main" id="{6CD0F5EE-B305-0EE0-00C2-F692DDD74B42}"/>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3" name="pole tekstowe 12">
            <a:extLst>
              <a:ext uri="{FF2B5EF4-FFF2-40B4-BE49-F238E27FC236}">
                <a16:creationId xmlns:a16="http://schemas.microsoft.com/office/drawing/2014/main" id="{2237D42F-6FEB-9F7D-0D85-45E7C69453E9}"/>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4" name="pole tekstowe 13">
            <a:extLst>
              <a:ext uri="{FF2B5EF4-FFF2-40B4-BE49-F238E27FC236}">
                <a16:creationId xmlns:a16="http://schemas.microsoft.com/office/drawing/2014/main" id="{928F2B82-A23C-3CCF-AC38-564810D104BE}"/>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161248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05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05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38554"/>
          </a:xfrm>
          <a:prstGeom prst="rect">
            <a:avLst/>
          </a:prstGeom>
          <a:noFill/>
        </p:spPr>
        <p:txBody>
          <a:bodyPr wrap="square" rtlCol="0">
            <a:spAutoFit/>
          </a:bodyPr>
          <a:lstStyle/>
          <a:p>
            <a:pPr algn="ctr"/>
            <a:r>
              <a:rPr lang="pl-PL" sz="1600"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2790081" y="2821251"/>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050"/>
          </a:p>
        </p:txBody>
      </p:sp>
      <p:sp>
        <p:nvSpPr>
          <p:cNvPr id="20" name="Rectangle 19">
            <a:extLst>
              <a:ext uri="{FF2B5EF4-FFF2-40B4-BE49-F238E27FC236}">
                <a16:creationId xmlns:a16="http://schemas.microsoft.com/office/drawing/2014/main" id="{61C59858-E0A3-1E63-AD18-B5724A2A9AA2}"/>
              </a:ext>
            </a:extLst>
          </p:cNvPr>
          <p:cNvSpPr/>
          <p:nvPr/>
        </p:nvSpPr>
        <p:spPr>
          <a:xfrm>
            <a:off x="2942880" y="3325091"/>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Osoby odpowiedzialne za odbiór odpadów, platforma dotycząca śledzenia, strategiczni partnerzy korporacyjni </a:t>
            </a:r>
          </a:p>
        </p:txBody>
      </p:sp>
      <p:sp>
        <p:nvSpPr>
          <p:cNvPr id="22" name="Rectangle 21">
            <a:extLst>
              <a:ext uri="{FF2B5EF4-FFF2-40B4-BE49-F238E27FC236}">
                <a16:creationId xmlns:a16="http://schemas.microsoft.com/office/drawing/2014/main" id="{9483A129-85E4-BE57-4D0B-E239072F8719}"/>
              </a:ext>
            </a:extLst>
          </p:cNvPr>
          <p:cNvSpPr/>
          <p:nvPr/>
        </p:nvSpPr>
        <p:spPr>
          <a:xfrm>
            <a:off x="724975" y="1882776"/>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Miejscowe firmy logistyczne, Ministerstwo Zasobów Naturalnych, partnerzy w zakresie recyklingu, dostawcy usług w obszarze łańcucha bloków (</a:t>
            </a:r>
            <a:r>
              <a:rPr lang="pl-PL" sz="900" b="1" i="1">
                <a:solidFill>
                  <a:schemeClr val="tx1"/>
                </a:solidFill>
              </a:rPr>
              <a:t>blockchain</a:t>
            </a:r>
            <a:r>
              <a:rPr lang="pl-PL" sz="900" b="1">
                <a:solidFill>
                  <a:schemeClr val="tx1"/>
                </a:solidFill>
              </a:rPr>
              <a:t>)</a:t>
            </a:r>
          </a:p>
        </p:txBody>
      </p:sp>
      <p:sp>
        <p:nvSpPr>
          <p:cNvPr id="23" name="Rectangle 22">
            <a:extLst>
              <a:ext uri="{FF2B5EF4-FFF2-40B4-BE49-F238E27FC236}">
                <a16:creationId xmlns:a16="http://schemas.microsoft.com/office/drawing/2014/main" id="{F53417BF-DF78-6D80-A013-92FD36ED7B82}"/>
              </a:ext>
            </a:extLst>
          </p:cNvPr>
          <p:cNvSpPr/>
          <p:nvPr/>
        </p:nvSpPr>
        <p:spPr>
          <a:xfrm>
            <a:off x="2942881" y="187302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Zbieranie i sortowanie plastiku. Śledzenie i odtwarzanie łańcucha wartości, a następnie sprzedaż plastiku</a:t>
            </a:r>
          </a:p>
        </p:txBody>
      </p:sp>
      <p:sp>
        <p:nvSpPr>
          <p:cNvPr id="25" name="Rectangle 24">
            <a:extLst>
              <a:ext uri="{FF2B5EF4-FFF2-40B4-BE49-F238E27FC236}">
                <a16:creationId xmlns:a16="http://schemas.microsoft.com/office/drawing/2014/main" id="{E4859924-DE3F-2836-46FA-B5EDD63EE8BE}"/>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Własna sekcja sprzedaży/działania informacyjne, budowanie sieci kontaktów</a:t>
            </a:r>
          </a:p>
        </p:txBody>
      </p:sp>
      <p:sp>
        <p:nvSpPr>
          <p:cNvPr id="26" name="Rectangle 25">
            <a:extLst>
              <a:ext uri="{FF2B5EF4-FFF2-40B4-BE49-F238E27FC236}">
                <a16:creationId xmlns:a16="http://schemas.microsoft.com/office/drawing/2014/main" id="{58D262BA-6F15-B6BD-AB2E-368A09D1C3C2}"/>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Nisza rynkowa, producenci oraz spółki zajmujące się recyklingiem</a:t>
            </a:r>
          </a:p>
          <a:p>
            <a:pPr algn="ctr"/>
            <a:endParaRPr lang="en-US" sz="900" b="1" dirty="0">
              <a:solidFill>
                <a:schemeClr val="tx1"/>
              </a:solidFill>
            </a:endParaRPr>
          </a:p>
        </p:txBody>
      </p:sp>
      <p:sp>
        <p:nvSpPr>
          <p:cNvPr id="30" name="Rectangle 29">
            <a:extLst>
              <a:ext uri="{FF2B5EF4-FFF2-40B4-BE49-F238E27FC236}">
                <a16:creationId xmlns:a16="http://schemas.microsoft.com/office/drawing/2014/main" id="{8C4A3F84-9B6D-6A95-A9F0-3F1F4257E0C3}"/>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Dedykowane wsparcie osobowe</a:t>
            </a:r>
          </a:p>
        </p:txBody>
      </p:sp>
      <p:sp>
        <p:nvSpPr>
          <p:cNvPr id="31" name="Rectangle 30">
            <a:extLst>
              <a:ext uri="{FF2B5EF4-FFF2-40B4-BE49-F238E27FC236}">
                <a16:creationId xmlns:a16="http://schemas.microsoft.com/office/drawing/2014/main" id="{8BF9DE5F-E7A5-3699-2D84-FF42A383A5B9}"/>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Plastikowe odpady z oceanów zebrane i przetworzone na nowe produkty </a:t>
            </a:r>
          </a:p>
        </p:txBody>
      </p:sp>
      <p:sp>
        <p:nvSpPr>
          <p:cNvPr id="32" name="Rectangle 31">
            <a:extLst>
              <a:ext uri="{FF2B5EF4-FFF2-40B4-BE49-F238E27FC236}">
                <a16:creationId xmlns:a16="http://schemas.microsoft.com/office/drawing/2014/main" id="{577EFFA5-14F2-71B5-9DCF-777C0199FAEC}"/>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a:solidFill>
                  <a:schemeClr val="tx1"/>
                </a:solidFill>
              </a:rPr>
              <a:t>Walka z ubóstwem poprzez recykling plastiku</a:t>
            </a:r>
          </a:p>
        </p:txBody>
      </p:sp>
      <p:sp>
        <p:nvSpPr>
          <p:cNvPr id="2" name="pole tekstowe 1">
            <a:extLst>
              <a:ext uri="{FF2B5EF4-FFF2-40B4-BE49-F238E27FC236}">
                <a16:creationId xmlns:a16="http://schemas.microsoft.com/office/drawing/2014/main" id="{0CF997B9-3AAD-0E0D-BAB2-01319A4985B7}"/>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5B29CD9A-9905-BC7B-1540-8F1F0BBCEB76}"/>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5" name="pole tekstowe 4">
            <a:extLst>
              <a:ext uri="{FF2B5EF4-FFF2-40B4-BE49-F238E27FC236}">
                <a16:creationId xmlns:a16="http://schemas.microsoft.com/office/drawing/2014/main" id="{3349A744-487D-CE4D-0D40-4E737D78A953}"/>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B2722812-623A-8BBE-586F-A471E38E87A2}"/>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A5F560CF-63BD-6D21-EE20-728C08AE659F}"/>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76ED621D-5E2E-48F9-D55A-FA91D87E66F2}"/>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9" name="pole tekstowe 8">
            <a:extLst>
              <a:ext uri="{FF2B5EF4-FFF2-40B4-BE49-F238E27FC236}">
                <a16:creationId xmlns:a16="http://schemas.microsoft.com/office/drawing/2014/main" id="{9369A880-D4FB-372D-0BAF-E1B9B96A6CBC}"/>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0" name="pole tekstowe 9">
            <a:extLst>
              <a:ext uri="{FF2B5EF4-FFF2-40B4-BE49-F238E27FC236}">
                <a16:creationId xmlns:a16="http://schemas.microsoft.com/office/drawing/2014/main" id="{BBC3FF41-547D-CD48-88F2-9364A26708AB}"/>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1" name="pole tekstowe 10">
            <a:extLst>
              <a:ext uri="{FF2B5EF4-FFF2-40B4-BE49-F238E27FC236}">
                <a16:creationId xmlns:a16="http://schemas.microsoft.com/office/drawing/2014/main" id="{2E3843C2-5315-6C96-A16B-007C623EF179}"/>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2" name="pole tekstowe 11">
            <a:extLst>
              <a:ext uri="{FF2B5EF4-FFF2-40B4-BE49-F238E27FC236}">
                <a16:creationId xmlns:a16="http://schemas.microsoft.com/office/drawing/2014/main" id="{033F3B03-9610-DACB-27E4-4BC6DC1B6753}"/>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3" name="pole tekstowe 12">
            <a:extLst>
              <a:ext uri="{FF2B5EF4-FFF2-40B4-BE49-F238E27FC236}">
                <a16:creationId xmlns:a16="http://schemas.microsoft.com/office/drawing/2014/main" id="{37A5F35F-8822-4742-78CB-212EB838359D}"/>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4" name="pole tekstowe 13">
            <a:extLst>
              <a:ext uri="{FF2B5EF4-FFF2-40B4-BE49-F238E27FC236}">
                <a16:creationId xmlns:a16="http://schemas.microsoft.com/office/drawing/2014/main" id="{46923979-A275-FAF7-AB1B-6AAC92D574E3}"/>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397633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595776" y="4401099"/>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dirty="0"/>
          </a:p>
        </p:txBody>
      </p:sp>
      <p:sp>
        <p:nvSpPr>
          <p:cNvPr id="20" name="Rectangle 19">
            <a:extLst>
              <a:ext uri="{FF2B5EF4-FFF2-40B4-BE49-F238E27FC236}">
                <a16:creationId xmlns:a16="http://schemas.microsoft.com/office/drawing/2014/main" id="{B41F30B8-5953-6DF8-B0A9-ADCD2F5C2DDE}"/>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Wynagrodzenia osób odpowiedzialnych za odbiór odpadów i koszty logistyki</a:t>
            </a:r>
          </a:p>
        </p:txBody>
      </p:sp>
      <p:sp>
        <p:nvSpPr>
          <p:cNvPr id="26" name="Rectangle 25">
            <a:extLst>
              <a:ext uri="{FF2B5EF4-FFF2-40B4-BE49-F238E27FC236}">
                <a16:creationId xmlns:a16="http://schemas.microsoft.com/office/drawing/2014/main" id="{F462F984-3FE1-E830-EEC6-87EA50211993}"/>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Zarządzanie platformami w obszarze łańcucha bloków (</a:t>
            </a:r>
            <a:r>
              <a:rPr lang="pl-PL" sz="1000" b="1" i="1">
                <a:solidFill>
                  <a:schemeClr val="tx1"/>
                </a:solidFill>
              </a:rPr>
              <a:t>blockchain</a:t>
            </a:r>
            <a:r>
              <a:rPr lang="pl-PL" sz="1000" b="1">
                <a:solidFill>
                  <a:schemeClr val="tx1"/>
                </a:solidFill>
              </a:rPr>
              <a:t>) oraz usługi audytu</a:t>
            </a:r>
          </a:p>
        </p:txBody>
      </p:sp>
      <p:sp>
        <p:nvSpPr>
          <p:cNvPr id="30" name="Rectangle 29">
            <a:extLst>
              <a:ext uri="{FF2B5EF4-FFF2-40B4-BE49-F238E27FC236}">
                <a16:creationId xmlns:a16="http://schemas.microsoft.com/office/drawing/2014/main" id="{6C35F515-197D-6B02-8A4C-F0ADBDDDFDF2}"/>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Własna sekcja sprzedaży/działania informacyjne, budowanie sieci kontaktów</a:t>
            </a:r>
          </a:p>
        </p:txBody>
      </p:sp>
      <p:sp>
        <p:nvSpPr>
          <p:cNvPr id="31" name="Rectangle 30">
            <a:extLst>
              <a:ext uri="{FF2B5EF4-FFF2-40B4-BE49-F238E27FC236}">
                <a16:creationId xmlns:a16="http://schemas.microsoft.com/office/drawing/2014/main" id="{2479EFAD-9F56-26E8-2EB9-D18C01B9F57B}"/>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Nisza rynkowa, producenci oraz spółki zajmujące się recyklingiem</a:t>
            </a:r>
          </a:p>
          <a:p>
            <a:pPr algn="ctr"/>
            <a:endParaRPr lang="en-US" sz="1000" b="1" dirty="0">
              <a:solidFill>
                <a:schemeClr val="tx1"/>
              </a:solidFill>
            </a:endParaRPr>
          </a:p>
        </p:txBody>
      </p:sp>
      <p:sp>
        <p:nvSpPr>
          <p:cNvPr id="32" name="Rectangle 31">
            <a:extLst>
              <a:ext uri="{FF2B5EF4-FFF2-40B4-BE49-F238E27FC236}">
                <a16:creationId xmlns:a16="http://schemas.microsoft.com/office/drawing/2014/main" id="{5F34E7E5-AA72-5E6A-976F-B7F3AAE54538}"/>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Dedykowane wsparcie osobowe</a:t>
            </a:r>
          </a:p>
        </p:txBody>
      </p:sp>
      <p:sp>
        <p:nvSpPr>
          <p:cNvPr id="33" name="Rectangle 32">
            <a:extLst>
              <a:ext uri="{FF2B5EF4-FFF2-40B4-BE49-F238E27FC236}">
                <a16:creationId xmlns:a16="http://schemas.microsoft.com/office/drawing/2014/main" id="{F7333667-CC51-8975-9BB9-1E6DA9662CFC}"/>
              </a:ext>
            </a:extLst>
          </p:cNvPr>
          <p:cNvSpPr/>
          <p:nvPr/>
        </p:nvSpPr>
        <p:spPr>
          <a:xfrm>
            <a:off x="724974"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Miejscowe firmy logistyczne, Ministerstwo Zasobów Naturalnych, partnerzy w zakresie recyklingu, dostawcy usług w obszarze łańcucha bloków (</a:t>
            </a:r>
            <a:r>
              <a:rPr lang="pl-PL" sz="1000" b="1" i="1">
                <a:solidFill>
                  <a:schemeClr val="tx1"/>
                </a:solidFill>
              </a:rPr>
              <a:t>blockchain</a:t>
            </a:r>
            <a:r>
              <a:rPr lang="pl-PL" sz="1000" b="1">
                <a:solidFill>
                  <a:schemeClr val="tx1"/>
                </a:solidFill>
              </a:rPr>
              <a:t>)</a:t>
            </a:r>
          </a:p>
        </p:txBody>
      </p:sp>
      <p:sp>
        <p:nvSpPr>
          <p:cNvPr id="34" name="Rectangle 33">
            <a:extLst>
              <a:ext uri="{FF2B5EF4-FFF2-40B4-BE49-F238E27FC236}">
                <a16:creationId xmlns:a16="http://schemas.microsoft.com/office/drawing/2014/main" id="{64CD4B7E-D9A3-C43B-BF74-073399A5AD9A}"/>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Zbieranie i sortowanie plastiku. Śledzenie i odtwarzanie łańcucha wartości, a następnie sprzedaż plastiku</a:t>
            </a:r>
          </a:p>
        </p:txBody>
      </p:sp>
      <p:sp>
        <p:nvSpPr>
          <p:cNvPr id="35" name="Rectangle 34">
            <a:extLst>
              <a:ext uri="{FF2B5EF4-FFF2-40B4-BE49-F238E27FC236}">
                <a16:creationId xmlns:a16="http://schemas.microsoft.com/office/drawing/2014/main" id="{287B601B-E007-A1C8-4F7D-ACDB10FCCB7F}"/>
              </a:ext>
            </a:extLst>
          </p:cNvPr>
          <p:cNvSpPr/>
          <p:nvPr/>
        </p:nvSpPr>
        <p:spPr>
          <a:xfrm>
            <a:off x="2942880" y="3325091"/>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Osoby odpowiedzialne za odbiór odpadów, platforma dotycząca śledzenia, strategiczni partnerzy korporacyjni </a:t>
            </a:r>
          </a:p>
        </p:txBody>
      </p:sp>
      <p:sp>
        <p:nvSpPr>
          <p:cNvPr id="36" name="Rectangle 35">
            <a:extLst>
              <a:ext uri="{FF2B5EF4-FFF2-40B4-BE49-F238E27FC236}">
                <a16:creationId xmlns:a16="http://schemas.microsoft.com/office/drawing/2014/main" id="{8D6AD413-A425-85A9-1C70-0F5BD0910420}"/>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Plastikowe odpady z oceanów zebrane i przetworzone na nowe produkty </a:t>
            </a:r>
          </a:p>
        </p:txBody>
      </p:sp>
      <p:sp>
        <p:nvSpPr>
          <p:cNvPr id="37" name="Rectangle 36">
            <a:extLst>
              <a:ext uri="{FF2B5EF4-FFF2-40B4-BE49-F238E27FC236}">
                <a16:creationId xmlns:a16="http://schemas.microsoft.com/office/drawing/2014/main" id="{620CDED0-25C4-A47D-FF81-45E7170C9DED}"/>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Walka z ubóstwem poprzez recykling plastiku</a:t>
            </a:r>
          </a:p>
        </p:txBody>
      </p:sp>
      <p:sp>
        <p:nvSpPr>
          <p:cNvPr id="2" name="pole tekstowe 1">
            <a:extLst>
              <a:ext uri="{FF2B5EF4-FFF2-40B4-BE49-F238E27FC236}">
                <a16:creationId xmlns:a16="http://schemas.microsoft.com/office/drawing/2014/main" id="{F3F0D0BD-D521-2EFA-8AAE-6980DC835A41}"/>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304ADF43-3290-42C7-5A03-21ED689C0E17}"/>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5" name="pole tekstowe 4">
            <a:extLst>
              <a:ext uri="{FF2B5EF4-FFF2-40B4-BE49-F238E27FC236}">
                <a16:creationId xmlns:a16="http://schemas.microsoft.com/office/drawing/2014/main" id="{330B18BA-F841-7693-A86E-507885B2A57E}"/>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E7FD4867-7AD2-6F67-4D06-19468B6B83D9}"/>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19FF0360-CB82-432E-E7AA-A904878C88CC}"/>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FB7D4957-AD0A-B19A-8BFF-2322BB8EB758}"/>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9" name="pole tekstowe 8">
            <a:extLst>
              <a:ext uri="{FF2B5EF4-FFF2-40B4-BE49-F238E27FC236}">
                <a16:creationId xmlns:a16="http://schemas.microsoft.com/office/drawing/2014/main" id="{515AAEE5-441E-C668-109F-578ADD6BDEB2}"/>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0" name="pole tekstowe 9">
            <a:extLst>
              <a:ext uri="{FF2B5EF4-FFF2-40B4-BE49-F238E27FC236}">
                <a16:creationId xmlns:a16="http://schemas.microsoft.com/office/drawing/2014/main" id="{CFCC33D3-BEA5-E6EB-2057-CB15A8B3AF5C}"/>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1" name="pole tekstowe 10">
            <a:extLst>
              <a:ext uri="{FF2B5EF4-FFF2-40B4-BE49-F238E27FC236}">
                <a16:creationId xmlns:a16="http://schemas.microsoft.com/office/drawing/2014/main" id="{4DB90D54-8EEF-728B-D063-125E9965C3D9}"/>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2" name="pole tekstowe 11">
            <a:extLst>
              <a:ext uri="{FF2B5EF4-FFF2-40B4-BE49-F238E27FC236}">
                <a16:creationId xmlns:a16="http://schemas.microsoft.com/office/drawing/2014/main" id="{A160887A-A29C-B53C-1DAC-9086F1F988C3}"/>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3" name="pole tekstowe 12">
            <a:extLst>
              <a:ext uri="{FF2B5EF4-FFF2-40B4-BE49-F238E27FC236}">
                <a16:creationId xmlns:a16="http://schemas.microsoft.com/office/drawing/2014/main" id="{625147DF-3BEF-08C5-0F18-2483240DBEBD}"/>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4" name="pole tekstowe 13">
            <a:extLst>
              <a:ext uri="{FF2B5EF4-FFF2-40B4-BE49-F238E27FC236}">
                <a16:creationId xmlns:a16="http://schemas.microsoft.com/office/drawing/2014/main" id="{11DCE274-6368-1981-4171-3DB5F5CA069C}"/>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1654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6088214" y="4401099"/>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dirty="0"/>
          </a:p>
        </p:txBody>
      </p:sp>
      <p:sp>
        <p:nvSpPr>
          <p:cNvPr id="23" name="Rectangle 22">
            <a:extLst>
              <a:ext uri="{FF2B5EF4-FFF2-40B4-BE49-F238E27FC236}">
                <a16:creationId xmlns:a16="http://schemas.microsoft.com/office/drawing/2014/main" id="{326D1229-6FB0-0051-B539-166ACE8664CD}"/>
              </a:ext>
            </a:extLst>
          </p:cNvPr>
          <p:cNvSpPr/>
          <p:nvPr/>
        </p:nvSpPr>
        <p:spPr>
          <a:xfrm>
            <a:off x="6202897"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Producenci skupują tworzywa sztuczne </a:t>
            </a:r>
          </a:p>
        </p:txBody>
      </p:sp>
      <p:sp>
        <p:nvSpPr>
          <p:cNvPr id="31" name="Rectangle 30">
            <a:extLst>
              <a:ext uri="{FF2B5EF4-FFF2-40B4-BE49-F238E27FC236}">
                <a16:creationId xmlns:a16="http://schemas.microsoft.com/office/drawing/2014/main" id="{C01EADE2-2498-47F8-CF1F-1D3779BF6C7E}"/>
              </a:ext>
            </a:extLst>
          </p:cNvPr>
          <p:cNvSpPr/>
          <p:nvPr/>
        </p:nvSpPr>
        <p:spPr>
          <a:xfrm>
            <a:off x="8885580"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 Korporacje pokrywają koszty projektów oczyszczania</a:t>
            </a:r>
          </a:p>
        </p:txBody>
      </p:sp>
      <p:sp>
        <p:nvSpPr>
          <p:cNvPr id="32" name="Rectangle 31">
            <a:extLst>
              <a:ext uri="{FF2B5EF4-FFF2-40B4-BE49-F238E27FC236}">
                <a16:creationId xmlns:a16="http://schemas.microsoft.com/office/drawing/2014/main" id="{6B449514-7B4B-DBB0-33BB-CCEB44EAE921}"/>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Wynagrodzenia osób odpowiedzialnych za odbiór odpadów i koszty logistyki</a:t>
            </a:r>
          </a:p>
        </p:txBody>
      </p:sp>
      <p:sp>
        <p:nvSpPr>
          <p:cNvPr id="33" name="Rectangle 32">
            <a:extLst>
              <a:ext uri="{FF2B5EF4-FFF2-40B4-BE49-F238E27FC236}">
                <a16:creationId xmlns:a16="http://schemas.microsoft.com/office/drawing/2014/main" id="{C45EF3BE-C290-F915-0C74-87BBA28FFCAB}"/>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Zarządzanie platformami w obszarze łańcucha bloków (</a:t>
            </a:r>
            <a:r>
              <a:rPr lang="pl-PL" sz="1000" b="1" i="1">
                <a:solidFill>
                  <a:schemeClr val="tx1"/>
                </a:solidFill>
              </a:rPr>
              <a:t>blockchain</a:t>
            </a:r>
            <a:r>
              <a:rPr lang="pl-PL" sz="1000" b="1">
                <a:solidFill>
                  <a:schemeClr val="tx1"/>
                </a:solidFill>
              </a:rPr>
              <a:t>) oraz usługi audytu</a:t>
            </a:r>
          </a:p>
        </p:txBody>
      </p:sp>
      <p:sp>
        <p:nvSpPr>
          <p:cNvPr id="34" name="Rectangle 33">
            <a:extLst>
              <a:ext uri="{FF2B5EF4-FFF2-40B4-BE49-F238E27FC236}">
                <a16:creationId xmlns:a16="http://schemas.microsoft.com/office/drawing/2014/main" id="{D960501F-A9E1-69F0-6D9F-44AD19714137}"/>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Własna sekcja sprzedaży/działania informacyjne, budowanie sieci kontaktów</a:t>
            </a:r>
          </a:p>
        </p:txBody>
      </p:sp>
      <p:sp>
        <p:nvSpPr>
          <p:cNvPr id="35" name="Rectangle 34">
            <a:extLst>
              <a:ext uri="{FF2B5EF4-FFF2-40B4-BE49-F238E27FC236}">
                <a16:creationId xmlns:a16="http://schemas.microsoft.com/office/drawing/2014/main" id="{05F004C0-BCA7-751B-7F43-FFB85067FB7A}"/>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Nisza rynkowa, producenci oraz spółki zajmujące się recyklingiem</a:t>
            </a:r>
          </a:p>
          <a:p>
            <a:pPr algn="ctr"/>
            <a:endParaRPr lang="en-US" sz="1000" b="1" dirty="0">
              <a:solidFill>
                <a:schemeClr val="tx1"/>
              </a:solidFill>
            </a:endParaRPr>
          </a:p>
        </p:txBody>
      </p:sp>
      <p:sp>
        <p:nvSpPr>
          <p:cNvPr id="36" name="Rectangle 35">
            <a:extLst>
              <a:ext uri="{FF2B5EF4-FFF2-40B4-BE49-F238E27FC236}">
                <a16:creationId xmlns:a16="http://schemas.microsoft.com/office/drawing/2014/main" id="{A49F53B0-FF56-19C4-D9EF-4467FE769FDB}"/>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Dedykowane wsparcie osobowe</a:t>
            </a:r>
          </a:p>
        </p:txBody>
      </p:sp>
      <p:sp>
        <p:nvSpPr>
          <p:cNvPr id="37" name="Rectangle 36">
            <a:extLst>
              <a:ext uri="{FF2B5EF4-FFF2-40B4-BE49-F238E27FC236}">
                <a16:creationId xmlns:a16="http://schemas.microsoft.com/office/drawing/2014/main" id="{F9E9AEB4-6603-0D00-3A56-53EAC6060460}"/>
              </a:ext>
            </a:extLst>
          </p:cNvPr>
          <p:cNvSpPr/>
          <p:nvPr/>
        </p:nvSpPr>
        <p:spPr>
          <a:xfrm>
            <a:off x="724974"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Miejscowe firmy logistyczne, Ministerstwo Zasobów Naturalnych, partnerzy w zakresie recyklingu, dostawcy usług w obszarze łańcucha bloków (</a:t>
            </a:r>
            <a:r>
              <a:rPr lang="pl-PL" sz="1000" b="1" i="1">
                <a:solidFill>
                  <a:schemeClr val="tx1"/>
                </a:solidFill>
              </a:rPr>
              <a:t>blockchain</a:t>
            </a:r>
            <a:r>
              <a:rPr lang="pl-PL" sz="1000" b="1">
                <a:solidFill>
                  <a:schemeClr val="tx1"/>
                </a:solidFill>
              </a:rPr>
              <a:t>)</a:t>
            </a:r>
          </a:p>
        </p:txBody>
      </p:sp>
      <p:sp>
        <p:nvSpPr>
          <p:cNvPr id="38" name="Rectangle 37">
            <a:extLst>
              <a:ext uri="{FF2B5EF4-FFF2-40B4-BE49-F238E27FC236}">
                <a16:creationId xmlns:a16="http://schemas.microsoft.com/office/drawing/2014/main" id="{1A3A9A7B-686E-3596-F403-4BA5F7429A34}"/>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Zbieranie i sortowanie plastiku. Śledzenie i odtwarzanie łańcucha wartości, a następnie sprzedaż plastiku</a:t>
            </a:r>
          </a:p>
        </p:txBody>
      </p:sp>
      <p:sp>
        <p:nvSpPr>
          <p:cNvPr id="39" name="Rectangle 38">
            <a:extLst>
              <a:ext uri="{FF2B5EF4-FFF2-40B4-BE49-F238E27FC236}">
                <a16:creationId xmlns:a16="http://schemas.microsoft.com/office/drawing/2014/main" id="{E290ACA1-15FE-499F-67D6-DE4299FBE1D9}"/>
              </a:ext>
            </a:extLst>
          </p:cNvPr>
          <p:cNvSpPr/>
          <p:nvPr/>
        </p:nvSpPr>
        <p:spPr>
          <a:xfrm>
            <a:off x="2942880" y="3325091"/>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Osoby odpowiedzialne za odbiór odpadów, platforma dotycząca śledzenia, strategiczni partnerzy korporacyjni </a:t>
            </a:r>
          </a:p>
        </p:txBody>
      </p:sp>
      <p:sp>
        <p:nvSpPr>
          <p:cNvPr id="40" name="Rectangle 39">
            <a:extLst>
              <a:ext uri="{FF2B5EF4-FFF2-40B4-BE49-F238E27FC236}">
                <a16:creationId xmlns:a16="http://schemas.microsoft.com/office/drawing/2014/main" id="{D126A373-FCA3-6A5D-1E21-33F121F1D604}"/>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Plastikowe odpady z oceanów zebrane i przetworzone na nowe produkty </a:t>
            </a:r>
          </a:p>
        </p:txBody>
      </p:sp>
      <p:sp>
        <p:nvSpPr>
          <p:cNvPr id="41" name="Rectangle 40">
            <a:extLst>
              <a:ext uri="{FF2B5EF4-FFF2-40B4-BE49-F238E27FC236}">
                <a16:creationId xmlns:a16="http://schemas.microsoft.com/office/drawing/2014/main" id="{B59F9156-46BE-C500-A0D9-88FE73E4F115}"/>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Walka z ubóstwem poprzez recykling plastiku</a:t>
            </a:r>
          </a:p>
        </p:txBody>
      </p:sp>
      <p:sp>
        <p:nvSpPr>
          <p:cNvPr id="2" name="pole tekstowe 1">
            <a:extLst>
              <a:ext uri="{FF2B5EF4-FFF2-40B4-BE49-F238E27FC236}">
                <a16:creationId xmlns:a16="http://schemas.microsoft.com/office/drawing/2014/main" id="{66100A0D-04FC-662F-7DA5-2614D96C3BF1}"/>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F4520BF6-1C9A-B7D8-B5DF-E73916D925EA}"/>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5" name="pole tekstowe 4">
            <a:extLst>
              <a:ext uri="{FF2B5EF4-FFF2-40B4-BE49-F238E27FC236}">
                <a16:creationId xmlns:a16="http://schemas.microsoft.com/office/drawing/2014/main" id="{A179137E-4EB0-156D-2D3B-386A0D195127}"/>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B04210C4-C871-A5EA-98DE-4F963F6D9744}"/>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ECF8D9B8-A658-194E-8B4C-7DD67089651E}"/>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E3B205D7-8B25-3857-D74E-6ED9F5517511}"/>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9" name="pole tekstowe 8">
            <a:extLst>
              <a:ext uri="{FF2B5EF4-FFF2-40B4-BE49-F238E27FC236}">
                <a16:creationId xmlns:a16="http://schemas.microsoft.com/office/drawing/2014/main" id="{D4EF0B9D-CEDD-8A83-58E5-0FF4DE712A86}"/>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0" name="pole tekstowe 9">
            <a:extLst>
              <a:ext uri="{FF2B5EF4-FFF2-40B4-BE49-F238E27FC236}">
                <a16:creationId xmlns:a16="http://schemas.microsoft.com/office/drawing/2014/main" id="{D3828498-FCF1-1CE5-6816-64668BD19C76}"/>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1" name="pole tekstowe 10">
            <a:extLst>
              <a:ext uri="{FF2B5EF4-FFF2-40B4-BE49-F238E27FC236}">
                <a16:creationId xmlns:a16="http://schemas.microsoft.com/office/drawing/2014/main" id="{A474CC61-31E6-C148-EF58-CF5BB71B60B0}"/>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2" name="pole tekstowe 11">
            <a:extLst>
              <a:ext uri="{FF2B5EF4-FFF2-40B4-BE49-F238E27FC236}">
                <a16:creationId xmlns:a16="http://schemas.microsoft.com/office/drawing/2014/main" id="{6951EB73-225A-17E3-A9E2-E4286E364044}"/>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3" name="pole tekstowe 12">
            <a:extLst>
              <a:ext uri="{FF2B5EF4-FFF2-40B4-BE49-F238E27FC236}">
                <a16:creationId xmlns:a16="http://schemas.microsoft.com/office/drawing/2014/main" id="{001BDE55-DEE7-AC4A-2537-5CBCE833B5E4}"/>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4" name="pole tekstowe 13">
            <a:extLst>
              <a:ext uri="{FF2B5EF4-FFF2-40B4-BE49-F238E27FC236}">
                <a16:creationId xmlns:a16="http://schemas.microsoft.com/office/drawing/2014/main" id="{A4679C3F-3DC9-AB0E-B1A0-07FC7EBF4ED3}"/>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6555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171BC68-CC43-2B4D-BB8F-888BEB7BEB09}"/>
              </a:ext>
            </a:extLst>
          </p:cNvPr>
          <p:cNvSpPr/>
          <p:nvPr/>
        </p:nvSpPr>
        <p:spPr>
          <a:xfrm>
            <a:off x="506503" y="1628708"/>
            <a:ext cx="10907167" cy="1094467"/>
          </a:xfrm>
          <a:prstGeom prst="rect">
            <a:avLst/>
          </a:prstGeom>
        </p:spPr>
        <p:txBody>
          <a:bodyPr wrap="square">
            <a:spAutoFit/>
          </a:bodyPr>
          <a:lstStyle/>
          <a:p>
            <a:pPr algn="thaiDist">
              <a:lnSpc>
                <a:spcPct val="120000"/>
              </a:lnSpc>
            </a:pPr>
            <a:r>
              <a:rPr lang="pl-PL" sz="1100" b="1">
                <a:solidFill>
                  <a:srgbClr val="262626"/>
                </a:solidFill>
              </a:rPr>
              <a:t>Uczniowie zastosują strategię projektowania modelu gospodarczego opartego na obiegu zamkniętym w celu rozwiązania problemów związanych z liniowymi modelami gospodarczymi. Dowiedzą się, czym jest „Model działalności gospodarczej opartej na obiegu zamkniętym” oraz o sposobie jego wykorzystania w celu stworzenia własnego modelu biznesowego opartego na takiej samej zasadzie. Będą oni pracować w zespołach nad rozwiązaniem istniejącego problemu związanego z gospodarką odpadami z wykorzystaniem modelu działalności gospodarczej opartej na obiegu zamkniętym. Przedstawią swój ostateczny model biznesowy, aby wykonać graficzne przedstawienie sposobu wykonania obiegu zamkniętego w ich pomyśle na biznes, a następnie podzielą się nim z pozostałymi uczestnikami warsztatów. </a:t>
            </a:r>
          </a:p>
        </p:txBody>
      </p:sp>
      <p:sp>
        <p:nvSpPr>
          <p:cNvPr id="6" name="Rounded Rectangle 5">
            <a:extLst>
              <a:ext uri="{FF2B5EF4-FFF2-40B4-BE49-F238E27FC236}">
                <a16:creationId xmlns:a16="http://schemas.microsoft.com/office/drawing/2014/main" id="{FD9AA248-B0AF-F84E-94F8-0CF855A300AF}"/>
              </a:ext>
            </a:extLst>
          </p:cNvPr>
          <p:cNvSpPr/>
          <p:nvPr/>
        </p:nvSpPr>
        <p:spPr>
          <a:xfrm>
            <a:off x="313764" y="1462601"/>
            <a:ext cx="11371732" cy="1480103"/>
          </a:xfrm>
          <a:prstGeom prst="roundRect">
            <a:avLst/>
          </a:prstGeom>
          <a:noFill/>
          <a:ln w="31750">
            <a:solidFill>
              <a:srgbClr val="29C7F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32" name="Rounded Rectangle 31">
            <a:extLst>
              <a:ext uri="{FF2B5EF4-FFF2-40B4-BE49-F238E27FC236}">
                <a16:creationId xmlns:a16="http://schemas.microsoft.com/office/drawing/2014/main" id="{03D80DED-07FA-7648-A98B-006FFF2CC66F}"/>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33" name="Rounded Rectangle 32">
            <a:extLst>
              <a:ext uri="{FF2B5EF4-FFF2-40B4-BE49-F238E27FC236}">
                <a16:creationId xmlns:a16="http://schemas.microsoft.com/office/drawing/2014/main" id="{AE593411-CF70-804B-88B7-4B861BF579DE}"/>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34" name="TextBox 33">
            <a:extLst>
              <a:ext uri="{FF2B5EF4-FFF2-40B4-BE49-F238E27FC236}">
                <a16:creationId xmlns:a16="http://schemas.microsoft.com/office/drawing/2014/main" id="{C098EEBB-9906-934A-AAC3-1F3847C7F9B7}"/>
              </a:ext>
            </a:extLst>
          </p:cNvPr>
          <p:cNvSpPr txBox="1"/>
          <p:nvPr/>
        </p:nvSpPr>
        <p:spPr>
          <a:xfrm>
            <a:off x="2794681" y="294106"/>
            <a:ext cx="6602638" cy="400110"/>
          </a:xfrm>
          <a:prstGeom prst="rect">
            <a:avLst/>
          </a:prstGeom>
          <a:noFill/>
        </p:spPr>
        <p:txBody>
          <a:bodyPr wrap="square" rtlCol="0">
            <a:spAutoFit/>
          </a:bodyPr>
          <a:lstStyle/>
          <a:p>
            <a:pPr algn="ctr"/>
            <a:r>
              <a:rPr lang="pl-PL" sz="2000" b="1">
                <a:solidFill>
                  <a:schemeClr val="bg1"/>
                </a:solidFill>
              </a:rPr>
              <a:t>Przygotowanie lekcji i dostosowanie programu nauczania </a:t>
            </a:r>
          </a:p>
        </p:txBody>
      </p:sp>
      <p:sp>
        <p:nvSpPr>
          <p:cNvPr id="21" name="TextBox 20">
            <a:extLst>
              <a:ext uri="{FF2B5EF4-FFF2-40B4-BE49-F238E27FC236}">
                <a16:creationId xmlns:a16="http://schemas.microsoft.com/office/drawing/2014/main" id="{A578BCDC-8719-EB47-ABEF-3276125F0C98}"/>
              </a:ext>
            </a:extLst>
          </p:cNvPr>
          <p:cNvSpPr txBox="1"/>
          <p:nvPr/>
        </p:nvSpPr>
        <p:spPr>
          <a:xfrm>
            <a:off x="2794681" y="901959"/>
            <a:ext cx="6602638" cy="261610"/>
          </a:xfrm>
          <a:prstGeom prst="rect">
            <a:avLst/>
          </a:prstGeom>
          <a:noFill/>
        </p:spPr>
        <p:txBody>
          <a:bodyPr wrap="square" rtlCol="0">
            <a:spAutoFit/>
          </a:bodyPr>
          <a:lstStyle/>
          <a:p>
            <a:pPr algn="ctr"/>
            <a:r>
              <a:rPr lang="pl-PL" sz="1050" b="1">
                <a:solidFill>
                  <a:schemeClr val="bg1"/>
                </a:solidFill>
              </a:rPr>
              <a:t>Czas przygotowania: 10 – 15 minut</a:t>
            </a:r>
          </a:p>
        </p:txBody>
      </p:sp>
      <p:grpSp>
        <p:nvGrpSpPr>
          <p:cNvPr id="9" name="Group 8">
            <a:extLst>
              <a:ext uri="{FF2B5EF4-FFF2-40B4-BE49-F238E27FC236}">
                <a16:creationId xmlns:a16="http://schemas.microsoft.com/office/drawing/2014/main" id="{5E5CEC13-4F72-87BC-D9DF-A33EC9698C48}"/>
              </a:ext>
            </a:extLst>
          </p:cNvPr>
          <p:cNvGrpSpPr/>
          <p:nvPr/>
        </p:nvGrpSpPr>
        <p:grpSpPr>
          <a:xfrm>
            <a:off x="712180" y="4586227"/>
            <a:ext cx="443210" cy="427913"/>
            <a:chOff x="663222" y="3355931"/>
            <a:chExt cx="443210" cy="427913"/>
          </a:xfrm>
        </p:grpSpPr>
        <p:sp>
          <p:nvSpPr>
            <p:cNvPr id="10" name="Oval 9">
              <a:extLst>
                <a:ext uri="{FF2B5EF4-FFF2-40B4-BE49-F238E27FC236}">
                  <a16:creationId xmlns:a16="http://schemas.microsoft.com/office/drawing/2014/main" id="{FDB79BEE-9F05-5AC4-0CCB-553BB49724AA}"/>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11" name="Oval 10">
              <a:extLst>
                <a:ext uri="{FF2B5EF4-FFF2-40B4-BE49-F238E27FC236}">
                  <a16:creationId xmlns:a16="http://schemas.microsoft.com/office/drawing/2014/main" id="{3067E27E-E84A-4317-DBE0-EC212FEE34E1}"/>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12" name="Rectangle 11">
              <a:extLst>
                <a:ext uri="{FF2B5EF4-FFF2-40B4-BE49-F238E27FC236}">
                  <a16:creationId xmlns:a16="http://schemas.microsoft.com/office/drawing/2014/main" id="{FBD07FB5-B631-3CE0-43D3-39B896FA2D3B}"/>
                </a:ext>
              </a:extLst>
            </p:cNvPr>
            <p:cNvSpPr/>
            <p:nvPr/>
          </p:nvSpPr>
          <p:spPr>
            <a:xfrm>
              <a:off x="750792" y="3355931"/>
              <a:ext cx="263214" cy="299184"/>
            </a:xfrm>
            <a:prstGeom prst="rect">
              <a:avLst/>
            </a:prstGeom>
          </p:spPr>
          <p:txBody>
            <a:bodyPr wrap="none">
              <a:spAutoFit/>
            </a:bodyPr>
            <a:lstStyle/>
            <a:p>
              <a:pPr algn="ctr">
                <a:lnSpc>
                  <a:spcPct val="120000"/>
                </a:lnSpc>
              </a:pPr>
              <a:r>
                <a:rPr lang="pl-PL" sz="1200" b="1">
                  <a:solidFill>
                    <a:schemeClr val="bg1"/>
                  </a:solidFill>
                  <a:cs typeface="Arial" panose="020B0604020202020204" pitchFamily="34" charset="0"/>
                </a:rPr>
                <a:t>2</a:t>
              </a:r>
            </a:p>
          </p:txBody>
        </p:sp>
      </p:grpSp>
      <p:sp>
        <p:nvSpPr>
          <p:cNvPr id="14" name="Rectangle 13">
            <a:extLst>
              <a:ext uri="{FF2B5EF4-FFF2-40B4-BE49-F238E27FC236}">
                <a16:creationId xmlns:a16="http://schemas.microsoft.com/office/drawing/2014/main" id="{72AC7058-8F80-94D7-3F28-D74F03195D33}"/>
              </a:ext>
            </a:extLst>
          </p:cNvPr>
          <p:cNvSpPr/>
          <p:nvPr/>
        </p:nvSpPr>
        <p:spPr>
          <a:xfrm>
            <a:off x="1228656" y="3287271"/>
            <a:ext cx="9734687" cy="520784"/>
          </a:xfrm>
          <a:prstGeom prst="rect">
            <a:avLst/>
          </a:prstGeom>
        </p:spPr>
        <p:txBody>
          <a:bodyPr wrap="square">
            <a:spAutoFit/>
          </a:bodyPr>
          <a:lstStyle/>
          <a:p>
            <a:pPr algn="thaiDist">
              <a:lnSpc>
                <a:spcPct val="120000"/>
              </a:lnSpc>
            </a:pPr>
            <a:r>
              <a:rPr lang="pl-PL" sz="1200" b="1">
                <a:solidFill>
                  <a:srgbClr val="262626"/>
                </a:solidFill>
              </a:rPr>
              <a:t>Należy wyświetlić slajdy z zajęć a następnie porozmawiać z uczniami na temat ich aktualnej wiedzy o gospodarce o obiegu zamkniętym i przedstawić im definicję tego rozwiązania. </a:t>
            </a:r>
            <a:r>
              <a:rPr lang="pl-PL" sz="1200">
                <a:solidFill>
                  <a:srgbClr val="262626"/>
                </a:solidFill>
              </a:rPr>
              <a:t>Uczestnikom należy zadać pytania główne ujęte notatkach slajdów PowerPoint.</a:t>
            </a:r>
          </a:p>
        </p:txBody>
      </p:sp>
      <p:grpSp>
        <p:nvGrpSpPr>
          <p:cNvPr id="15" name="Group 14">
            <a:extLst>
              <a:ext uri="{FF2B5EF4-FFF2-40B4-BE49-F238E27FC236}">
                <a16:creationId xmlns:a16="http://schemas.microsoft.com/office/drawing/2014/main" id="{4478D716-B85F-88A3-AFD7-D0568C12D351}"/>
              </a:ext>
            </a:extLst>
          </p:cNvPr>
          <p:cNvGrpSpPr/>
          <p:nvPr/>
        </p:nvGrpSpPr>
        <p:grpSpPr>
          <a:xfrm>
            <a:off x="712256" y="3300532"/>
            <a:ext cx="443210" cy="427913"/>
            <a:chOff x="663222" y="3355931"/>
            <a:chExt cx="443210" cy="427913"/>
          </a:xfrm>
        </p:grpSpPr>
        <p:sp>
          <p:nvSpPr>
            <p:cNvPr id="16" name="Oval 15">
              <a:extLst>
                <a:ext uri="{FF2B5EF4-FFF2-40B4-BE49-F238E27FC236}">
                  <a16:creationId xmlns:a16="http://schemas.microsoft.com/office/drawing/2014/main" id="{7B16B6D5-D78A-B0D5-46F5-CD4C5F9F9D86}"/>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17" name="Oval 16">
              <a:extLst>
                <a:ext uri="{FF2B5EF4-FFF2-40B4-BE49-F238E27FC236}">
                  <a16:creationId xmlns:a16="http://schemas.microsoft.com/office/drawing/2014/main" id="{5A480FFF-4780-B5F0-2AC2-E21D80F756F7}"/>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18" name="Rectangle 17">
              <a:extLst>
                <a:ext uri="{FF2B5EF4-FFF2-40B4-BE49-F238E27FC236}">
                  <a16:creationId xmlns:a16="http://schemas.microsoft.com/office/drawing/2014/main" id="{E80940E8-22E6-C80E-6992-707F8FFD6958}"/>
                </a:ext>
              </a:extLst>
            </p:cNvPr>
            <p:cNvSpPr/>
            <p:nvPr/>
          </p:nvSpPr>
          <p:spPr>
            <a:xfrm>
              <a:off x="750792" y="3355931"/>
              <a:ext cx="263214" cy="299184"/>
            </a:xfrm>
            <a:prstGeom prst="rect">
              <a:avLst/>
            </a:prstGeom>
          </p:spPr>
          <p:txBody>
            <a:bodyPr wrap="none">
              <a:spAutoFit/>
            </a:bodyPr>
            <a:lstStyle/>
            <a:p>
              <a:pPr algn="ctr">
                <a:lnSpc>
                  <a:spcPct val="120000"/>
                </a:lnSpc>
              </a:pPr>
              <a:r>
                <a:rPr lang="pl-PL" sz="1200" b="1">
                  <a:solidFill>
                    <a:schemeClr val="bg1"/>
                  </a:solidFill>
                  <a:cs typeface="Arial" panose="020B0604020202020204" pitchFamily="34" charset="0"/>
                </a:rPr>
                <a:t>1</a:t>
              </a:r>
            </a:p>
          </p:txBody>
        </p:sp>
      </p:grpSp>
      <p:sp>
        <p:nvSpPr>
          <p:cNvPr id="19" name="Rectangle 18">
            <a:extLst>
              <a:ext uri="{FF2B5EF4-FFF2-40B4-BE49-F238E27FC236}">
                <a16:creationId xmlns:a16="http://schemas.microsoft.com/office/drawing/2014/main" id="{9257F564-7545-F606-351E-54D5A87E1445}"/>
              </a:ext>
            </a:extLst>
          </p:cNvPr>
          <p:cNvSpPr/>
          <p:nvPr/>
        </p:nvSpPr>
        <p:spPr>
          <a:xfrm>
            <a:off x="1271464" y="4519856"/>
            <a:ext cx="9734687" cy="963982"/>
          </a:xfrm>
          <a:prstGeom prst="rect">
            <a:avLst/>
          </a:prstGeom>
        </p:spPr>
        <p:txBody>
          <a:bodyPr wrap="square">
            <a:spAutoFit/>
          </a:bodyPr>
          <a:lstStyle/>
          <a:p>
            <a:pPr algn="thaiDist">
              <a:lnSpc>
                <a:spcPct val="120000"/>
              </a:lnSpc>
            </a:pPr>
            <a:r>
              <a:rPr lang="pl-PL" sz="1200" b="1"/>
              <a:t>Należy również wydrukować następujące materiały: </a:t>
            </a:r>
            <a:r>
              <a:rPr lang="pl-PL" sz="1200"/>
              <a:t>1)</a:t>
            </a:r>
            <a:r>
              <a:rPr lang="pl-PL" sz="1200" b="1"/>
              <a:t> </a:t>
            </a:r>
            <a:r>
              <a:rPr lang="pl-PL" sz="1200"/>
              <a:t>Model działalności gospodarczej opartej na obiegu zamkniętym; 2) 5 modeli działalności gospodarczej opartych na obiegu zamkniętym; 3) Mapa cyklu życia w obiegu zamkniętym; 4) Obszary obiegu zamkniętego; oraz 5) Wyzwanie dotyczące odpadów.</a:t>
            </a:r>
          </a:p>
          <a:p>
            <a:pPr algn="thaiDist">
              <a:lnSpc>
                <a:spcPct val="120000"/>
              </a:lnSpc>
            </a:pPr>
            <a:endParaRPr lang="en-US" sz="1200" dirty="0">
              <a:solidFill>
                <a:srgbClr val="262626"/>
              </a:solidFill>
            </a:endParaRPr>
          </a:p>
        </p:txBody>
      </p:sp>
      <p:sp>
        <p:nvSpPr>
          <p:cNvPr id="20" name="TextBox 19">
            <a:extLst>
              <a:ext uri="{FF2B5EF4-FFF2-40B4-BE49-F238E27FC236}">
                <a16:creationId xmlns:a16="http://schemas.microsoft.com/office/drawing/2014/main" id="{870443D5-F53C-B910-E5A0-AB1541127325}"/>
              </a:ext>
            </a:extLst>
          </p:cNvPr>
          <p:cNvSpPr txBox="1"/>
          <p:nvPr/>
        </p:nvSpPr>
        <p:spPr>
          <a:xfrm>
            <a:off x="1217827" y="5414512"/>
            <a:ext cx="9563605" cy="742383"/>
          </a:xfrm>
          <a:prstGeom prst="rect">
            <a:avLst/>
          </a:prstGeom>
          <a:noFill/>
        </p:spPr>
        <p:txBody>
          <a:bodyPr wrap="square" rtlCol="0">
            <a:spAutoFit/>
          </a:bodyPr>
          <a:lstStyle/>
          <a:p>
            <a:pPr algn="thaiDist">
              <a:lnSpc>
                <a:spcPct val="120000"/>
              </a:lnSpc>
            </a:pPr>
            <a:r>
              <a:rPr lang="pl-PL" sz="1200" b="1">
                <a:solidFill>
                  <a:srgbClr val="262626"/>
                </a:solidFill>
              </a:rPr>
              <a:t>Należy postępować zgodnie z instrukcjami </a:t>
            </a:r>
            <a:r>
              <a:rPr lang="pl-PL" sz="1200">
                <a:solidFill>
                  <a:srgbClr val="262626"/>
                </a:solidFill>
              </a:rPr>
              <a:t>zawartymi w slajdach w zakresie sposobu wypełniania poszczególnych części modelu działalności gospodarczej opartej na obiegu zamkniętym. W notatkach dla każdego slajdu znajduje się również instrukcja dotycząca uzupełniania poszczególnych sekcji. </a:t>
            </a:r>
          </a:p>
        </p:txBody>
      </p:sp>
      <p:grpSp>
        <p:nvGrpSpPr>
          <p:cNvPr id="22" name="Group 21">
            <a:extLst>
              <a:ext uri="{FF2B5EF4-FFF2-40B4-BE49-F238E27FC236}">
                <a16:creationId xmlns:a16="http://schemas.microsoft.com/office/drawing/2014/main" id="{92FDCB1C-543A-F655-612D-629CAC1391BE}"/>
              </a:ext>
            </a:extLst>
          </p:cNvPr>
          <p:cNvGrpSpPr/>
          <p:nvPr/>
        </p:nvGrpSpPr>
        <p:grpSpPr>
          <a:xfrm>
            <a:off x="728635" y="5548861"/>
            <a:ext cx="443210" cy="427913"/>
            <a:chOff x="663222" y="3355931"/>
            <a:chExt cx="443210" cy="427913"/>
          </a:xfrm>
        </p:grpSpPr>
        <p:sp>
          <p:nvSpPr>
            <p:cNvPr id="23" name="Oval 22">
              <a:extLst>
                <a:ext uri="{FF2B5EF4-FFF2-40B4-BE49-F238E27FC236}">
                  <a16:creationId xmlns:a16="http://schemas.microsoft.com/office/drawing/2014/main" id="{82F847A7-5433-42DF-46B4-738F72A780AF}"/>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24" name="Oval 23">
              <a:extLst>
                <a:ext uri="{FF2B5EF4-FFF2-40B4-BE49-F238E27FC236}">
                  <a16:creationId xmlns:a16="http://schemas.microsoft.com/office/drawing/2014/main" id="{2F9A8BA4-D78C-4E92-F638-58983B0C7884}"/>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25" name="Rectangle 24">
              <a:extLst>
                <a:ext uri="{FF2B5EF4-FFF2-40B4-BE49-F238E27FC236}">
                  <a16:creationId xmlns:a16="http://schemas.microsoft.com/office/drawing/2014/main" id="{25CDE0F3-B01F-16AF-82C3-7056D7C2C88F}"/>
                </a:ext>
              </a:extLst>
            </p:cNvPr>
            <p:cNvSpPr/>
            <p:nvPr/>
          </p:nvSpPr>
          <p:spPr>
            <a:xfrm>
              <a:off x="750792" y="3355931"/>
              <a:ext cx="263214" cy="299184"/>
            </a:xfrm>
            <a:prstGeom prst="rect">
              <a:avLst/>
            </a:prstGeom>
          </p:spPr>
          <p:txBody>
            <a:bodyPr wrap="none">
              <a:spAutoFit/>
            </a:bodyPr>
            <a:lstStyle/>
            <a:p>
              <a:pPr algn="ctr">
                <a:lnSpc>
                  <a:spcPct val="120000"/>
                </a:lnSpc>
              </a:pPr>
              <a:r>
                <a:rPr lang="pl-PL" sz="1200" b="1">
                  <a:solidFill>
                    <a:schemeClr val="bg1"/>
                  </a:solidFill>
                  <a:cs typeface="Arial" panose="020B0604020202020204" pitchFamily="34" charset="0"/>
                </a:rPr>
                <a:t>3</a:t>
              </a:r>
            </a:p>
          </p:txBody>
        </p:sp>
      </p:grpSp>
      <p:sp>
        <p:nvSpPr>
          <p:cNvPr id="2" name="Slide Number Placeholder 1">
            <a:extLst>
              <a:ext uri="{FF2B5EF4-FFF2-40B4-BE49-F238E27FC236}">
                <a16:creationId xmlns:a16="http://schemas.microsoft.com/office/drawing/2014/main" id="{A7C4F323-D626-596C-1F3D-099BA2EC654A}"/>
              </a:ext>
            </a:extLst>
          </p:cNvPr>
          <p:cNvSpPr>
            <a:spLocks noGrp="1"/>
          </p:cNvSpPr>
          <p:nvPr>
            <p:ph type="sldNum" sz="quarter" idx="12"/>
          </p:nvPr>
        </p:nvSpPr>
        <p:spPr/>
        <p:txBody>
          <a:bodyPr/>
          <a:lstStyle/>
          <a:p>
            <a:fld id="{9D5684D6-735E-A247-AB2A-697F19D02639}" type="slidenum">
              <a:rPr lang="en-US" sz="1000" smtClean="0"/>
              <a:t>2</a:t>
            </a:fld>
            <a:endParaRPr lang="en-US" sz="1000"/>
          </a:p>
        </p:txBody>
      </p:sp>
    </p:spTree>
    <p:extLst>
      <p:ext uri="{BB962C8B-B14F-4D97-AF65-F5344CB8AC3E}">
        <p14:creationId xmlns:p14="http://schemas.microsoft.com/office/powerpoint/2010/main" val="286996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2" name="Rectangle 21">
            <a:extLst>
              <a:ext uri="{FF2B5EF4-FFF2-40B4-BE49-F238E27FC236}">
                <a16:creationId xmlns:a16="http://schemas.microsoft.com/office/drawing/2014/main" id="{C7BD2217-4E07-9045-9074-1280A6829656}"/>
              </a:ext>
            </a:extLst>
          </p:cNvPr>
          <p:cNvSpPr/>
          <p:nvPr/>
        </p:nvSpPr>
        <p:spPr>
          <a:xfrm>
            <a:off x="2085269" y="6017485"/>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Odzyskiwanie zasobów</a:t>
            </a:r>
          </a:p>
        </p:txBody>
      </p:sp>
      <p:sp>
        <p:nvSpPr>
          <p:cNvPr id="25" name="Rectangle 24">
            <a:extLst>
              <a:ext uri="{FF2B5EF4-FFF2-40B4-BE49-F238E27FC236}">
                <a16:creationId xmlns:a16="http://schemas.microsoft.com/office/drawing/2014/main" id="{32E17476-26B2-1D46-9BB4-06652ADEF468}"/>
              </a:ext>
            </a:extLst>
          </p:cNvPr>
          <p:cNvSpPr/>
          <p:nvPr/>
        </p:nvSpPr>
        <p:spPr>
          <a:xfrm>
            <a:off x="595776" y="5574185"/>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dirty="0"/>
          </a:p>
        </p:txBody>
      </p:sp>
      <p:sp>
        <p:nvSpPr>
          <p:cNvPr id="26" name="Rectangle 25">
            <a:extLst>
              <a:ext uri="{FF2B5EF4-FFF2-40B4-BE49-F238E27FC236}">
                <a16:creationId xmlns:a16="http://schemas.microsoft.com/office/drawing/2014/main" id="{5DA9D693-8DF0-96BE-6965-031DCF7371C1}"/>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Plastikowe odpady z oceanów zebrane i przetworzone na nowe produkty </a:t>
            </a:r>
          </a:p>
        </p:txBody>
      </p:sp>
      <p:sp>
        <p:nvSpPr>
          <p:cNvPr id="29" name="Rectangle 28">
            <a:extLst>
              <a:ext uri="{FF2B5EF4-FFF2-40B4-BE49-F238E27FC236}">
                <a16:creationId xmlns:a16="http://schemas.microsoft.com/office/drawing/2014/main" id="{555052E2-F1E4-AA08-6C55-8ADA2851E33C}"/>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Walka z ubóstwem poprzez recykling plastiku</a:t>
            </a:r>
          </a:p>
        </p:txBody>
      </p:sp>
      <p:sp>
        <p:nvSpPr>
          <p:cNvPr id="30" name="Rectangle 29">
            <a:extLst>
              <a:ext uri="{FF2B5EF4-FFF2-40B4-BE49-F238E27FC236}">
                <a16:creationId xmlns:a16="http://schemas.microsoft.com/office/drawing/2014/main" id="{7964D4F0-0A7A-F12A-D589-171E5D106FBA}"/>
              </a:ext>
            </a:extLst>
          </p:cNvPr>
          <p:cNvSpPr/>
          <p:nvPr/>
        </p:nvSpPr>
        <p:spPr>
          <a:xfrm>
            <a:off x="6202897"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Producenci skupują tworzywa sztuczne </a:t>
            </a:r>
          </a:p>
        </p:txBody>
      </p:sp>
      <p:sp>
        <p:nvSpPr>
          <p:cNvPr id="31" name="Rectangle 30">
            <a:extLst>
              <a:ext uri="{FF2B5EF4-FFF2-40B4-BE49-F238E27FC236}">
                <a16:creationId xmlns:a16="http://schemas.microsoft.com/office/drawing/2014/main" id="{A4AFA77F-5978-BC94-CED5-C29A2D365F69}"/>
              </a:ext>
            </a:extLst>
          </p:cNvPr>
          <p:cNvSpPr/>
          <p:nvPr/>
        </p:nvSpPr>
        <p:spPr>
          <a:xfrm>
            <a:off x="8885580"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 Korporacje pokrywają koszty projektów oczyszczania</a:t>
            </a:r>
          </a:p>
        </p:txBody>
      </p:sp>
      <p:sp>
        <p:nvSpPr>
          <p:cNvPr id="32" name="Rectangle 31">
            <a:extLst>
              <a:ext uri="{FF2B5EF4-FFF2-40B4-BE49-F238E27FC236}">
                <a16:creationId xmlns:a16="http://schemas.microsoft.com/office/drawing/2014/main" id="{7091010C-CB7D-CA05-9C66-C8326D6A9A41}"/>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Wynagrodzenia osób odpowiedzialnych za odbiór odpadów i koszty logistyki</a:t>
            </a:r>
          </a:p>
        </p:txBody>
      </p:sp>
      <p:sp>
        <p:nvSpPr>
          <p:cNvPr id="33" name="Rectangle 32">
            <a:extLst>
              <a:ext uri="{FF2B5EF4-FFF2-40B4-BE49-F238E27FC236}">
                <a16:creationId xmlns:a16="http://schemas.microsoft.com/office/drawing/2014/main" id="{44B0BFC3-0E4B-4E58-2E57-0E46E132CE64}"/>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Zarządzanie platformami w obszarze łańcucha bloków (</a:t>
            </a:r>
            <a:r>
              <a:rPr lang="pl-PL" sz="1000" b="1" i="1">
                <a:solidFill>
                  <a:schemeClr val="tx1"/>
                </a:solidFill>
              </a:rPr>
              <a:t>blockchain</a:t>
            </a:r>
            <a:r>
              <a:rPr lang="pl-PL" sz="1000" b="1">
                <a:solidFill>
                  <a:schemeClr val="tx1"/>
                </a:solidFill>
              </a:rPr>
              <a:t>) oraz usługi audytu</a:t>
            </a:r>
          </a:p>
        </p:txBody>
      </p:sp>
      <p:sp>
        <p:nvSpPr>
          <p:cNvPr id="34" name="Rectangle 33">
            <a:extLst>
              <a:ext uri="{FF2B5EF4-FFF2-40B4-BE49-F238E27FC236}">
                <a16:creationId xmlns:a16="http://schemas.microsoft.com/office/drawing/2014/main" id="{0B5D8209-A43C-4AD7-F69C-8732CAEBABF8}"/>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Własna sekcja sprzedaży/działania informacyjne, budowanie sieci kontaktów</a:t>
            </a:r>
          </a:p>
        </p:txBody>
      </p:sp>
      <p:sp>
        <p:nvSpPr>
          <p:cNvPr id="35" name="Rectangle 34">
            <a:extLst>
              <a:ext uri="{FF2B5EF4-FFF2-40B4-BE49-F238E27FC236}">
                <a16:creationId xmlns:a16="http://schemas.microsoft.com/office/drawing/2014/main" id="{1E9E0904-84DD-8B64-C627-2EF3BCADC628}"/>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Nisza rynkowa, producenci oraz spółki zajmujące się recyklingiem</a:t>
            </a:r>
          </a:p>
          <a:p>
            <a:pPr algn="ctr"/>
            <a:endParaRPr lang="en-US" sz="1000" b="1" dirty="0">
              <a:solidFill>
                <a:schemeClr val="tx1"/>
              </a:solidFill>
            </a:endParaRPr>
          </a:p>
        </p:txBody>
      </p:sp>
      <p:sp>
        <p:nvSpPr>
          <p:cNvPr id="36" name="Rectangle 35">
            <a:extLst>
              <a:ext uri="{FF2B5EF4-FFF2-40B4-BE49-F238E27FC236}">
                <a16:creationId xmlns:a16="http://schemas.microsoft.com/office/drawing/2014/main" id="{66C7CBCD-6445-A5FC-D91D-CA4634441BFF}"/>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Dedykowane wsparcie osobowe</a:t>
            </a:r>
          </a:p>
        </p:txBody>
      </p:sp>
      <p:sp>
        <p:nvSpPr>
          <p:cNvPr id="37" name="Rectangle 36">
            <a:extLst>
              <a:ext uri="{FF2B5EF4-FFF2-40B4-BE49-F238E27FC236}">
                <a16:creationId xmlns:a16="http://schemas.microsoft.com/office/drawing/2014/main" id="{AA5F0F08-A885-4828-DAD1-160FE2999EA1}"/>
              </a:ext>
            </a:extLst>
          </p:cNvPr>
          <p:cNvSpPr/>
          <p:nvPr/>
        </p:nvSpPr>
        <p:spPr>
          <a:xfrm>
            <a:off x="724974"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Miejscowe firmy logistyczne, Ministerstwo Zasobów Naturalnych, partnerzy w zakresie recyklingu, dostawcy usług w obszarze łańcucha bloków (</a:t>
            </a:r>
            <a:r>
              <a:rPr lang="pl-PL" sz="1000" b="1" i="1">
                <a:solidFill>
                  <a:schemeClr val="tx1"/>
                </a:solidFill>
              </a:rPr>
              <a:t>blockchain</a:t>
            </a:r>
            <a:r>
              <a:rPr lang="pl-PL" sz="1000" b="1">
                <a:solidFill>
                  <a:schemeClr val="tx1"/>
                </a:solidFill>
              </a:rPr>
              <a:t>)</a:t>
            </a:r>
          </a:p>
        </p:txBody>
      </p:sp>
      <p:sp>
        <p:nvSpPr>
          <p:cNvPr id="38" name="Rectangle 37">
            <a:extLst>
              <a:ext uri="{FF2B5EF4-FFF2-40B4-BE49-F238E27FC236}">
                <a16:creationId xmlns:a16="http://schemas.microsoft.com/office/drawing/2014/main" id="{F57DA1AF-9075-8256-82E1-661E8C034943}"/>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Zbieranie i sortowanie plastiku. Śledzenie i odtwarzanie łańcucha wartości, a następnie sprzedaż plastiku</a:t>
            </a:r>
          </a:p>
        </p:txBody>
      </p:sp>
      <p:sp>
        <p:nvSpPr>
          <p:cNvPr id="39" name="Rectangle 38">
            <a:extLst>
              <a:ext uri="{FF2B5EF4-FFF2-40B4-BE49-F238E27FC236}">
                <a16:creationId xmlns:a16="http://schemas.microsoft.com/office/drawing/2014/main" id="{9401F788-50DB-83F9-BD55-C608A1A9EE46}"/>
              </a:ext>
            </a:extLst>
          </p:cNvPr>
          <p:cNvSpPr/>
          <p:nvPr/>
        </p:nvSpPr>
        <p:spPr>
          <a:xfrm>
            <a:off x="2942880" y="3325091"/>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Osoby odpowiedzialne za odbiór odpadów, platforma dotycząca śledzenia, strategiczni partnerzy korporacyjni </a:t>
            </a:r>
          </a:p>
        </p:txBody>
      </p:sp>
      <p:sp>
        <p:nvSpPr>
          <p:cNvPr id="2" name="Slide Number Placeholder 1">
            <a:extLst>
              <a:ext uri="{FF2B5EF4-FFF2-40B4-BE49-F238E27FC236}">
                <a16:creationId xmlns:a16="http://schemas.microsoft.com/office/drawing/2014/main" id="{E0827FD1-453A-1F21-3B65-B1F8A0682467}"/>
              </a:ext>
            </a:extLst>
          </p:cNvPr>
          <p:cNvSpPr>
            <a:spLocks noGrp="1"/>
          </p:cNvSpPr>
          <p:nvPr>
            <p:ph type="sldNum" sz="quarter" idx="12"/>
          </p:nvPr>
        </p:nvSpPr>
        <p:spPr/>
        <p:txBody>
          <a:bodyPr/>
          <a:lstStyle/>
          <a:p>
            <a:fld id="{9D5684D6-735E-A247-AB2A-697F19D02639}" type="slidenum">
              <a:rPr lang="en-US" sz="900" smtClean="0"/>
              <a:t>20</a:t>
            </a:fld>
            <a:endParaRPr lang="en-US" sz="900"/>
          </a:p>
        </p:txBody>
      </p:sp>
      <p:sp>
        <p:nvSpPr>
          <p:cNvPr id="3" name="pole tekstowe 2">
            <a:extLst>
              <a:ext uri="{FF2B5EF4-FFF2-40B4-BE49-F238E27FC236}">
                <a16:creationId xmlns:a16="http://schemas.microsoft.com/office/drawing/2014/main" id="{47A095E1-61EE-955B-1F24-71FC040F9C15}"/>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5" name="pole tekstowe 4">
            <a:extLst>
              <a:ext uri="{FF2B5EF4-FFF2-40B4-BE49-F238E27FC236}">
                <a16:creationId xmlns:a16="http://schemas.microsoft.com/office/drawing/2014/main" id="{C589A196-D6B3-B551-F9BE-33F4C5293DA3}"/>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6" name="pole tekstowe 5">
            <a:extLst>
              <a:ext uri="{FF2B5EF4-FFF2-40B4-BE49-F238E27FC236}">
                <a16:creationId xmlns:a16="http://schemas.microsoft.com/office/drawing/2014/main" id="{73DC96F0-1F9C-E0EB-999B-C04A21771895}"/>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7" name="pole tekstowe 6">
            <a:extLst>
              <a:ext uri="{FF2B5EF4-FFF2-40B4-BE49-F238E27FC236}">
                <a16:creationId xmlns:a16="http://schemas.microsoft.com/office/drawing/2014/main" id="{DA5B0A13-ACAC-2106-378E-95D0CAC0B677}"/>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8" name="pole tekstowe 7">
            <a:extLst>
              <a:ext uri="{FF2B5EF4-FFF2-40B4-BE49-F238E27FC236}">
                <a16:creationId xmlns:a16="http://schemas.microsoft.com/office/drawing/2014/main" id="{F0D8FBB8-7440-4A48-4972-79754DE84127}"/>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9" name="pole tekstowe 8">
            <a:extLst>
              <a:ext uri="{FF2B5EF4-FFF2-40B4-BE49-F238E27FC236}">
                <a16:creationId xmlns:a16="http://schemas.microsoft.com/office/drawing/2014/main" id="{72A31F65-290E-136C-4A58-D9B3D7257820}"/>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10" name="pole tekstowe 9">
            <a:extLst>
              <a:ext uri="{FF2B5EF4-FFF2-40B4-BE49-F238E27FC236}">
                <a16:creationId xmlns:a16="http://schemas.microsoft.com/office/drawing/2014/main" id="{62FAB550-2F6F-2E60-E33A-DBCCA757CD7B}"/>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1" name="pole tekstowe 10">
            <a:extLst>
              <a:ext uri="{FF2B5EF4-FFF2-40B4-BE49-F238E27FC236}">
                <a16:creationId xmlns:a16="http://schemas.microsoft.com/office/drawing/2014/main" id="{D59CFACB-3173-2AA5-4F66-403FF8540004}"/>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2" name="pole tekstowe 11">
            <a:extLst>
              <a:ext uri="{FF2B5EF4-FFF2-40B4-BE49-F238E27FC236}">
                <a16:creationId xmlns:a16="http://schemas.microsoft.com/office/drawing/2014/main" id="{1ECCADD3-C5D3-6EB9-FA15-323966E2454B}"/>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3" name="pole tekstowe 12">
            <a:extLst>
              <a:ext uri="{FF2B5EF4-FFF2-40B4-BE49-F238E27FC236}">
                <a16:creationId xmlns:a16="http://schemas.microsoft.com/office/drawing/2014/main" id="{0BC5D959-D315-7C19-75BB-F0CAED21F0C7}"/>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4" name="pole tekstowe 13">
            <a:extLst>
              <a:ext uri="{FF2B5EF4-FFF2-40B4-BE49-F238E27FC236}">
                <a16:creationId xmlns:a16="http://schemas.microsoft.com/office/drawing/2014/main" id="{3F94EBEF-EF07-C86A-29DA-B96D8DB9992E}"/>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5" name="pole tekstowe 14">
            <a:extLst>
              <a:ext uri="{FF2B5EF4-FFF2-40B4-BE49-F238E27FC236}">
                <a16:creationId xmlns:a16="http://schemas.microsoft.com/office/drawing/2014/main" id="{9F209842-4791-78FE-6026-BA95027CAE8B}"/>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38908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5" name="Rectangle 24">
            <a:extLst>
              <a:ext uri="{FF2B5EF4-FFF2-40B4-BE49-F238E27FC236}">
                <a16:creationId xmlns:a16="http://schemas.microsoft.com/office/drawing/2014/main" id="{32E17476-26B2-1D46-9BB4-06652ADEF468}"/>
              </a:ext>
            </a:extLst>
          </p:cNvPr>
          <p:cNvSpPr/>
          <p:nvPr/>
        </p:nvSpPr>
        <p:spPr>
          <a:xfrm>
            <a:off x="6089081" y="5574185"/>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dirty="0"/>
          </a:p>
        </p:txBody>
      </p:sp>
      <p:sp>
        <p:nvSpPr>
          <p:cNvPr id="26" name="Rectangle 25">
            <a:extLst>
              <a:ext uri="{FF2B5EF4-FFF2-40B4-BE49-F238E27FC236}">
                <a16:creationId xmlns:a16="http://schemas.microsoft.com/office/drawing/2014/main" id="{F821D4B9-7D0F-DD44-B9FF-66894844A609}"/>
              </a:ext>
            </a:extLst>
          </p:cNvPr>
          <p:cNvSpPr/>
          <p:nvPr/>
        </p:nvSpPr>
        <p:spPr>
          <a:xfrm>
            <a:off x="7167517" y="6017485"/>
            <a:ext cx="3343353"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Tworzywa sztuczne są odzyskiwane, a następnie ponownie wprowadzane do obiegu recyklingu</a:t>
            </a:r>
          </a:p>
        </p:txBody>
      </p:sp>
      <p:sp>
        <p:nvSpPr>
          <p:cNvPr id="29" name="Rectangle 28">
            <a:extLst>
              <a:ext uri="{FF2B5EF4-FFF2-40B4-BE49-F238E27FC236}">
                <a16:creationId xmlns:a16="http://schemas.microsoft.com/office/drawing/2014/main" id="{C6613C35-A228-F984-F2EC-F92568BE17CD}"/>
              </a:ext>
            </a:extLst>
          </p:cNvPr>
          <p:cNvSpPr/>
          <p:nvPr/>
        </p:nvSpPr>
        <p:spPr>
          <a:xfrm>
            <a:off x="2085269" y="6017485"/>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Odzyskiwanie zasobów</a:t>
            </a:r>
          </a:p>
        </p:txBody>
      </p:sp>
      <p:sp>
        <p:nvSpPr>
          <p:cNvPr id="30" name="Rectangle 29">
            <a:extLst>
              <a:ext uri="{FF2B5EF4-FFF2-40B4-BE49-F238E27FC236}">
                <a16:creationId xmlns:a16="http://schemas.microsoft.com/office/drawing/2014/main" id="{2B664CC8-48CF-C92E-5A82-8F47A316D2BD}"/>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Plastikowe odpady z oceanów zebrane i przetworzone na nowe produkty </a:t>
            </a:r>
          </a:p>
        </p:txBody>
      </p:sp>
      <p:sp>
        <p:nvSpPr>
          <p:cNvPr id="31" name="Rectangle 30">
            <a:extLst>
              <a:ext uri="{FF2B5EF4-FFF2-40B4-BE49-F238E27FC236}">
                <a16:creationId xmlns:a16="http://schemas.microsoft.com/office/drawing/2014/main" id="{0F464914-5058-C628-E6AC-71DA3DE1C23E}"/>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Walka z ubóstwem poprzez recykling plastiku</a:t>
            </a:r>
          </a:p>
        </p:txBody>
      </p:sp>
      <p:sp>
        <p:nvSpPr>
          <p:cNvPr id="32" name="Rectangle 31">
            <a:extLst>
              <a:ext uri="{FF2B5EF4-FFF2-40B4-BE49-F238E27FC236}">
                <a16:creationId xmlns:a16="http://schemas.microsoft.com/office/drawing/2014/main" id="{25683370-393C-565A-968B-D0FD75B33380}"/>
              </a:ext>
            </a:extLst>
          </p:cNvPr>
          <p:cNvSpPr/>
          <p:nvPr/>
        </p:nvSpPr>
        <p:spPr>
          <a:xfrm>
            <a:off x="6202897"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Producenci skupują tworzywa sztuczne </a:t>
            </a:r>
          </a:p>
        </p:txBody>
      </p:sp>
      <p:sp>
        <p:nvSpPr>
          <p:cNvPr id="33" name="Rectangle 32">
            <a:extLst>
              <a:ext uri="{FF2B5EF4-FFF2-40B4-BE49-F238E27FC236}">
                <a16:creationId xmlns:a16="http://schemas.microsoft.com/office/drawing/2014/main" id="{F306A1B0-3A72-94E9-7123-575384B70BCC}"/>
              </a:ext>
            </a:extLst>
          </p:cNvPr>
          <p:cNvSpPr/>
          <p:nvPr/>
        </p:nvSpPr>
        <p:spPr>
          <a:xfrm>
            <a:off x="8885580"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 Korporacje pokrywają koszty projektów oczyszczania</a:t>
            </a:r>
          </a:p>
        </p:txBody>
      </p:sp>
      <p:sp>
        <p:nvSpPr>
          <p:cNvPr id="34" name="Rectangle 33">
            <a:extLst>
              <a:ext uri="{FF2B5EF4-FFF2-40B4-BE49-F238E27FC236}">
                <a16:creationId xmlns:a16="http://schemas.microsoft.com/office/drawing/2014/main" id="{89D9275F-87CE-E011-7CB5-B6CD58390DD3}"/>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Wynagrodzenia osób odpowiedzialnych za odbiór odpadów i koszty logistyki</a:t>
            </a:r>
          </a:p>
        </p:txBody>
      </p:sp>
      <p:sp>
        <p:nvSpPr>
          <p:cNvPr id="35" name="Rectangle 34">
            <a:extLst>
              <a:ext uri="{FF2B5EF4-FFF2-40B4-BE49-F238E27FC236}">
                <a16:creationId xmlns:a16="http://schemas.microsoft.com/office/drawing/2014/main" id="{8CD77465-A164-FCE6-487A-C8223CD912B3}"/>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Zarządzanie platformami w obszarze łańcucha bloków (</a:t>
            </a:r>
            <a:r>
              <a:rPr lang="pl-PL" sz="1000" b="1" i="1">
                <a:solidFill>
                  <a:schemeClr val="tx1"/>
                </a:solidFill>
              </a:rPr>
              <a:t>blockchain</a:t>
            </a:r>
            <a:r>
              <a:rPr lang="pl-PL" sz="1000" b="1">
                <a:solidFill>
                  <a:schemeClr val="tx1"/>
                </a:solidFill>
              </a:rPr>
              <a:t>) oraz usługi audytu</a:t>
            </a:r>
          </a:p>
        </p:txBody>
      </p:sp>
      <p:sp>
        <p:nvSpPr>
          <p:cNvPr id="36" name="Rectangle 35">
            <a:extLst>
              <a:ext uri="{FF2B5EF4-FFF2-40B4-BE49-F238E27FC236}">
                <a16:creationId xmlns:a16="http://schemas.microsoft.com/office/drawing/2014/main" id="{9B708F98-362F-9196-9927-04E290E763DD}"/>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Własna sekcja sprzedaży/działania informacyjne, budowanie sieci kontaktów</a:t>
            </a:r>
          </a:p>
        </p:txBody>
      </p:sp>
      <p:sp>
        <p:nvSpPr>
          <p:cNvPr id="37" name="Rectangle 36">
            <a:extLst>
              <a:ext uri="{FF2B5EF4-FFF2-40B4-BE49-F238E27FC236}">
                <a16:creationId xmlns:a16="http://schemas.microsoft.com/office/drawing/2014/main" id="{08C213A1-F014-63DC-C9B2-4BDD7D368B20}"/>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Nisza rynkowa, producenci oraz spółki zajmujące się recyklingiem</a:t>
            </a:r>
          </a:p>
          <a:p>
            <a:pPr algn="ctr"/>
            <a:endParaRPr lang="en-US" sz="1000" b="1" dirty="0">
              <a:solidFill>
                <a:schemeClr val="tx1"/>
              </a:solidFill>
            </a:endParaRPr>
          </a:p>
        </p:txBody>
      </p:sp>
      <p:sp>
        <p:nvSpPr>
          <p:cNvPr id="38" name="Rectangle 37">
            <a:extLst>
              <a:ext uri="{FF2B5EF4-FFF2-40B4-BE49-F238E27FC236}">
                <a16:creationId xmlns:a16="http://schemas.microsoft.com/office/drawing/2014/main" id="{8DEED0E3-60C6-0855-64E2-7D442A34DCBD}"/>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Dedykowane wsparcie osobowe</a:t>
            </a:r>
          </a:p>
        </p:txBody>
      </p:sp>
      <p:sp>
        <p:nvSpPr>
          <p:cNvPr id="39" name="Rectangle 38">
            <a:extLst>
              <a:ext uri="{FF2B5EF4-FFF2-40B4-BE49-F238E27FC236}">
                <a16:creationId xmlns:a16="http://schemas.microsoft.com/office/drawing/2014/main" id="{2D275E82-E50D-DDB4-1ED0-B026BD24C314}"/>
              </a:ext>
            </a:extLst>
          </p:cNvPr>
          <p:cNvSpPr/>
          <p:nvPr/>
        </p:nvSpPr>
        <p:spPr>
          <a:xfrm>
            <a:off x="724974"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Miejscowe firmy logistyczne, Ministerstwo Zasobów Naturalnych, partnerzy w zakresie recyklingu, dostawcy usług w obszarze łańcucha bloków (</a:t>
            </a:r>
            <a:r>
              <a:rPr lang="pl-PL" sz="1000" b="1" i="1">
                <a:solidFill>
                  <a:schemeClr val="tx1"/>
                </a:solidFill>
              </a:rPr>
              <a:t>blockchain</a:t>
            </a:r>
            <a:r>
              <a:rPr lang="pl-PL" sz="1000" b="1">
                <a:solidFill>
                  <a:schemeClr val="tx1"/>
                </a:solidFill>
              </a:rPr>
              <a:t>)</a:t>
            </a:r>
          </a:p>
        </p:txBody>
      </p:sp>
      <p:sp>
        <p:nvSpPr>
          <p:cNvPr id="40" name="Rectangle 39">
            <a:extLst>
              <a:ext uri="{FF2B5EF4-FFF2-40B4-BE49-F238E27FC236}">
                <a16:creationId xmlns:a16="http://schemas.microsoft.com/office/drawing/2014/main" id="{CF8A7E75-7DF0-358F-0EDA-C0C6E1A817E8}"/>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Zbieranie i sortowanie plastiku. Śledzenie i odtwarzanie łańcucha wartości, a następnie sprzedaż plastiku</a:t>
            </a:r>
          </a:p>
        </p:txBody>
      </p:sp>
      <p:sp>
        <p:nvSpPr>
          <p:cNvPr id="41" name="Rectangle 40">
            <a:extLst>
              <a:ext uri="{FF2B5EF4-FFF2-40B4-BE49-F238E27FC236}">
                <a16:creationId xmlns:a16="http://schemas.microsoft.com/office/drawing/2014/main" id="{B62F1474-BF8B-4610-7F5E-908857185C43}"/>
              </a:ext>
            </a:extLst>
          </p:cNvPr>
          <p:cNvSpPr/>
          <p:nvPr/>
        </p:nvSpPr>
        <p:spPr>
          <a:xfrm>
            <a:off x="2942880" y="3325091"/>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a:solidFill>
                  <a:schemeClr val="tx1"/>
                </a:solidFill>
              </a:rPr>
              <a:t>Osoby odpowiedzialne za odbiór odpadów, platforma dotycząca śledzenia, strategiczni partnerzy korporacyjni </a:t>
            </a:r>
          </a:p>
        </p:txBody>
      </p:sp>
      <p:sp>
        <p:nvSpPr>
          <p:cNvPr id="2" name="Slide Number Placeholder 1">
            <a:extLst>
              <a:ext uri="{FF2B5EF4-FFF2-40B4-BE49-F238E27FC236}">
                <a16:creationId xmlns:a16="http://schemas.microsoft.com/office/drawing/2014/main" id="{1BAC7314-7169-7157-2621-2CE81F040977}"/>
              </a:ext>
            </a:extLst>
          </p:cNvPr>
          <p:cNvSpPr>
            <a:spLocks noGrp="1"/>
          </p:cNvSpPr>
          <p:nvPr>
            <p:ph type="sldNum" sz="quarter" idx="12"/>
          </p:nvPr>
        </p:nvSpPr>
        <p:spPr/>
        <p:txBody>
          <a:bodyPr/>
          <a:lstStyle/>
          <a:p>
            <a:fld id="{9D5684D6-735E-A247-AB2A-697F19D02639}" type="slidenum">
              <a:rPr lang="en-US" sz="900" smtClean="0"/>
              <a:t>21</a:t>
            </a:fld>
            <a:endParaRPr lang="en-US" sz="900"/>
          </a:p>
        </p:txBody>
      </p:sp>
      <p:sp>
        <p:nvSpPr>
          <p:cNvPr id="3" name="pole tekstowe 2">
            <a:extLst>
              <a:ext uri="{FF2B5EF4-FFF2-40B4-BE49-F238E27FC236}">
                <a16:creationId xmlns:a16="http://schemas.microsoft.com/office/drawing/2014/main" id="{2557922D-C425-7D24-BC57-44C2C1DC67C5}"/>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5" name="pole tekstowe 4">
            <a:extLst>
              <a:ext uri="{FF2B5EF4-FFF2-40B4-BE49-F238E27FC236}">
                <a16:creationId xmlns:a16="http://schemas.microsoft.com/office/drawing/2014/main" id="{78B611E9-5C05-3B95-430E-5D7390D99201}"/>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6" name="pole tekstowe 5">
            <a:extLst>
              <a:ext uri="{FF2B5EF4-FFF2-40B4-BE49-F238E27FC236}">
                <a16:creationId xmlns:a16="http://schemas.microsoft.com/office/drawing/2014/main" id="{D6C7822A-C7A1-9DE4-C19A-F22F4F34FE61}"/>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7" name="pole tekstowe 6">
            <a:extLst>
              <a:ext uri="{FF2B5EF4-FFF2-40B4-BE49-F238E27FC236}">
                <a16:creationId xmlns:a16="http://schemas.microsoft.com/office/drawing/2014/main" id="{94DCCC30-3393-A580-4E57-B1B9CE9F7BAE}"/>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8" name="pole tekstowe 7">
            <a:extLst>
              <a:ext uri="{FF2B5EF4-FFF2-40B4-BE49-F238E27FC236}">
                <a16:creationId xmlns:a16="http://schemas.microsoft.com/office/drawing/2014/main" id="{E2D102B7-703F-5C08-4C85-C39EEEBEDF48}"/>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9" name="pole tekstowe 8">
            <a:extLst>
              <a:ext uri="{FF2B5EF4-FFF2-40B4-BE49-F238E27FC236}">
                <a16:creationId xmlns:a16="http://schemas.microsoft.com/office/drawing/2014/main" id="{21AB423C-752D-744D-2B65-C413B8235EC1}"/>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10" name="pole tekstowe 9">
            <a:extLst>
              <a:ext uri="{FF2B5EF4-FFF2-40B4-BE49-F238E27FC236}">
                <a16:creationId xmlns:a16="http://schemas.microsoft.com/office/drawing/2014/main" id="{FABC4B4F-DF0C-D2F9-68FF-C02FA242FE39}"/>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1" name="pole tekstowe 10">
            <a:extLst>
              <a:ext uri="{FF2B5EF4-FFF2-40B4-BE49-F238E27FC236}">
                <a16:creationId xmlns:a16="http://schemas.microsoft.com/office/drawing/2014/main" id="{E880A76A-69DF-43D6-4872-AFB7E597ED81}"/>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2" name="pole tekstowe 11">
            <a:extLst>
              <a:ext uri="{FF2B5EF4-FFF2-40B4-BE49-F238E27FC236}">
                <a16:creationId xmlns:a16="http://schemas.microsoft.com/office/drawing/2014/main" id="{054F6E7B-9513-2EE8-23CA-492060AA61F4}"/>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3" name="pole tekstowe 12">
            <a:extLst>
              <a:ext uri="{FF2B5EF4-FFF2-40B4-BE49-F238E27FC236}">
                <a16:creationId xmlns:a16="http://schemas.microsoft.com/office/drawing/2014/main" id="{125B2CF4-1B9E-6522-B183-34BF2F5D4221}"/>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4" name="pole tekstowe 13">
            <a:extLst>
              <a:ext uri="{FF2B5EF4-FFF2-40B4-BE49-F238E27FC236}">
                <a16:creationId xmlns:a16="http://schemas.microsoft.com/office/drawing/2014/main" id="{ED280DF6-CADF-E03C-67B2-D54B9AF6CEE7}"/>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5" name="pole tekstowe 14">
            <a:extLst>
              <a:ext uri="{FF2B5EF4-FFF2-40B4-BE49-F238E27FC236}">
                <a16:creationId xmlns:a16="http://schemas.microsoft.com/office/drawing/2014/main" id="{C9ADEC69-D2F9-2E98-F22D-64B88191FA9E}"/>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281934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6AEB44CB-A25E-8A4D-A79B-20EDA3D2F2AD}"/>
              </a:ext>
            </a:extLst>
          </p:cNvPr>
          <p:cNvPicPr>
            <a:picLocks noChangeAspect="1"/>
          </p:cNvPicPr>
          <p:nvPr/>
        </p:nvPicPr>
        <p:blipFill>
          <a:blip r:embed="rId3"/>
          <a:stretch>
            <a:fillRect/>
          </a:stretch>
        </p:blipFill>
        <p:spPr>
          <a:xfrm>
            <a:off x="32564" y="0"/>
            <a:ext cx="12192000" cy="6858000"/>
          </a:xfrm>
          <a:prstGeom prst="rect">
            <a:avLst/>
          </a:prstGeom>
        </p:spPr>
      </p:pic>
      <p:sp>
        <p:nvSpPr>
          <p:cNvPr id="39" name="Oval 38">
            <a:extLst>
              <a:ext uri="{FF2B5EF4-FFF2-40B4-BE49-F238E27FC236}">
                <a16:creationId xmlns:a16="http://schemas.microsoft.com/office/drawing/2014/main" id="{3820800E-3D8F-5147-9229-6A3AED65AFEE}"/>
              </a:ext>
            </a:extLst>
          </p:cNvPr>
          <p:cNvSpPr/>
          <p:nvPr/>
        </p:nvSpPr>
        <p:spPr>
          <a:xfrm>
            <a:off x="861713" y="602352"/>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40" name="Oval 39">
            <a:extLst>
              <a:ext uri="{FF2B5EF4-FFF2-40B4-BE49-F238E27FC236}">
                <a16:creationId xmlns:a16="http://schemas.microsoft.com/office/drawing/2014/main" id="{8991D0A1-F655-2E4E-AC69-5CF878BAA5F3}"/>
              </a:ext>
            </a:extLst>
          </p:cNvPr>
          <p:cNvSpPr/>
          <p:nvPr/>
        </p:nvSpPr>
        <p:spPr>
          <a:xfrm>
            <a:off x="807229" y="602352"/>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42" name="TextBox 41">
            <a:extLst>
              <a:ext uri="{FF2B5EF4-FFF2-40B4-BE49-F238E27FC236}">
                <a16:creationId xmlns:a16="http://schemas.microsoft.com/office/drawing/2014/main" id="{14D64EF7-97A8-D44C-A74B-4F7163DC56E6}"/>
              </a:ext>
            </a:extLst>
          </p:cNvPr>
          <p:cNvSpPr txBox="1"/>
          <p:nvPr/>
        </p:nvSpPr>
        <p:spPr>
          <a:xfrm>
            <a:off x="1616031" y="632528"/>
            <a:ext cx="4674964" cy="584775"/>
          </a:xfrm>
          <a:prstGeom prst="rect">
            <a:avLst/>
          </a:prstGeom>
          <a:noFill/>
        </p:spPr>
        <p:txBody>
          <a:bodyPr wrap="square" rtlCol="0">
            <a:spAutoFit/>
          </a:bodyPr>
          <a:lstStyle/>
          <a:p>
            <a:r>
              <a:rPr lang="pl-PL" sz="1600" b="1"/>
              <a:t>Należy wybrać aspekt ze scenariusza „wyzwań w obszarze odpadów” </a:t>
            </a:r>
          </a:p>
        </p:txBody>
      </p:sp>
      <p:sp>
        <p:nvSpPr>
          <p:cNvPr id="43" name="Oval 42">
            <a:extLst>
              <a:ext uri="{FF2B5EF4-FFF2-40B4-BE49-F238E27FC236}">
                <a16:creationId xmlns:a16="http://schemas.microsoft.com/office/drawing/2014/main" id="{F1F3AF91-53DC-6547-A720-FD988A17998F}"/>
              </a:ext>
            </a:extLst>
          </p:cNvPr>
          <p:cNvSpPr/>
          <p:nvPr/>
        </p:nvSpPr>
        <p:spPr>
          <a:xfrm>
            <a:off x="861713" y="3667810"/>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44" name="Oval 43">
            <a:extLst>
              <a:ext uri="{FF2B5EF4-FFF2-40B4-BE49-F238E27FC236}">
                <a16:creationId xmlns:a16="http://schemas.microsoft.com/office/drawing/2014/main" id="{D200220B-48CA-3248-8D47-F153D6509629}"/>
              </a:ext>
            </a:extLst>
          </p:cNvPr>
          <p:cNvSpPr/>
          <p:nvPr/>
        </p:nvSpPr>
        <p:spPr>
          <a:xfrm>
            <a:off x="807229" y="3667810"/>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45" name="TextBox 44">
            <a:extLst>
              <a:ext uri="{FF2B5EF4-FFF2-40B4-BE49-F238E27FC236}">
                <a16:creationId xmlns:a16="http://schemas.microsoft.com/office/drawing/2014/main" id="{C81ACA74-AC1A-944A-8AA8-636060F4359B}"/>
              </a:ext>
            </a:extLst>
          </p:cNvPr>
          <p:cNvSpPr txBox="1"/>
          <p:nvPr/>
        </p:nvSpPr>
        <p:spPr>
          <a:xfrm>
            <a:off x="1616031" y="3681053"/>
            <a:ext cx="4674964" cy="830997"/>
          </a:xfrm>
          <a:prstGeom prst="rect">
            <a:avLst/>
          </a:prstGeom>
          <a:noFill/>
        </p:spPr>
        <p:txBody>
          <a:bodyPr wrap="square" rtlCol="0">
            <a:spAutoFit/>
          </a:bodyPr>
          <a:lstStyle/>
          <a:p>
            <a:r>
              <a:rPr lang="pl-PL" sz="1600" b="1"/>
              <a:t>Zidentyfikować kluczowe obszary obiegu zamkniętego w ramach Państwa modelu biznesowego</a:t>
            </a:r>
          </a:p>
        </p:txBody>
      </p:sp>
      <p:sp>
        <p:nvSpPr>
          <p:cNvPr id="46" name="Oval 45">
            <a:extLst>
              <a:ext uri="{FF2B5EF4-FFF2-40B4-BE49-F238E27FC236}">
                <a16:creationId xmlns:a16="http://schemas.microsoft.com/office/drawing/2014/main" id="{433EC97B-2C72-7741-9C41-B3A85A23C700}"/>
              </a:ext>
            </a:extLst>
          </p:cNvPr>
          <p:cNvSpPr/>
          <p:nvPr/>
        </p:nvSpPr>
        <p:spPr>
          <a:xfrm>
            <a:off x="6959442" y="602352"/>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47" name="Oval 46">
            <a:extLst>
              <a:ext uri="{FF2B5EF4-FFF2-40B4-BE49-F238E27FC236}">
                <a16:creationId xmlns:a16="http://schemas.microsoft.com/office/drawing/2014/main" id="{2579D2A9-25B1-8A44-8A0F-3D36CA81BEA5}"/>
              </a:ext>
            </a:extLst>
          </p:cNvPr>
          <p:cNvSpPr/>
          <p:nvPr/>
        </p:nvSpPr>
        <p:spPr>
          <a:xfrm>
            <a:off x="6904958" y="602352"/>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48" name="TextBox 47">
            <a:extLst>
              <a:ext uri="{FF2B5EF4-FFF2-40B4-BE49-F238E27FC236}">
                <a16:creationId xmlns:a16="http://schemas.microsoft.com/office/drawing/2014/main" id="{01763630-1FB8-4643-A523-CEC50132B887}"/>
              </a:ext>
            </a:extLst>
          </p:cNvPr>
          <p:cNvSpPr txBox="1"/>
          <p:nvPr/>
        </p:nvSpPr>
        <p:spPr>
          <a:xfrm>
            <a:off x="7559729" y="700737"/>
            <a:ext cx="4674964" cy="584775"/>
          </a:xfrm>
          <a:prstGeom prst="rect">
            <a:avLst/>
          </a:prstGeom>
          <a:noFill/>
        </p:spPr>
        <p:txBody>
          <a:bodyPr wrap="square" rtlCol="0">
            <a:spAutoFit/>
          </a:bodyPr>
          <a:lstStyle/>
          <a:p>
            <a:r>
              <a:rPr lang="pl-PL" sz="1600" b="1"/>
              <a:t>Następnie należy uzupełnić model działalności gospodarczej opartej na obiegu zamkniętym</a:t>
            </a:r>
          </a:p>
        </p:txBody>
      </p:sp>
      <p:sp>
        <p:nvSpPr>
          <p:cNvPr id="49" name="Oval 48">
            <a:extLst>
              <a:ext uri="{FF2B5EF4-FFF2-40B4-BE49-F238E27FC236}">
                <a16:creationId xmlns:a16="http://schemas.microsoft.com/office/drawing/2014/main" id="{4B98C4C0-F507-1C4F-8E6C-3DFB3BBF3CA0}"/>
              </a:ext>
            </a:extLst>
          </p:cNvPr>
          <p:cNvSpPr/>
          <p:nvPr/>
        </p:nvSpPr>
        <p:spPr>
          <a:xfrm>
            <a:off x="6959442" y="3667810"/>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50" name="Oval 49">
            <a:extLst>
              <a:ext uri="{FF2B5EF4-FFF2-40B4-BE49-F238E27FC236}">
                <a16:creationId xmlns:a16="http://schemas.microsoft.com/office/drawing/2014/main" id="{B31693F9-183B-984D-B67C-017D2C311ED3}"/>
              </a:ext>
            </a:extLst>
          </p:cNvPr>
          <p:cNvSpPr/>
          <p:nvPr/>
        </p:nvSpPr>
        <p:spPr>
          <a:xfrm>
            <a:off x="6904958" y="3667810"/>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51" name="TextBox 50">
            <a:extLst>
              <a:ext uri="{FF2B5EF4-FFF2-40B4-BE49-F238E27FC236}">
                <a16:creationId xmlns:a16="http://schemas.microsoft.com/office/drawing/2014/main" id="{6CEC887D-89F6-114F-9328-7767DAB6C7A7}"/>
              </a:ext>
            </a:extLst>
          </p:cNvPr>
          <p:cNvSpPr txBox="1"/>
          <p:nvPr/>
        </p:nvSpPr>
        <p:spPr>
          <a:xfrm>
            <a:off x="7615398" y="3734022"/>
            <a:ext cx="4486772" cy="830997"/>
          </a:xfrm>
          <a:prstGeom prst="rect">
            <a:avLst/>
          </a:prstGeom>
          <a:noFill/>
        </p:spPr>
        <p:txBody>
          <a:bodyPr wrap="square" rtlCol="0">
            <a:spAutoFit/>
          </a:bodyPr>
          <a:lstStyle/>
          <a:p>
            <a:r>
              <a:rPr lang="pl-PL" sz="1600" b="1"/>
              <a:t>Rozrysować model biznesowy w sposób umożliwiający jego zaprezentowanie podczas warsztatów</a:t>
            </a:r>
          </a:p>
        </p:txBody>
      </p:sp>
      <p:sp>
        <p:nvSpPr>
          <p:cNvPr id="52" name="TextBox 51">
            <a:extLst>
              <a:ext uri="{FF2B5EF4-FFF2-40B4-BE49-F238E27FC236}">
                <a16:creationId xmlns:a16="http://schemas.microsoft.com/office/drawing/2014/main" id="{2D4DE224-A088-F54D-8555-3394A09785A8}"/>
              </a:ext>
            </a:extLst>
          </p:cNvPr>
          <p:cNvSpPr txBox="1"/>
          <p:nvPr/>
        </p:nvSpPr>
        <p:spPr>
          <a:xfrm>
            <a:off x="566524" y="3695052"/>
            <a:ext cx="1098609" cy="369332"/>
          </a:xfrm>
          <a:prstGeom prst="rect">
            <a:avLst/>
          </a:prstGeom>
          <a:noFill/>
        </p:spPr>
        <p:txBody>
          <a:bodyPr wrap="square" rtlCol="0">
            <a:spAutoFit/>
          </a:bodyPr>
          <a:lstStyle/>
          <a:p>
            <a:pPr algn="ctr"/>
            <a:r>
              <a:rPr lang="pl-PL" b="1">
                <a:solidFill>
                  <a:schemeClr val="bg1"/>
                </a:solidFill>
              </a:rPr>
              <a:t>3.</a:t>
            </a:r>
          </a:p>
        </p:txBody>
      </p:sp>
      <p:sp>
        <p:nvSpPr>
          <p:cNvPr id="53" name="TextBox 52">
            <a:extLst>
              <a:ext uri="{FF2B5EF4-FFF2-40B4-BE49-F238E27FC236}">
                <a16:creationId xmlns:a16="http://schemas.microsoft.com/office/drawing/2014/main" id="{0827F8B5-72E8-034D-96E3-4FFC0F190355}"/>
              </a:ext>
            </a:extLst>
          </p:cNvPr>
          <p:cNvSpPr txBox="1"/>
          <p:nvPr/>
        </p:nvSpPr>
        <p:spPr>
          <a:xfrm>
            <a:off x="569328" y="628856"/>
            <a:ext cx="1098609" cy="369332"/>
          </a:xfrm>
          <a:prstGeom prst="rect">
            <a:avLst/>
          </a:prstGeom>
          <a:noFill/>
        </p:spPr>
        <p:txBody>
          <a:bodyPr wrap="square" rtlCol="0">
            <a:spAutoFit/>
          </a:bodyPr>
          <a:lstStyle/>
          <a:p>
            <a:pPr algn="ctr"/>
            <a:r>
              <a:rPr lang="pl-PL" b="1">
                <a:solidFill>
                  <a:schemeClr val="bg1"/>
                </a:solidFill>
              </a:rPr>
              <a:t>1.</a:t>
            </a:r>
          </a:p>
        </p:txBody>
      </p:sp>
      <p:sp>
        <p:nvSpPr>
          <p:cNvPr id="54" name="TextBox 53">
            <a:extLst>
              <a:ext uri="{FF2B5EF4-FFF2-40B4-BE49-F238E27FC236}">
                <a16:creationId xmlns:a16="http://schemas.microsoft.com/office/drawing/2014/main" id="{CE15F581-E09C-B14B-AB74-C5718630CFEB}"/>
              </a:ext>
            </a:extLst>
          </p:cNvPr>
          <p:cNvSpPr txBox="1"/>
          <p:nvPr/>
        </p:nvSpPr>
        <p:spPr>
          <a:xfrm>
            <a:off x="6681208" y="625252"/>
            <a:ext cx="1098609" cy="369332"/>
          </a:xfrm>
          <a:prstGeom prst="rect">
            <a:avLst/>
          </a:prstGeom>
          <a:noFill/>
        </p:spPr>
        <p:txBody>
          <a:bodyPr wrap="square" rtlCol="0">
            <a:spAutoFit/>
          </a:bodyPr>
          <a:lstStyle/>
          <a:p>
            <a:pPr algn="ctr"/>
            <a:r>
              <a:rPr lang="pl-PL" b="1">
                <a:solidFill>
                  <a:schemeClr val="bg1"/>
                </a:solidFill>
              </a:rPr>
              <a:t>2.</a:t>
            </a:r>
          </a:p>
        </p:txBody>
      </p:sp>
      <p:sp>
        <p:nvSpPr>
          <p:cNvPr id="55" name="TextBox 54">
            <a:extLst>
              <a:ext uri="{FF2B5EF4-FFF2-40B4-BE49-F238E27FC236}">
                <a16:creationId xmlns:a16="http://schemas.microsoft.com/office/drawing/2014/main" id="{263F838E-FDF5-C044-B377-ECBD1BFF7223}"/>
              </a:ext>
            </a:extLst>
          </p:cNvPr>
          <p:cNvSpPr txBox="1"/>
          <p:nvPr/>
        </p:nvSpPr>
        <p:spPr>
          <a:xfrm>
            <a:off x="6681207" y="3706949"/>
            <a:ext cx="1098609" cy="369332"/>
          </a:xfrm>
          <a:prstGeom prst="rect">
            <a:avLst/>
          </a:prstGeom>
          <a:noFill/>
        </p:spPr>
        <p:txBody>
          <a:bodyPr wrap="square" rtlCol="0">
            <a:spAutoFit/>
          </a:bodyPr>
          <a:lstStyle/>
          <a:p>
            <a:pPr algn="ctr"/>
            <a:r>
              <a:rPr lang="pl-PL" b="1">
                <a:solidFill>
                  <a:schemeClr val="bg1"/>
                </a:solidFill>
              </a:rPr>
              <a:t>4.</a:t>
            </a:r>
          </a:p>
        </p:txBody>
      </p:sp>
      <p:pic>
        <p:nvPicPr>
          <p:cNvPr id="8" name="Picture 7" descr="Zdjęcie przedstawiające tekst, zegar  Opis generowany automatycznie">
            <a:extLst>
              <a:ext uri="{FF2B5EF4-FFF2-40B4-BE49-F238E27FC236}">
                <a16:creationId xmlns:a16="http://schemas.microsoft.com/office/drawing/2014/main" id="{A093E2A0-A099-734E-BE84-F16725D11E57}"/>
              </a:ext>
            </a:extLst>
          </p:cNvPr>
          <p:cNvPicPr>
            <a:picLocks noChangeAspect="1"/>
          </p:cNvPicPr>
          <p:nvPr/>
        </p:nvPicPr>
        <p:blipFill>
          <a:blip r:embed="rId4"/>
          <a:stretch>
            <a:fillRect/>
          </a:stretch>
        </p:blipFill>
        <p:spPr>
          <a:xfrm>
            <a:off x="2106488" y="1878085"/>
            <a:ext cx="1594912" cy="1594912"/>
          </a:xfrm>
          <a:prstGeom prst="rect">
            <a:avLst/>
          </a:prstGeom>
        </p:spPr>
      </p:pic>
      <p:pic>
        <p:nvPicPr>
          <p:cNvPr id="14" name="Picture 13" descr="Ikona  Opis generowany automatycznie">
            <a:extLst>
              <a:ext uri="{FF2B5EF4-FFF2-40B4-BE49-F238E27FC236}">
                <a16:creationId xmlns:a16="http://schemas.microsoft.com/office/drawing/2014/main" id="{CE126A4B-C251-9F4C-A922-7DC45FD109B6}"/>
              </a:ext>
            </a:extLst>
          </p:cNvPr>
          <p:cNvPicPr>
            <a:picLocks noChangeAspect="1"/>
          </p:cNvPicPr>
          <p:nvPr/>
        </p:nvPicPr>
        <p:blipFill>
          <a:blip r:embed="rId5"/>
          <a:stretch>
            <a:fillRect/>
          </a:stretch>
        </p:blipFill>
        <p:spPr>
          <a:xfrm>
            <a:off x="3579537" y="1616444"/>
            <a:ext cx="981351" cy="981351"/>
          </a:xfrm>
          <a:prstGeom prst="rect">
            <a:avLst/>
          </a:prstGeom>
        </p:spPr>
      </p:pic>
      <p:pic>
        <p:nvPicPr>
          <p:cNvPr id="94" name="Picture 93">
            <a:extLst>
              <a:ext uri="{FF2B5EF4-FFF2-40B4-BE49-F238E27FC236}">
                <a16:creationId xmlns:a16="http://schemas.microsoft.com/office/drawing/2014/main" id="{B161E070-A430-3F47-8750-194A10BA535B}"/>
              </a:ext>
            </a:extLst>
          </p:cNvPr>
          <p:cNvPicPr>
            <a:picLocks noChangeAspect="1"/>
          </p:cNvPicPr>
          <p:nvPr/>
        </p:nvPicPr>
        <p:blipFill rotWithShape="1">
          <a:blip r:embed="rId6"/>
          <a:srcRect t="10212"/>
          <a:stretch/>
        </p:blipFill>
        <p:spPr>
          <a:xfrm>
            <a:off x="7746584" y="1180613"/>
            <a:ext cx="4145842" cy="2093871"/>
          </a:xfrm>
          <a:prstGeom prst="rect">
            <a:avLst/>
          </a:prstGeom>
          <a:ln w="38100">
            <a:noFill/>
          </a:ln>
        </p:spPr>
      </p:pic>
      <p:pic>
        <p:nvPicPr>
          <p:cNvPr id="3" name="Picture 2" descr="Schemat  Opis schematu wygenerowany automatycznie z niskim poziomem ufności">
            <a:extLst>
              <a:ext uri="{FF2B5EF4-FFF2-40B4-BE49-F238E27FC236}">
                <a16:creationId xmlns:a16="http://schemas.microsoft.com/office/drawing/2014/main" id="{CA4BDA55-5A6C-7FEC-82C1-A812E62FC059}"/>
              </a:ext>
            </a:extLst>
          </p:cNvPr>
          <p:cNvPicPr>
            <a:picLocks noChangeAspect="1"/>
          </p:cNvPicPr>
          <p:nvPr/>
        </p:nvPicPr>
        <p:blipFill>
          <a:blip r:embed="rId7"/>
          <a:stretch>
            <a:fillRect/>
          </a:stretch>
        </p:blipFill>
        <p:spPr>
          <a:xfrm>
            <a:off x="8376791" y="4245944"/>
            <a:ext cx="2409396" cy="2409396"/>
          </a:xfrm>
          <a:prstGeom prst="rect">
            <a:avLst/>
          </a:prstGeom>
        </p:spPr>
      </p:pic>
      <p:pic>
        <p:nvPicPr>
          <p:cNvPr id="97" name="Google Shape;206;p10" descr="Graficzny interfejs użytkownika, aplikacja  Opis generowany automatycznie">
            <a:extLst>
              <a:ext uri="{FF2B5EF4-FFF2-40B4-BE49-F238E27FC236}">
                <a16:creationId xmlns:a16="http://schemas.microsoft.com/office/drawing/2014/main" id="{5C9BBC1F-45E0-3BEA-90D1-85C9BA8BE440}"/>
              </a:ext>
            </a:extLst>
          </p:cNvPr>
          <p:cNvPicPr preferRelativeResize="0"/>
          <p:nvPr/>
        </p:nvPicPr>
        <p:blipFill rotWithShape="1">
          <a:blip r:embed="rId8">
            <a:alphaModFix/>
          </a:blip>
          <a:srcRect t="47957" b="34838"/>
          <a:stretch/>
        </p:blipFill>
        <p:spPr>
          <a:xfrm>
            <a:off x="536752" y="5321906"/>
            <a:ext cx="6349912" cy="670239"/>
          </a:xfrm>
          <a:prstGeom prst="rect">
            <a:avLst/>
          </a:prstGeom>
          <a:noFill/>
          <a:ln>
            <a:noFill/>
          </a:ln>
        </p:spPr>
      </p:pic>
      <p:pic>
        <p:nvPicPr>
          <p:cNvPr id="98" name="Google Shape;207;p10" descr="Obrazek przedstawiający kształt  Opis generowany automatycznie">
            <a:extLst>
              <a:ext uri="{FF2B5EF4-FFF2-40B4-BE49-F238E27FC236}">
                <a16:creationId xmlns:a16="http://schemas.microsoft.com/office/drawing/2014/main" id="{949875E7-031D-278B-8B4E-F0B8474EF86F}"/>
              </a:ext>
            </a:extLst>
          </p:cNvPr>
          <p:cNvPicPr preferRelativeResize="0"/>
          <p:nvPr/>
        </p:nvPicPr>
        <p:blipFill rotWithShape="1">
          <a:blip r:embed="rId9">
            <a:alphaModFix/>
          </a:blip>
          <a:srcRect l="26344" t="27994" r="27204" b="22236"/>
          <a:stretch/>
        </p:blipFill>
        <p:spPr>
          <a:xfrm>
            <a:off x="3659669" y="5903306"/>
            <a:ext cx="919460" cy="772459"/>
          </a:xfrm>
          <a:prstGeom prst="rect">
            <a:avLst/>
          </a:prstGeom>
          <a:noFill/>
          <a:ln>
            <a:noFill/>
          </a:ln>
        </p:spPr>
      </p:pic>
      <p:pic>
        <p:nvPicPr>
          <p:cNvPr id="99" name="Google Shape;208;p10" descr="Obrazek przedstawiający kształt  Opis generowany automatycznie">
            <a:extLst>
              <a:ext uri="{FF2B5EF4-FFF2-40B4-BE49-F238E27FC236}">
                <a16:creationId xmlns:a16="http://schemas.microsoft.com/office/drawing/2014/main" id="{CC6193CD-CAD3-715A-C7CA-F4FE24159B13}"/>
              </a:ext>
            </a:extLst>
          </p:cNvPr>
          <p:cNvPicPr preferRelativeResize="0"/>
          <p:nvPr/>
        </p:nvPicPr>
        <p:blipFill rotWithShape="1">
          <a:blip r:embed="rId10">
            <a:alphaModFix/>
          </a:blip>
          <a:srcRect l="24086" t="19816" r="24945" b="16589"/>
          <a:stretch/>
        </p:blipFill>
        <p:spPr>
          <a:xfrm>
            <a:off x="4139866" y="5832882"/>
            <a:ext cx="995904" cy="948728"/>
          </a:xfrm>
          <a:prstGeom prst="rect">
            <a:avLst/>
          </a:prstGeom>
          <a:noFill/>
          <a:ln>
            <a:noFill/>
          </a:ln>
        </p:spPr>
      </p:pic>
      <p:pic>
        <p:nvPicPr>
          <p:cNvPr id="100" name="Google Shape;209;p10" descr="Obrazek przedstawiający diagram  Opis generowany automatycznie">
            <a:extLst>
              <a:ext uri="{FF2B5EF4-FFF2-40B4-BE49-F238E27FC236}">
                <a16:creationId xmlns:a16="http://schemas.microsoft.com/office/drawing/2014/main" id="{B095E355-D84B-FC0D-7D92-6B3BD59B06DA}"/>
              </a:ext>
            </a:extLst>
          </p:cNvPr>
          <p:cNvPicPr preferRelativeResize="0"/>
          <p:nvPr/>
        </p:nvPicPr>
        <p:blipFill rotWithShape="1">
          <a:blip r:embed="rId11">
            <a:alphaModFix/>
          </a:blip>
          <a:srcRect l="33441" t="32418" r="36237" b="27464"/>
          <a:stretch/>
        </p:blipFill>
        <p:spPr>
          <a:xfrm>
            <a:off x="5699079" y="5903306"/>
            <a:ext cx="624276" cy="630580"/>
          </a:xfrm>
          <a:prstGeom prst="rect">
            <a:avLst/>
          </a:prstGeom>
          <a:noFill/>
          <a:ln>
            <a:noFill/>
          </a:ln>
        </p:spPr>
      </p:pic>
      <p:pic>
        <p:nvPicPr>
          <p:cNvPr id="101" name="Google Shape;212;p10" descr="Schemat  Opis schematu wygenerowany automatycznie z niskim poziomem ufności">
            <a:extLst>
              <a:ext uri="{FF2B5EF4-FFF2-40B4-BE49-F238E27FC236}">
                <a16:creationId xmlns:a16="http://schemas.microsoft.com/office/drawing/2014/main" id="{F36485EF-E654-844A-F1ED-E2674A5EE2F0}"/>
              </a:ext>
            </a:extLst>
          </p:cNvPr>
          <p:cNvPicPr preferRelativeResize="0"/>
          <p:nvPr/>
        </p:nvPicPr>
        <p:blipFill rotWithShape="1">
          <a:blip r:embed="rId12">
            <a:alphaModFix/>
          </a:blip>
          <a:srcRect l="15868" t="7290" b="53363"/>
          <a:stretch/>
        </p:blipFill>
        <p:spPr>
          <a:xfrm>
            <a:off x="1548916" y="4344084"/>
            <a:ext cx="4575844" cy="1123141"/>
          </a:xfrm>
          <a:prstGeom prst="rect">
            <a:avLst/>
          </a:prstGeom>
          <a:noFill/>
          <a:ln>
            <a:noFill/>
          </a:ln>
        </p:spPr>
      </p:pic>
      <p:sp>
        <p:nvSpPr>
          <p:cNvPr id="2" name="Slide Number Placeholder 1">
            <a:extLst>
              <a:ext uri="{FF2B5EF4-FFF2-40B4-BE49-F238E27FC236}">
                <a16:creationId xmlns:a16="http://schemas.microsoft.com/office/drawing/2014/main" id="{FB5CA864-93E3-B2C8-85BF-FDFBC0F50D8D}"/>
              </a:ext>
            </a:extLst>
          </p:cNvPr>
          <p:cNvSpPr>
            <a:spLocks noGrp="1"/>
          </p:cNvSpPr>
          <p:nvPr>
            <p:ph type="sldNum" sz="quarter" idx="12"/>
          </p:nvPr>
        </p:nvSpPr>
        <p:spPr/>
        <p:txBody>
          <a:bodyPr/>
          <a:lstStyle/>
          <a:p>
            <a:fld id="{9D5684D6-735E-A247-AB2A-697F19D02639}" type="slidenum">
              <a:rPr lang="en-US" sz="1050" smtClean="0"/>
              <a:t>22</a:t>
            </a:fld>
            <a:endParaRPr lang="en-US" sz="1050"/>
          </a:p>
        </p:txBody>
      </p:sp>
    </p:spTree>
    <p:extLst>
      <p:ext uri="{BB962C8B-B14F-4D97-AF65-F5344CB8AC3E}">
        <p14:creationId xmlns:p14="http://schemas.microsoft.com/office/powerpoint/2010/main" val="294558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additive="base">
                                        <p:cTn id="13" dur="500" fill="hold"/>
                                        <p:tgtEl>
                                          <p:spTgt spid="98"/>
                                        </p:tgtEl>
                                        <p:attrNameLst>
                                          <p:attrName>ppt_x</p:attrName>
                                        </p:attrNameLst>
                                      </p:cBhvr>
                                      <p:tavLst>
                                        <p:tav tm="0">
                                          <p:val>
                                            <p:strVal val="#ppt_x"/>
                                          </p:val>
                                        </p:tav>
                                        <p:tav tm="100000">
                                          <p:val>
                                            <p:strVal val="#ppt_x"/>
                                          </p:val>
                                        </p:tav>
                                      </p:tavLst>
                                    </p:anim>
                                    <p:anim calcmode="lin" valueType="num">
                                      <p:cBhvr additive="base">
                                        <p:cTn id="1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ppt_x"/>
                                          </p:val>
                                        </p:tav>
                                        <p:tav tm="100000">
                                          <p:val>
                                            <p:strVal val="#ppt_x"/>
                                          </p:val>
                                        </p:tav>
                                      </p:tavLst>
                                    </p:anim>
                                    <p:anim calcmode="lin" valueType="num">
                                      <p:cBhvr additive="base">
                                        <p:cTn id="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ppt_x"/>
                                          </p:val>
                                        </p:tav>
                                        <p:tav tm="100000">
                                          <p:val>
                                            <p:strVal val="#ppt_x"/>
                                          </p:val>
                                        </p:tav>
                                      </p:tavLst>
                                    </p:anim>
                                    <p:anim calcmode="lin" valueType="num">
                                      <p:cBhvr additive="base">
                                        <p:cTn id="2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30" name="Rounded Rectangle 29">
            <a:extLst>
              <a:ext uri="{FF2B5EF4-FFF2-40B4-BE49-F238E27FC236}">
                <a16:creationId xmlns:a16="http://schemas.microsoft.com/office/drawing/2014/main" id="{5F8501F4-CEB3-644F-BEC6-FB3AC5DFF55F}"/>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32" name="Rounded Rectangle 31">
            <a:extLst>
              <a:ext uri="{FF2B5EF4-FFF2-40B4-BE49-F238E27FC236}">
                <a16:creationId xmlns:a16="http://schemas.microsoft.com/office/drawing/2014/main" id="{7D226F7B-812B-274B-8AD1-5D9E1A6BFFC7}"/>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34" name="TextBox 33">
            <a:extLst>
              <a:ext uri="{FF2B5EF4-FFF2-40B4-BE49-F238E27FC236}">
                <a16:creationId xmlns:a16="http://schemas.microsoft.com/office/drawing/2014/main" id="{2005BFDD-2A31-E447-BB75-895F8DF66102}"/>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3" name="Picture 2">
            <a:extLst>
              <a:ext uri="{FF2B5EF4-FFF2-40B4-BE49-F238E27FC236}">
                <a16:creationId xmlns:a16="http://schemas.microsoft.com/office/drawing/2014/main" id="{A4996F30-842D-8E4B-B2D2-48EC61723FFF}"/>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 name="Slide Number Placeholder 1">
            <a:extLst>
              <a:ext uri="{FF2B5EF4-FFF2-40B4-BE49-F238E27FC236}">
                <a16:creationId xmlns:a16="http://schemas.microsoft.com/office/drawing/2014/main" id="{4A46E0B9-0420-AF95-7089-EB08352273E4}"/>
              </a:ext>
            </a:extLst>
          </p:cNvPr>
          <p:cNvSpPr>
            <a:spLocks noGrp="1"/>
          </p:cNvSpPr>
          <p:nvPr>
            <p:ph type="sldNum" sz="quarter" idx="12"/>
          </p:nvPr>
        </p:nvSpPr>
        <p:spPr/>
        <p:txBody>
          <a:bodyPr/>
          <a:lstStyle/>
          <a:p>
            <a:fld id="{9D5684D6-735E-A247-AB2A-697F19D02639}" type="slidenum">
              <a:rPr lang="en-US" sz="900" smtClean="0"/>
              <a:t>23</a:t>
            </a:fld>
            <a:endParaRPr lang="en-US" sz="900"/>
          </a:p>
        </p:txBody>
      </p:sp>
      <p:sp>
        <p:nvSpPr>
          <p:cNvPr id="5" name="pole tekstowe 4">
            <a:extLst>
              <a:ext uri="{FF2B5EF4-FFF2-40B4-BE49-F238E27FC236}">
                <a16:creationId xmlns:a16="http://schemas.microsoft.com/office/drawing/2014/main" id="{B8239D3C-FDB3-4854-A29C-C1589757CD95}"/>
              </a:ext>
            </a:extLst>
          </p:cNvPr>
          <p:cNvSpPr txBox="1"/>
          <p:nvPr/>
        </p:nvSpPr>
        <p:spPr>
          <a:xfrm>
            <a:off x="1305675" y="138337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6" name="pole tekstowe 5">
            <a:extLst>
              <a:ext uri="{FF2B5EF4-FFF2-40B4-BE49-F238E27FC236}">
                <a16:creationId xmlns:a16="http://schemas.microsoft.com/office/drawing/2014/main" id="{F29371E7-FB00-49BB-868B-CD69A3961857}"/>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7" name="pole tekstowe 6">
            <a:extLst>
              <a:ext uri="{FF2B5EF4-FFF2-40B4-BE49-F238E27FC236}">
                <a16:creationId xmlns:a16="http://schemas.microsoft.com/office/drawing/2014/main" id="{AC482CAD-3991-834F-CD59-11E122F0DFE5}"/>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8" name="pole tekstowe 7">
            <a:extLst>
              <a:ext uri="{FF2B5EF4-FFF2-40B4-BE49-F238E27FC236}">
                <a16:creationId xmlns:a16="http://schemas.microsoft.com/office/drawing/2014/main" id="{E449A2B4-7285-B718-3320-5B0DE1DD95E0}"/>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9" name="pole tekstowe 8">
            <a:extLst>
              <a:ext uri="{FF2B5EF4-FFF2-40B4-BE49-F238E27FC236}">
                <a16:creationId xmlns:a16="http://schemas.microsoft.com/office/drawing/2014/main" id="{ABACB7D3-3395-EFC4-423C-0D95571D570F}"/>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10" name="pole tekstowe 9">
            <a:extLst>
              <a:ext uri="{FF2B5EF4-FFF2-40B4-BE49-F238E27FC236}">
                <a16:creationId xmlns:a16="http://schemas.microsoft.com/office/drawing/2014/main" id="{441E783F-FDEA-832D-28B8-A10E73F67A28}"/>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11" name="pole tekstowe 10">
            <a:extLst>
              <a:ext uri="{FF2B5EF4-FFF2-40B4-BE49-F238E27FC236}">
                <a16:creationId xmlns:a16="http://schemas.microsoft.com/office/drawing/2014/main" id="{8CA47130-6954-ACAB-4859-B53032DA404F}"/>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2" name="pole tekstowe 11">
            <a:extLst>
              <a:ext uri="{FF2B5EF4-FFF2-40B4-BE49-F238E27FC236}">
                <a16:creationId xmlns:a16="http://schemas.microsoft.com/office/drawing/2014/main" id="{3F677F28-1766-BAD2-4155-AC6636696F6D}"/>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3" name="pole tekstowe 12">
            <a:extLst>
              <a:ext uri="{FF2B5EF4-FFF2-40B4-BE49-F238E27FC236}">
                <a16:creationId xmlns:a16="http://schemas.microsoft.com/office/drawing/2014/main" id="{335BD4AA-C692-C73D-3BD7-AD9F042AE327}"/>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4" name="pole tekstowe 13">
            <a:extLst>
              <a:ext uri="{FF2B5EF4-FFF2-40B4-BE49-F238E27FC236}">
                <a16:creationId xmlns:a16="http://schemas.microsoft.com/office/drawing/2014/main" id="{2A9E43F0-1E57-189C-A83C-C20D0328F2FE}"/>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5" name="pole tekstowe 14">
            <a:extLst>
              <a:ext uri="{FF2B5EF4-FFF2-40B4-BE49-F238E27FC236}">
                <a16:creationId xmlns:a16="http://schemas.microsoft.com/office/drawing/2014/main" id="{E66A125E-7064-7F8E-79BF-1E86D24C7AA5}"/>
              </a:ext>
            </a:extLst>
          </p:cNvPr>
          <p:cNvSpPr txBox="1"/>
          <p:nvPr/>
        </p:nvSpPr>
        <p:spPr>
          <a:xfrm>
            <a:off x="2556151" y="567764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6" name="pole tekstowe 15">
            <a:extLst>
              <a:ext uri="{FF2B5EF4-FFF2-40B4-BE49-F238E27FC236}">
                <a16:creationId xmlns:a16="http://schemas.microsoft.com/office/drawing/2014/main" id="{FE0312BB-3E4A-1C99-77A0-AD7F2C10CABF}"/>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1453261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13" name="Picture 12">
            <a:extLst>
              <a:ext uri="{FF2B5EF4-FFF2-40B4-BE49-F238E27FC236}">
                <a16:creationId xmlns:a16="http://schemas.microsoft.com/office/drawing/2014/main" id="{5B05B34B-4D45-9F4D-917B-4AFAF4AA31AA}"/>
              </a:ext>
            </a:extLst>
          </p:cNvPr>
          <p:cNvPicPr>
            <a:picLocks noChangeAspect="1"/>
          </p:cNvPicPr>
          <p:nvPr/>
        </p:nvPicPr>
        <p:blipFill>
          <a:blip r:embed="rId3"/>
          <a:stretch>
            <a:fillRect/>
          </a:stretch>
        </p:blipFill>
        <p:spPr>
          <a:xfrm>
            <a:off x="0" y="42530"/>
            <a:ext cx="12192000" cy="6858000"/>
          </a:xfrm>
          <a:prstGeom prst="rect">
            <a:avLst/>
          </a:prstGeom>
        </p:spPr>
      </p:pic>
      <p:grpSp>
        <p:nvGrpSpPr>
          <p:cNvPr id="2" name="Group 1">
            <a:extLst>
              <a:ext uri="{FF2B5EF4-FFF2-40B4-BE49-F238E27FC236}">
                <a16:creationId xmlns:a16="http://schemas.microsoft.com/office/drawing/2014/main" id="{A954F9F8-B533-CE4C-A787-F714FC37478A}"/>
              </a:ext>
            </a:extLst>
          </p:cNvPr>
          <p:cNvGrpSpPr/>
          <p:nvPr/>
        </p:nvGrpSpPr>
        <p:grpSpPr>
          <a:xfrm>
            <a:off x="1348217" y="353381"/>
            <a:ext cx="9495565" cy="915193"/>
            <a:chOff x="1348217" y="463109"/>
            <a:chExt cx="9495565" cy="915193"/>
          </a:xfrm>
        </p:grpSpPr>
        <p:sp>
          <p:nvSpPr>
            <p:cNvPr id="203" name="Google Shape;203;p10"/>
            <p:cNvSpPr/>
            <p:nvPr/>
          </p:nvSpPr>
          <p:spPr>
            <a:xfrm>
              <a:off x="1348217" y="642982"/>
              <a:ext cx="9495565"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10"/>
            <p:cNvSpPr/>
            <p:nvPr/>
          </p:nvSpPr>
          <p:spPr>
            <a:xfrm>
              <a:off x="1348217" y="463109"/>
              <a:ext cx="9495565"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05" name="Google Shape;205;p10"/>
          <p:cNvSpPr txBox="1"/>
          <p:nvPr/>
        </p:nvSpPr>
        <p:spPr>
          <a:xfrm>
            <a:off x="1348217" y="446679"/>
            <a:ext cx="949556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3600" b="1" i="0" u="none" strike="noStrike" cap="none">
                <a:solidFill>
                  <a:schemeClr val="lt1"/>
                </a:solidFill>
                <a:latin typeface="Calibri"/>
                <a:ea typeface="Calibri"/>
                <a:cs typeface="Calibri"/>
                <a:sym typeface="Calibri"/>
              </a:rPr>
              <a:t>Mapa cyklu życia w obiegu zamkniętym</a:t>
            </a:r>
          </a:p>
        </p:txBody>
      </p:sp>
      <p:pic>
        <p:nvPicPr>
          <p:cNvPr id="206" name="Google Shape;206;p10" descr="Graficzny interfejs użytkownika, aplikacja  Opis generowany automatycznie"/>
          <p:cNvPicPr preferRelativeResize="0"/>
          <p:nvPr/>
        </p:nvPicPr>
        <p:blipFill rotWithShape="1">
          <a:blip r:embed="rId4">
            <a:alphaModFix/>
          </a:blip>
          <a:srcRect t="47957" b="34838"/>
          <a:stretch/>
        </p:blipFill>
        <p:spPr>
          <a:xfrm>
            <a:off x="432619" y="3501378"/>
            <a:ext cx="11562735" cy="1118974"/>
          </a:xfrm>
          <a:prstGeom prst="rect">
            <a:avLst/>
          </a:prstGeom>
          <a:noFill/>
          <a:ln>
            <a:noFill/>
          </a:ln>
        </p:spPr>
      </p:pic>
      <p:pic>
        <p:nvPicPr>
          <p:cNvPr id="207" name="Google Shape;207;p10" descr="Obrazek przedstawiający kształt  Opis generowany automatycznie"/>
          <p:cNvPicPr preferRelativeResize="0"/>
          <p:nvPr/>
        </p:nvPicPr>
        <p:blipFill rotWithShape="1">
          <a:blip r:embed="rId5">
            <a:alphaModFix/>
          </a:blip>
          <a:srcRect l="26344" t="27994" r="27204" b="22236"/>
          <a:stretch/>
        </p:blipFill>
        <p:spPr>
          <a:xfrm>
            <a:off x="5802290" y="4556465"/>
            <a:ext cx="1674270" cy="1289632"/>
          </a:xfrm>
          <a:prstGeom prst="rect">
            <a:avLst/>
          </a:prstGeom>
          <a:noFill/>
          <a:ln>
            <a:noFill/>
          </a:ln>
        </p:spPr>
      </p:pic>
      <p:pic>
        <p:nvPicPr>
          <p:cNvPr id="208" name="Google Shape;208;p10" descr="Obrazek przedstawiający kształt  Opis generowany automatycznie"/>
          <p:cNvPicPr preferRelativeResize="0"/>
          <p:nvPr/>
        </p:nvPicPr>
        <p:blipFill rotWithShape="1">
          <a:blip r:embed="rId6">
            <a:alphaModFix/>
          </a:blip>
          <a:srcRect l="24086" t="19816" r="24945" b="16589"/>
          <a:stretch/>
        </p:blipFill>
        <p:spPr>
          <a:xfrm>
            <a:off x="7471790" y="4504225"/>
            <a:ext cx="1813471" cy="1583916"/>
          </a:xfrm>
          <a:prstGeom prst="rect">
            <a:avLst/>
          </a:prstGeom>
          <a:noFill/>
          <a:ln>
            <a:noFill/>
          </a:ln>
        </p:spPr>
      </p:pic>
      <p:pic>
        <p:nvPicPr>
          <p:cNvPr id="209" name="Google Shape;209;p10" descr="Obrazek przedstawiający diagram  Opis generowany automatycznie"/>
          <p:cNvPicPr preferRelativeResize="0"/>
          <p:nvPr/>
        </p:nvPicPr>
        <p:blipFill rotWithShape="1">
          <a:blip r:embed="rId7">
            <a:alphaModFix/>
          </a:blip>
          <a:srcRect l="33441" t="32418" r="36237" b="27464"/>
          <a:stretch/>
        </p:blipFill>
        <p:spPr>
          <a:xfrm>
            <a:off x="9972329" y="4437917"/>
            <a:ext cx="1136762" cy="1052764"/>
          </a:xfrm>
          <a:prstGeom prst="rect">
            <a:avLst/>
          </a:prstGeom>
          <a:noFill/>
          <a:ln>
            <a:noFill/>
          </a:ln>
        </p:spPr>
      </p:pic>
      <p:pic>
        <p:nvPicPr>
          <p:cNvPr id="210" name="Google Shape;210;p10" descr="Obraz zawierający graficzny interfejs użytkownika  Opis wygenerowany automatycznie"/>
          <p:cNvPicPr preferRelativeResize="0"/>
          <p:nvPr/>
        </p:nvPicPr>
        <p:blipFill rotWithShape="1">
          <a:blip r:embed="rId8">
            <a:alphaModFix/>
          </a:blip>
          <a:srcRect l="20860" t="29493" r="21398" b="38710"/>
          <a:stretch/>
        </p:blipFill>
        <p:spPr>
          <a:xfrm>
            <a:off x="7874611" y="2789657"/>
            <a:ext cx="2217195" cy="854669"/>
          </a:xfrm>
          <a:prstGeom prst="rect">
            <a:avLst/>
          </a:prstGeom>
          <a:noFill/>
          <a:ln>
            <a:noFill/>
          </a:ln>
        </p:spPr>
      </p:pic>
      <p:pic>
        <p:nvPicPr>
          <p:cNvPr id="211" name="Google Shape;211;p10" descr="Obrazek przedstawiający diagram  Opis generowany automatycznie"/>
          <p:cNvPicPr preferRelativeResize="0"/>
          <p:nvPr/>
        </p:nvPicPr>
        <p:blipFill rotWithShape="1">
          <a:blip r:embed="rId9">
            <a:alphaModFix/>
          </a:blip>
          <a:srcRect l="35343" t="20140" b="54450"/>
          <a:stretch/>
        </p:blipFill>
        <p:spPr>
          <a:xfrm>
            <a:off x="3713710" y="1935277"/>
            <a:ext cx="6399361" cy="1779251"/>
          </a:xfrm>
          <a:prstGeom prst="rect">
            <a:avLst/>
          </a:prstGeom>
          <a:noFill/>
          <a:ln>
            <a:noFill/>
          </a:ln>
        </p:spPr>
      </p:pic>
      <p:pic>
        <p:nvPicPr>
          <p:cNvPr id="212" name="Google Shape;212;p10" descr="Schemat  Opis schematu wygenerowany automatycznie z niskim poziomem ufności"/>
          <p:cNvPicPr preferRelativeResize="0"/>
          <p:nvPr/>
        </p:nvPicPr>
        <p:blipFill rotWithShape="1">
          <a:blip r:embed="rId10">
            <a:alphaModFix/>
          </a:blip>
          <a:srcRect l="15868" t="7290" b="53363"/>
          <a:stretch/>
        </p:blipFill>
        <p:spPr>
          <a:xfrm>
            <a:off x="1759954" y="1014260"/>
            <a:ext cx="8332284" cy="2756954"/>
          </a:xfrm>
          <a:prstGeom prst="rect">
            <a:avLst/>
          </a:prstGeom>
          <a:noFill/>
          <a:ln>
            <a:noFill/>
          </a:ln>
        </p:spPr>
      </p:pic>
      <p:sp>
        <p:nvSpPr>
          <p:cNvPr id="3" name="Slide Number Placeholder 2">
            <a:extLst>
              <a:ext uri="{FF2B5EF4-FFF2-40B4-BE49-F238E27FC236}">
                <a16:creationId xmlns:a16="http://schemas.microsoft.com/office/drawing/2014/main" id="{4D917CBE-C52B-2EFE-D297-00D53CD1DE49}"/>
              </a:ext>
            </a:extLst>
          </p:cNvPr>
          <p:cNvSpPr>
            <a:spLocks noGrp="1"/>
          </p:cNvSpPr>
          <p:nvPr>
            <p:ph type="sldNum" sz="quarter" idx="12"/>
          </p:nvPr>
        </p:nvSpPr>
        <p:spPr/>
        <p:txBody>
          <a:bodyPr/>
          <a:lstStyle/>
          <a:p>
            <a:fld id="{9D5684D6-735E-A247-AB2A-697F19D02639}" type="slidenum">
              <a:rPr lang="en-US" smtClean="0"/>
              <a:t>24</a:t>
            </a:fld>
            <a:endParaRPr lang="en-US"/>
          </a:p>
        </p:txBody>
      </p:sp>
      <p:sp>
        <p:nvSpPr>
          <p:cNvPr id="4" name="pole tekstowe 3">
            <a:extLst>
              <a:ext uri="{FF2B5EF4-FFF2-40B4-BE49-F238E27FC236}">
                <a16:creationId xmlns:a16="http://schemas.microsoft.com/office/drawing/2014/main" id="{117E8774-BCEC-3BD0-80D1-5358E1BEB810}"/>
              </a:ext>
            </a:extLst>
          </p:cNvPr>
          <p:cNvSpPr txBox="1"/>
          <p:nvPr/>
        </p:nvSpPr>
        <p:spPr>
          <a:xfrm>
            <a:off x="1198880" y="3882888"/>
            <a:ext cx="1818640" cy="369332"/>
          </a:xfrm>
          <a:prstGeom prst="rect">
            <a:avLst/>
          </a:prstGeom>
          <a:solidFill>
            <a:srgbClr val="ECC100"/>
          </a:solidFill>
        </p:spPr>
        <p:txBody>
          <a:bodyPr wrap="square" rtlCol="0">
            <a:spAutoFit/>
          </a:bodyPr>
          <a:lstStyle/>
          <a:p>
            <a:r>
              <a:rPr lang="pl-PL" dirty="0">
                <a:solidFill>
                  <a:schemeClr val="bg1"/>
                </a:solidFill>
              </a:rPr>
              <a:t>1. Wydobycie</a:t>
            </a:r>
          </a:p>
        </p:txBody>
      </p:sp>
      <p:sp>
        <p:nvSpPr>
          <p:cNvPr id="5" name="pole tekstowe 4">
            <a:extLst>
              <a:ext uri="{FF2B5EF4-FFF2-40B4-BE49-F238E27FC236}">
                <a16:creationId xmlns:a16="http://schemas.microsoft.com/office/drawing/2014/main" id="{645F1028-4F20-F17A-D5A2-BDC813419D74}"/>
              </a:ext>
            </a:extLst>
          </p:cNvPr>
          <p:cNvSpPr txBox="1"/>
          <p:nvPr/>
        </p:nvSpPr>
        <p:spPr>
          <a:xfrm>
            <a:off x="3296582" y="3897790"/>
            <a:ext cx="1818640" cy="369332"/>
          </a:xfrm>
          <a:prstGeom prst="rect">
            <a:avLst/>
          </a:prstGeom>
          <a:solidFill>
            <a:srgbClr val="29C7F7"/>
          </a:solidFill>
        </p:spPr>
        <p:txBody>
          <a:bodyPr wrap="square" rtlCol="0">
            <a:spAutoFit/>
          </a:bodyPr>
          <a:lstStyle/>
          <a:p>
            <a:r>
              <a:rPr lang="pl-PL" dirty="0">
                <a:solidFill>
                  <a:schemeClr val="bg1"/>
                </a:solidFill>
              </a:rPr>
              <a:t>2. Produkcja</a:t>
            </a:r>
          </a:p>
        </p:txBody>
      </p:sp>
      <p:sp>
        <p:nvSpPr>
          <p:cNvPr id="6" name="pole tekstowe 5">
            <a:extLst>
              <a:ext uri="{FF2B5EF4-FFF2-40B4-BE49-F238E27FC236}">
                <a16:creationId xmlns:a16="http://schemas.microsoft.com/office/drawing/2014/main" id="{430C66E9-0EE6-E0FD-6CBB-DB8A85D43D2B}"/>
              </a:ext>
            </a:extLst>
          </p:cNvPr>
          <p:cNvSpPr txBox="1"/>
          <p:nvPr/>
        </p:nvSpPr>
        <p:spPr>
          <a:xfrm>
            <a:off x="5304666" y="3917325"/>
            <a:ext cx="1818640" cy="369332"/>
          </a:xfrm>
          <a:prstGeom prst="rect">
            <a:avLst/>
          </a:prstGeom>
          <a:solidFill>
            <a:srgbClr val="3AC69D"/>
          </a:solidFill>
        </p:spPr>
        <p:txBody>
          <a:bodyPr wrap="square" rtlCol="0">
            <a:spAutoFit/>
          </a:bodyPr>
          <a:lstStyle/>
          <a:p>
            <a:r>
              <a:rPr lang="pl-PL" dirty="0">
                <a:solidFill>
                  <a:schemeClr val="bg1"/>
                </a:solidFill>
              </a:rPr>
              <a:t>3. Dystrybucja</a:t>
            </a:r>
          </a:p>
        </p:txBody>
      </p:sp>
      <p:sp>
        <p:nvSpPr>
          <p:cNvPr id="7" name="pole tekstowe 6">
            <a:extLst>
              <a:ext uri="{FF2B5EF4-FFF2-40B4-BE49-F238E27FC236}">
                <a16:creationId xmlns:a16="http://schemas.microsoft.com/office/drawing/2014/main" id="{D46A0F26-A8E8-A2A0-C86C-1FDBF89D729E}"/>
              </a:ext>
            </a:extLst>
          </p:cNvPr>
          <p:cNvSpPr txBox="1"/>
          <p:nvPr/>
        </p:nvSpPr>
        <p:spPr>
          <a:xfrm>
            <a:off x="7392291" y="3882888"/>
            <a:ext cx="1818640" cy="369332"/>
          </a:xfrm>
          <a:prstGeom prst="rect">
            <a:avLst/>
          </a:prstGeom>
          <a:solidFill>
            <a:srgbClr val="008E82"/>
          </a:solidFill>
        </p:spPr>
        <p:txBody>
          <a:bodyPr wrap="square" rtlCol="0">
            <a:spAutoFit/>
          </a:bodyPr>
          <a:lstStyle/>
          <a:p>
            <a:r>
              <a:rPr lang="pl-PL" dirty="0">
                <a:solidFill>
                  <a:schemeClr val="bg1"/>
                </a:solidFill>
              </a:rPr>
              <a:t>4. Wykorzystanie</a:t>
            </a:r>
          </a:p>
        </p:txBody>
      </p:sp>
      <p:sp>
        <p:nvSpPr>
          <p:cNvPr id="8" name="pole tekstowe 7">
            <a:extLst>
              <a:ext uri="{FF2B5EF4-FFF2-40B4-BE49-F238E27FC236}">
                <a16:creationId xmlns:a16="http://schemas.microsoft.com/office/drawing/2014/main" id="{16755C7B-D38D-E50D-1E19-03FFBDB99FC5}"/>
              </a:ext>
            </a:extLst>
          </p:cNvPr>
          <p:cNvSpPr txBox="1"/>
          <p:nvPr/>
        </p:nvSpPr>
        <p:spPr>
          <a:xfrm>
            <a:off x="9523482" y="3903759"/>
            <a:ext cx="1818640" cy="369332"/>
          </a:xfrm>
          <a:prstGeom prst="rect">
            <a:avLst/>
          </a:prstGeom>
          <a:solidFill>
            <a:srgbClr val="434444"/>
          </a:solidFill>
        </p:spPr>
        <p:txBody>
          <a:bodyPr wrap="square" rtlCol="0">
            <a:spAutoFit/>
          </a:bodyPr>
          <a:lstStyle/>
          <a:p>
            <a:r>
              <a:rPr lang="pl-PL" dirty="0">
                <a:solidFill>
                  <a:schemeClr val="bg1"/>
                </a:solidFill>
              </a:rPr>
              <a:t>5. Utylizacja</a:t>
            </a:r>
          </a:p>
        </p:txBody>
      </p:sp>
      <p:sp>
        <p:nvSpPr>
          <p:cNvPr id="9" name="pole tekstowe 8">
            <a:extLst>
              <a:ext uri="{FF2B5EF4-FFF2-40B4-BE49-F238E27FC236}">
                <a16:creationId xmlns:a16="http://schemas.microsoft.com/office/drawing/2014/main" id="{32C1FBFB-7F9C-4F6C-E2F1-7FBFD02754FC}"/>
              </a:ext>
            </a:extLst>
          </p:cNvPr>
          <p:cNvSpPr txBox="1"/>
          <p:nvPr/>
        </p:nvSpPr>
        <p:spPr>
          <a:xfrm>
            <a:off x="3002510" y="2368760"/>
            <a:ext cx="1818640" cy="369332"/>
          </a:xfrm>
          <a:prstGeom prst="rect">
            <a:avLst/>
          </a:prstGeom>
          <a:solidFill>
            <a:srgbClr val="ECC100"/>
          </a:solidFill>
        </p:spPr>
        <p:txBody>
          <a:bodyPr wrap="square" rtlCol="0">
            <a:spAutoFit/>
          </a:bodyPr>
          <a:lstStyle/>
          <a:p>
            <a:pPr algn="ctr"/>
            <a:r>
              <a:rPr lang="pl-PL" dirty="0">
                <a:solidFill>
                  <a:schemeClr val="bg1"/>
                </a:solidFill>
              </a:rPr>
              <a:t>Recykling</a:t>
            </a:r>
          </a:p>
        </p:txBody>
      </p:sp>
      <p:sp>
        <p:nvSpPr>
          <p:cNvPr id="11" name="pole tekstowe 10">
            <a:extLst>
              <a:ext uri="{FF2B5EF4-FFF2-40B4-BE49-F238E27FC236}">
                <a16:creationId xmlns:a16="http://schemas.microsoft.com/office/drawing/2014/main" id="{12479967-14FF-63C6-F20A-69DCE5A5FF9F}"/>
              </a:ext>
            </a:extLst>
          </p:cNvPr>
          <p:cNvSpPr txBox="1"/>
          <p:nvPr/>
        </p:nvSpPr>
        <p:spPr>
          <a:xfrm>
            <a:off x="5099045" y="2402819"/>
            <a:ext cx="3335740" cy="369332"/>
          </a:xfrm>
          <a:prstGeom prst="rect">
            <a:avLst/>
          </a:prstGeom>
          <a:solidFill>
            <a:srgbClr val="29C7F7"/>
          </a:solidFill>
        </p:spPr>
        <p:txBody>
          <a:bodyPr wrap="square" rtlCol="0">
            <a:spAutoFit/>
          </a:bodyPr>
          <a:lstStyle/>
          <a:p>
            <a:pPr algn="ctr"/>
            <a:r>
              <a:rPr lang="pl-PL" dirty="0">
                <a:solidFill>
                  <a:schemeClr val="bg1"/>
                </a:solidFill>
              </a:rPr>
              <a:t>Ponowna produkcja</a:t>
            </a:r>
          </a:p>
        </p:txBody>
      </p:sp>
      <p:sp>
        <p:nvSpPr>
          <p:cNvPr id="12" name="pole tekstowe 11">
            <a:extLst>
              <a:ext uri="{FF2B5EF4-FFF2-40B4-BE49-F238E27FC236}">
                <a16:creationId xmlns:a16="http://schemas.microsoft.com/office/drawing/2014/main" id="{9231057A-6CD2-8584-1468-2B298F4A60D5}"/>
              </a:ext>
            </a:extLst>
          </p:cNvPr>
          <p:cNvSpPr txBox="1"/>
          <p:nvPr/>
        </p:nvSpPr>
        <p:spPr>
          <a:xfrm>
            <a:off x="8022851" y="2805200"/>
            <a:ext cx="2517859" cy="369332"/>
          </a:xfrm>
          <a:prstGeom prst="rect">
            <a:avLst/>
          </a:prstGeom>
          <a:solidFill>
            <a:srgbClr val="434444"/>
          </a:solidFill>
        </p:spPr>
        <p:txBody>
          <a:bodyPr wrap="square" rtlCol="0">
            <a:spAutoFit/>
          </a:bodyPr>
          <a:lstStyle/>
          <a:p>
            <a:r>
              <a:rPr lang="pl-PL" dirty="0">
                <a:solidFill>
                  <a:schemeClr val="bg1"/>
                </a:solidFill>
              </a:rPr>
              <a:t>Ponowne wykorzystanie</a:t>
            </a:r>
          </a:p>
        </p:txBody>
      </p:sp>
      <p:sp>
        <p:nvSpPr>
          <p:cNvPr id="14" name="pole tekstowe 13">
            <a:extLst>
              <a:ext uri="{FF2B5EF4-FFF2-40B4-BE49-F238E27FC236}">
                <a16:creationId xmlns:a16="http://schemas.microsoft.com/office/drawing/2014/main" id="{F473ACE3-831E-0D63-60CF-965A3670737F}"/>
              </a:ext>
            </a:extLst>
          </p:cNvPr>
          <p:cNvSpPr txBox="1"/>
          <p:nvPr/>
        </p:nvSpPr>
        <p:spPr>
          <a:xfrm>
            <a:off x="5115222" y="5119019"/>
            <a:ext cx="2320670" cy="369332"/>
          </a:xfrm>
          <a:prstGeom prst="rect">
            <a:avLst/>
          </a:prstGeom>
          <a:solidFill>
            <a:srgbClr val="3AC69D"/>
          </a:solidFill>
        </p:spPr>
        <p:txBody>
          <a:bodyPr wrap="square" rtlCol="0">
            <a:spAutoFit/>
          </a:bodyPr>
          <a:lstStyle/>
          <a:p>
            <a:r>
              <a:rPr lang="pl-PL" dirty="0">
                <a:solidFill>
                  <a:schemeClr val="bg1"/>
                </a:solidFill>
              </a:rPr>
              <a:t>Ponowne napełnienie</a:t>
            </a:r>
          </a:p>
        </p:txBody>
      </p:sp>
      <p:sp>
        <p:nvSpPr>
          <p:cNvPr id="15" name="pole tekstowe 14">
            <a:extLst>
              <a:ext uri="{FF2B5EF4-FFF2-40B4-BE49-F238E27FC236}">
                <a16:creationId xmlns:a16="http://schemas.microsoft.com/office/drawing/2014/main" id="{F9B0DDED-AD99-FD2A-83C6-D33DC3C12986}"/>
              </a:ext>
            </a:extLst>
          </p:cNvPr>
          <p:cNvSpPr txBox="1"/>
          <p:nvPr/>
        </p:nvSpPr>
        <p:spPr>
          <a:xfrm>
            <a:off x="5133171" y="5523610"/>
            <a:ext cx="2320670" cy="369332"/>
          </a:xfrm>
          <a:prstGeom prst="rect">
            <a:avLst/>
          </a:prstGeom>
          <a:solidFill>
            <a:srgbClr val="3AC69D"/>
          </a:solidFill>
        </p:spPr>
        <p:txBody>
          <a:bodyPr wrap="square" rtlCol="0">
            <a:spAutoFit/>
          </a:bodyPr>
          <a:lstStyle/>
          <a:p>
            <a:r>
              <a:rPr lang="pl-PL" dirty="0">
                <a:solidFill>
                  <a:schemeClr val="bg1"/>
                </a:solidFill>
              </a:rPr>
              <a:t>Zwrot</a:t>
            </a:r>
          </a:p>
        </p:txBody>
      </p:sp>
      <p:sp>
        <p:nvSpPr>
          <p:cNvPr id="16" name="pole tekstowe 15">
            <a:extLst>
              <a:ext uri="{FF2B5EF4-FFF2-40B4-BE49-F238E27FC236}">
                <a16:creationId xmlns:a16="http://schemas.microsoft.com/office/drawing/2014/main" id="{1081AB27-69FB-4C7C-1340-403EB3FDCD9B}"/>
              </a:ext>
            </a:extLst>
          </p:cNvPr>
          <p:cNvSpPr txBox="1"/>
          <p:nvPr/>
        </p:nvSpPr>
        <p:spPr>
          <a:xfrm>
            <a:off x="7704842" y="5111517"/>
            <a:ext cx="1818640" cy="369332"/>
          </a:xfrm>
          <a:prstGeom prst="rect">
            <a:avLst/>
          </a:prstGeom>
          <a:solidFill>
            <a:srgbClr val="008E82"/>
          </a:solidFill>
        </p:spPr>
        <p:txBody>
          <a:bodyPr wrap="square" rtlCol="0">
            <a:spAutoFit/>
          </a:bodyPr>
          <a:lstStyle/>
          <a:p>
            <a:r>
              <a:rPr lang="pl-PL" dirty="0">
                <a:solidFill>
                  <a:schemeClr val="bg1"/>
                </a:solidFill>
              </a:rPr>
              <a:t>Naprawa</a:t>
            </a:r>
          </a:p>
        </p:txBody>
      </p:sp>
      <p:sp>
        <p:nvSpPr>
          <p:cNvPr id="17" name="pole tekstowe 16">
            <a:extLst>
              <a:ext uri="{FF2B5EF4-FFF2-40B4-BE49-F238E27FC236}">
                <a16:creationId xmlns:a16="http://schemas.microsoft.com/office/drawing/2014/main" id="{2EC37FDD-0064-6394-D886-240ABBC216AC}"/>
              </a:ext>
            </a:extLst>
          </p:cNvPr>
          <p:cNvSpPr txBox="1"/>
          <p:nvPr/>
        </p:nvSpPr>
        <p:spPr>
          <a:xfrm>
            <a:off x="7704841" y="5523610"/>
            <a:ext cx="2267487" cy="369332"/>
          </a:xfrm>
          <a:prstGeom prst="rect">
            <a:avLst/>
          </a:prstGeom>
          <a:solidFill>
            <a:srgbClr val="008E82"/>
          </a:solidFill>
        </p:spPr>
        <p:txBody>
          <a:bodyPr wrap="square" rtlCol="0">
            <a:spAutoFit/>
          </a:bodyPr>
          <a:lstStyle/>
          <a:p>
            <a:r>
              <a:rPr lang="pl-PL" dirty="0">
                <a:solidFill>
                  <a:schemeClr val="bg1"/>
                </a:solidFill>
              </a:rPr>
              <a:t>Zmiana przeznaczenia</a:t>
            </a:r>
          </a:p>
        </p:txBody>
      </p:sp>
      <p:sp>
        <p:nvSpPr>
          <p:cNvPr id="18" name="pole tekstowe 17">
            <a:extLst>
              <a:ext uri="{FF2B5EF4-FFF2-40B4-BE49-F238E27FC236}">
                <a16:creationId xmlns:a16="http://schemas.microsoft.com/office/drawing/2014/main" id="{5918B9DE-BBCF-9654-8FD6-8A5BB8171066}"/>
              </a:ext>
            </a:extLst>
          </p:cNvPr>
          <p:cNvSpPr txBox="1"/>
          <p:nvPr/>
        </p:nvSpPr>
        <p:spPr>
          <a:xfrm>
            <a:off x="7714713" y="5918090"/>
            <a:ext cx="2267487" cy="369332"/>
          </a:xfrm>
          <a:prstGeom prst="rect">
            <a:avLst/>
          </a:prstGeom>
          <a:solidFill>
            <a:srgbClr val="008E82"/>
          </a:solidFill>
        </p:spPr>
        <p:txBody>
          <a:bodyPr wrap="square" rtlCol="0">
            <a:spAutoFit/>
          </a:bodyPr>
          <a:lstStyle/>
          <a:p>
            <a:r>
              <a:rPr lang="pl-PL" dirty="0">
                <a:solidFill>
                  <a:schemeClr val="bg1"/>
                </a:solidFill>
              </a:rPr>
              <a:t>Ponowny prezent</a:t>
            </a:r>
          </a:p>
        </p:txBody>
      </p:sp>
      <p:sp>
        <p:nvSpPr>
          <p:cNvPr id="19" name="pole tekstowe 18">
            <a:extLst>
              <a:ext uri="{FF2B5EF4-FFF2-40B4-BE49-F238E27FC236}">
                <a16:creationId xmlns:a16="http://schemas.microsoft.com/office/drawing/2014/main" id="{9CE96001-6A6E-6799-32D9-8B79085EEB7F}"/>
              </a:ext>
            </a:extLst>
          </p:cNvPr>
          <p:cNvSpPr txBox="1"/>
          <p:nvPr/>
        </p:nvSpPr>
        <p:spPr>
          <a:xfrm>
            <a:off x="9751764" y="5088685"/>
            <a:ext cx="1813471" cy="369332"/>
          </a:xfrm>
          <a:prstGeom prst="rect">
            <a:avLst/>
          </a:prstGeom>
          <a:solidFill>
            <a:srgbClr val="434444"/>
          </a:solidFill>
        </p:spPr>
        <p:txBody>
          <a:bodyPr wrap="square" rtlCol="0">
            <a:spAutoFit/>
          </a:bodyPr>
          <a:lstStyle/>
          <a:p>
            <a:r>
              <a:rPr lang="pl-PL" dirty="0">
                <a:solidFill>
                  <a:schemeClr val="bg1"/>
                </a:solidFill>
              </a:rPr>
              <a:t>Kompostowanie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B35EA8-AE13-D046-A99C-77261C6851D1}"/>
              </a:ext>
            </a:extLst>
          </p:cNvPr>
          <p:cNvSpPr txBox="1"/>
          <p:nvPr/>
        </p:nvSpPr>
        <p:spPr>
          <a:xfrm>
            <a:off x="-734786" y="1502229"/>
            <a:ext cx="184731" cy="369332"/>
          </a:xfrm>
          <a:prstGeom prst="rect">
            <a:avLst/>
          </a:prstGeom>
          <a:noFill/>
        </p:spPr>
        <p:txBody>
          <a:bodyPr wrap="none" rtlCol="0">
            <a:spAutoFit/>
          </a:bodyPr>
          <a:lstStyle/>
          <a:p>
            <a:endParaRPr lang="en-TH" dirty="0"/>
          </a:p>
        </p:txBody>
      </p:sp>
      <p:cxnSp>
        <p:nvCxnSpPr>
          <p:cNvPr id="14" name="Straight Connector 13">
            <a:extLst>
              <a:ext uri="{FF2B5EF4-FFF2-40B4-BE49-F238E27FC236}">
                <a16:creationId xmlns:a16="http://schemas.microsoft.com/office/drawing/2014/main" id="{891FC036-B9E8-4832-FF1D-165CA9ACB7A3}"/>
              </a:ext>
            </a:extLst>
          </p:cNvPr>
          <p:cNvCxnSpPr/>
          <p:nvPr/>
        </p:nvCxnSpPr>
        <p:spPr>
          <a:xfrm>
            <a:off x="6424246" y="2063262"/>
            <a:ext cx="0" cy="2954215"/>
          </a:xfrm>
          <a:prstGeom prst="line">
            <a:avLst/>
          </a:prstGeom>
        </p:spPr>
        <p:style>
          <a:lnRef idx="1">
            <a:schemeClr val="dk1"/>
          </a:lnRef>
          <a:fillRef idx="0">
            <a:schemeClr val="dk1"/>
          </a:fillRef>
          <a:effectRef idx="0">
            <a:schemeClr val="dk1"/>
          </a:effectRef>
          <a:fontRef idx="minor">
            <a:schemeClr val="tx1"/>
          </a:fontRef>
        </p:style>
      </p:cxnSp>
      <p:pic>
        <p:nvPicPr>
          <p:cNvPr id="4" name="Picture 3" descr="Osoba pisząca na kartce papieru  Opis generowany automatycznie ze średnią pewnością siebie">
            <a:extLst>
              <a:ext uri="{FF2B5EF4-FFF2-40B4-BE49-F238E27FC236}">
                <a16:creationId xmlns:a16="http://schemas.microsoft.com/office/drawing/2014/main" id="{EE705FB4-A1D8-9B76-3E58-78F6A059CEC6}"/>
              </a:ext>
            </a:extLst>
          </p:cNvPr>
          <p:cNvPicPr>
            <a:picLocks noChangeAspect="1"/>
          </p:cNvPicPr>
          <p:nvPr/>
        </p:nvPicPr>
        <p:blipFill>
          <a:blip r:embed="rId3"/>
          <a:stretch>
            <a:fillRect/>
          </a:stretch>
        </p:blipFill>
        <p:spPr>
          <a:xfrm>
            <a:off x="-204610" y="-1055277"/>
            <a:ext cx="12423913" cy="8282609"/>
          </a:xfrm>
          <a:prstGeom prst="rect">
            <a:avLst/>
          </a:prstGeom>
        </p:spPr>
      </p:pic>
      <p:sp>
        <p:nvSpPr>
          <p:cNvPr id="2" name="Slide Number Placeholder 1">
            <a:extLst>
              <a:ext uri="{FF2B5EF4-FFF2-40B4-BE49-F238E27FC236}">
                <a16:creationId xmlns:a16="http://schemas.microsoft.com/office/drawing/2014/main" id="{FB9A991B-85AE-3598-3ABB-98BD83632312}"/>
              </a:ext>
            </a:extLst>
          </p:cNvPr>
          <p:cNvSpPr>
            <a:spLocks noGrp="1"/>
          </p:cNvSpPr>
          <p:nvPr>
            <p:ph type="sldNum" sz="quarter" idx="12"/>
          </p:nvPr>
        </p:nvSpPr>
        <p:spPr/>
        <p:txBody>
          <a:bodyPr/>
          <a:lstStyle/>
          <a:p>
            <a:fld id="{9D5684D6-735E-A247-AB2A-697F19D02639}" type="slidenum">
              <a:rPr lang="en-US" smtClean="0"/>
              <a:t>25</a:t>
            </a:fld>
            <a:endParaRPr lang="en-US"/>
          </a:p>
        </p:txBody>
      </p:sp>
    </p:spTree>
    <p:extLst>
      <p:ext uri="{BB962C8B-B14F-4D97-AF65-F5344CB8AC3E}">
        <p14:creationId xmlns:p14="http://schemas.microsoft.com/office/powerpoint/2010/main" val="302681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2"/>
          <a:stretch>
            <a:fillRect/>
          </a:stretch>
        </p:blipFill>
        <p:spPr>
          <a:xfrm>
            <a:off x="0" y="0"/>
            <a:ext cx="12192000" cy="6858000"/>
          </a:xfrm>
          <a:prstGeom prst="rect">
            <a:avLst/>
          </a:prstGeom>
        </p:spPr>
      </p:pic>
      <p:sp>
        <p:nvSpPr>
          <p:cNvPr id="31" name="Rounded Rectangle 30">
            <a:extLst>
              <a:ext uri="{FF2B5EF4-FFF2-40B4-BE49-F238E27FC236}">
                <a16:creationId xmlns:a16="http://schemas.microsoft.com/office/drawing/2014/main" id="{C5FB9B07-2C9C-8A4F-A32C-ED14DE9560C2}"/>
              </a:ext>
            </a:extLst>
          </p:cNvPr>
          <p:cNvSpPr/>
          <p:nvPr/>
        </p:nvSpPr>
        <p:spPr>
          <a:xfrm>
            <a:off x="323617" y="1464528"/>
            <a:ext cx="5410203"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28" name="Rectangle 27">
            <a:extLst>
              <a:ext uri="{FF2B5EF4-FFF2-40B4-BE49-F238E27FC236}">
                <a16:creationId xmlns:a16="http://schemas.microsoft.com/office/drawing/2014/main" id="{99517891-8C27-C14F-822D-D6BE71B4E90C}"/>
              </a:ext>
            </a:extLst>
          </p:cNvPr>
          <p:cNvSpPr/>
          <p:nvPr/>
        </p:nvSpPr>
        <p:spPr>
          <a:xfrm>
            <a:off x="506503" y="1456997"/>
            <a:ext cx="5410203" cy="299184"/>
          </a:xfrm>
          <a:prstGeom prst="rect">
            <a:avLst/>
          </a:prstGeom>
        </p:spPr>
        <p:txBody>
          <a:bodyPr wrap="square">
            <a:spAutoFit/>
          </a:bodyPr>
          <a:lstStyle/>
          <a:p>
            <a:pPr algn="thaiDist">
              <a:lnSpc>
                <a:spcPct val="120000"/>
              </a:lnSpc>
            </a:pPr>
            <a:r>
              <a:rPr lang="pl-PL" sz="1200" b="1">
                <a:solidFill>
                  <a:schemeClr val="bg1"/>
                </a:solidFill>
              </a:rPr>
              <a:t>Kluczowe efekty kształcenia i dostosowanie programu nauczania:</a:t>
            </a:r>
          </a:p>
        </p:txBody>
      </p:sp>
      <p:sp>
        <p:nvSpPr>
          <p:cNvPr id="37" name="Rectangle 36">
            <a:extLst>
              <a:ext uri="{FF2B5EF4-FFF2-40B4-BE49-F238E27FC236}">
                <a16:creationId xmlns:a16="http://schemas.microsoft.com/office/drawing/2014/main" id="{E83BA1D4-BD4C-B44F-89BF-B15505F3EBB5}"/>
              </a:ext>
            </a:extLst>
          </p:cNvPr>
          <p:cNvSpPr/>
          <p:nvPr/>
        </p:nvSpPr>
        <p:spPr>
          <a:xfrm>
            <a:off x="323617" y="1926064"/>
            <a:ext cx="11361877" cy="1906997"/>
          </a:xfrm>
          <a:prstGeom prst="rect">
            <a:avLst/>
          </a:prstGeom>
        </p:spPr>
        <p:txBody>
          <a:bodyPr wrap="square">
            <a:spAutoFit/>
          </a:bodyPr>
          <a:lstStyle/>
          <a:p>
            <a:pPr marL="171450" indent="-171450" algn="thaiDist">
              <a:lnSpc>
                <a:spcPct val="120000"/>
              </a:lnSpc>
              <a:buClr>
                <a:srgbClr val="3AC69D"/>
              </a:buClr>
              <a:buSzPct val="150000"/>
              <a:buFont typeface="Arial" panose="020B0604020202020204" pitchFamily="34" charset="0"/>
              <a:buChar char="•"/>
            </a:pPr>
            <a:r>
              <a:rPr lang="pl-PL" sz="1100" b="1">
                <a:solidFill>
                  <a:srgbClr val="262626"/>
                </a:solidFill>
              </a:rPr>
              <a:t>Nauka – Ziemia i działalność człowieka: </a:t>
            </a:r>
            <a:r>
              <a:rPr lang="pl-PL" sz="1100">
                <a:solidFill>
                  <a:srgbClr val="262626"/>
                </a:solidFill>
              </a:rPr>
              <a:t>Należy zaprezentować rozwiązania, które zmniejszają wpływ człowieka na przyrodę, wodę, powietrze i/lub inne żywe organizmy w otoczeniu. Ludzkie działania mogą wpływać na otaczający świat. Mamy jednak możliwość dokonywać wyborów ograniczających nasz wpływ na ziemię, wodę, powietrze i inne żywe istoty.</a:t>
            </a:r>
          </a:p>
          <a:p>
            <a:pPr marL="171450" indent="-171450" algn="thaiDist">
              <a:lnSpc>
                <a:spcPct val="120000"/>
              </a:lnSpc>
              <a:buClr>
                <a:srgbClr val="3AC69D"/>
              </a:buClr>
              <a:buSzPct val="150000"/>
              <a:buFont typeface="Arial" panose="020B0604020202020204" pitchFamily="34" charset="0"/>
              <a:buChar char="•"/>
            </a:pPr>
            <a:r>
              <a:rPr lang="pl-PL" sz="1100" b="1">
                <a:solidFill>
                  <a:srgbClr val="262626"/>
                </a:solidFill>
              </a:rPr>
              <a:t>Umiejętności językowe oraz zrozumienie tekstu w języku angielskim: </a:t>
            </a:r>
            <a:r>
              <a:rPr lang="pl-PL" sz="1100">
                <a:solidFill>
                  <a:srgbClr val="262626"/>
                </a:solidFill>
              </a:rPr>
              <a:t>Należy prowadzić rozmowy dotyczące poruszanych zagadnień oraz omawianych tekstów. Należy przestrzegać ustalonych zasad prowadzenia dyskusji. Należy używać słów i zwrotów, których nauczono się w trakcie rozmów, czytania, słuchania oraz omawiania tekstów. </a:t>
            </a:r>
            <a:r>
              <a:rPr lang="pl-PL" sz="1100"/>
              <a:t>Informacje, wnioski i dowody potwierdzające należy prezentować w sposób jasny, zwięzły i logiczny, tak aby słuchacze byli w stanie nadążyć za przyjętym tokiem rozumowania.</a:t>
            </a:r>
          </a:p>
          <a:p>
            <a:pPr marL="171450" indent="-171450" algn="thaiDist">
              <a:lnSpc>
                <a:spcPct val="120000"/>
              </a:lnSpc>
              <a:buClr>
                <a:srgbClr val="3AC69D"/>
              </a:buClr>
              <a:buSzPct val="150000"/>
              <a:buFont typeface="Arial" panose="020B0604020202020204" pitchFamily="34" charset="0"/>
              <a:buChar char="•"/>
            </a:pPr>
            <a:r>
              <a:rPr lang="pl-PL" sz="1100" b="1">
                <a:solidFill>
                  <a:srgbClr val="262626"/>
                </a:solidFill>
                <a:cs typeface="Calibri"/>
                <a:sym typeface="Calibri"/>
              </a:rPr>
              <a:t>Nauki społeczne – Ludzie, miejsca i otoczenie środowiskowe: </a:t>
            </a:r>
            <a:r>
              <a:rPr lang="pl-PL" sz="1100">
                <a:solidFill>
                  <a:srgbClr val="262626"/>
                </a:solidFill>
                <a:cs typeface="Calibri"/>
                <a:sym typeface="Calibri"/>
              </a:rPr>
              <a:t>Nauka o ludziach, miejscach i otoczeń środowiskowych umożliwia zrozumienie wzajemnych relacji pomiędzy ludźmi a otaczającym światem. </a:t>
            </a:r>
          </a:p>
          <a:p>
            <a:pPr marL="171450" indent="-171450" algn="thaiDist">
              <a:lnSpc>
                <a:spcPct val="120000"/>
              </a:lnSpc>
              <a:buClr>
                <a:srgbClr val="3AC69D"/>
              </a:buClr>
              <a:buSzPct val="150000"/>
              <a:buFont typeface="Arial" panose="020B0604020202020204" pitchFamily="34" charset="0"/>
              <a:buChar char="•"/>
            </a:pPr>
            <a:endParaRPr lang="en-US" sz="1100" dirty="0">
              <a:solidFill>
                <a:srgbClr val="262626"/>
              </a:solidFill>
            </a:endParaRPr>
          </a:p>
          <a:p>
            <a:pPr marL="171450" indent="-171450" algn="thaiDist">
              <a:lnSpc>
                <a:spcPct val="120000"/>
              </a:lnSpc>
              <a:buClr>
                <a:srgbClr val="3AC69D"/>
              </a:buClr>
              <a:buSzPct val="150000"/>
              <a:buFont typeface="Arial" panose="020B0604020202020204" pitchFamily="34" charset="0"/>
              <a:buChar char="•"/>
            </a:pPr>
            <a:endParaRPr lang="en-US" sz="1100" dirty="0">
              <a:solidFill>
                <a:srgbClr val="262626"/>
              </a:solidFill>
            </a:endParaRPr>
          </a:p>
        </p:txBody>
      </p:sp>
      <p:sp>
        <p:nvSpPr>
          <p:cNvPr id="30" name="Rounded Rectangle 29">
            <a:extLst>
              <a:ext uri="{FF2B5EF4-FFF2-40B4-BE49-F238E27FC236}">
                <a16:creationId xmlns:a16="http://schemas.microsoft.com/office/drawing/2014/main" id="{B3D3BBA8-E2E4-CF45-BF72-B5B052BCB00C}"/>
              </a:ext>
            </a:extLst>
          </p:cNvPr>
          <p:cNvSpPr/>
          <p:nvPr/>
        </p:nvSpPr>
        <p:spPr>
          <a:xfrm>
            <a:off x="323618" y="4846812"/>
            <a:ext cx="2096853"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38" name="Rectangle 37">
            <a:extLst>
              <a:ext uri="{FF2B5EF4-FFF2-40B4-BE49-F238E27FC236}">
                <a16:creationId xmlns:a16="http://schemas.microsoft.com/office/drawing/2014/main" id="{279E0FEB-CD14-B84F-9CC0-A073E335659C}"/>
              </a:ext>
            </a:extLst>
          </p:cNvPr>
          <p:cNvSpPr/>
          <p:nvPr/>
        </p:nvSpPr>
        <p:spPr>
          <a:xfrm>
            <a:off x="506504" y="4839281"/>
            <a:ext cx="1712262" cy="299184"/>
          </a:xfrm>
          <a:prstGeom prst="rect">
            <a:avLst/>
          </a:prstGeom>
        </p:spPr>
        <p:txBody>
          <a:bodyPr wrap="square">
            <a:spAutoFit/>
          </a:bodyPr>
          <a:lstStyle/>
          <a:p>
            <a:pPr algn="thaiDist">
              <a:lnSpc>
                <a:spcPct val="120000"/>
              </a:lnSpc>
            </a:pPr>
            <a:r>
              <a:rPr lang="pl-PL" sz="1200" b="1">
                <a:solidFill>
                  <a:schemeClr val="bg1"/>
                </a:solidFill>
              </a:rPr>
              <a:t>Dostosowanie do CZR</a:t>
            </a:r>
          </a:p>
        </p:txBody>
      </p:sp>
      <p:sp>
        <p:nvSpPr>
          <p:cNvPr id="15" name="Rounded Rectangle 14">
            <a:extLst>
              <a:ext uri="{FF2B5EF4-FFF2-40B4-BE49-F238E27FC236}">
                <a16:creationId xmlns:a16="http://schemas.microsoft.com/office/drawing/2014/main" id="{650BA5B6-8EAD-5A45-94A6-2C8EA009B9C0}"/>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16" name="Rounded Rectangle 15">
            <a:extLst>
              <a:ext uri="{FF2B5EF4-FFF2-40B4-BE49-F238E27FC236}">
                <a16:creationId xmlns:a16="http://schemas.microsoft.com/office/drawing/2014/main" id="{A39FBF4C-9127-4740-A7DD-AB280895D434}"/>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200"/>
          </a:p>
        </p:txBody>
      </p:sp>
      <p:sp>
        <p:nvSpPr>
          <p:cNvPr id="17" name="TextBox 16">
            <a:extLst>
              <a:ext uri="{FF2B5EF4-FFF2-40B4-BE49-F238E27FC236}">
                <a16:creationId xmlns:a16="http://schemas.microsoft.com/office/drawing/2014/main" id="{8EBFCA84-3E35-AA4F-B39D-FB84F113376F}"/>
              </a:ext>
            </a:extLst>
          </p:cNvPr>
          <p:cNvSpPr txBox="1"/>
          <p:nvPr/>
        </p:nvSpPr>
        <p:spPr>
          <a:xfrm>
            <a:off x="2794681" y="294106"/>
            <a:ext cx="6602638" cy="400110"/>
          </a:xfrm>
          <a:prstGeom prst="rect">
            <a:avLst/>
          </a:prstGeom>
          <a:noFill/>
        </p:spPr>
        <p:txBody>
          <a:bodyPr wrap="square" rtlCol="0">
            <a:spAutoFit/>
          </a:bodyPr>
          <a:lstStyle/>
          <a:p>
            <a:pPr algn="ctr"/>
            <a:r>
              <a:rPr lang="pl-PL" sz="2000" b="1">
                <a:solidFill>
                  <a:schemeClr val="bg1"/>
                </a:solidFill>
              </a:rPr>
              <a:t>Przygotowanie lekcji i dostosowanie programu nauczania </a:t>
            </a:r>
          </a:p>
        </p:txBody>
      </p:sp>
      <p:sp>
        <p:nvSpPr>
          <p:cNvPr id="18" name="TextBox 17">
            <a:extLst>
              <a:ext uri="{FF2B5EF4-FFF2-40B4-BE49-F238E27FC236}">
                <a16:creationId xmlns:a16="http://schemas.microsoft.com/office/drawing/2014/main" id="{AC9CD571-A741-D540-AD6D-622A537A4DA6}"/>
              </a:ext>
            </a:extLst>
          </p:cNvPr>
          <p:cNvSpPr txBox="1"/>
          <p:nvPr/>
        </p:nvSpPr>
        <p:spPr>
          <a:xfrm>
            <a:off x="2794681" y="901959"/>
            <a:ext cx="6602638" cy="261610"/>
          </a:xfrm>
          <a:prstGeom prst="rect">
            <a:avLst/>
          </a:prstGeom>
          <a:noFill/>
        </p:spPr>
        <p:txBody>
          <a:bodyPr wrap="square" rtlCol="0">
            <a:spAutoFit/>
          </a:bodyPr>
          <a:lstStyle/>
          <a:p>
            <a:pPr algn="ctr"/>
            <a:r>
              <a:rPr lang="pl-PL" sz="1050" b="1">
                <a:solidFill>
                  <a:schemeClr val="bg1"/>
                </a:solidFill>
              </a:rPr>
              <a:t>Czas przygotowania: 10 – 15 minut</a:t>
            </a:r>
          </a:p>
        </p:txBody>
      </p:sp>
      <p:sp>
        <p:nvSpPr>
          <p:cNvPr id="2" name="Slide Number Placeholder 1">
            <a:extLst>
              <a:ext uri="{FF2B5EF4-FFF2-40B4-BE49-F238E27FC236}">
                <a16:creationId xmlns:a16="http://schemas.microsoft.com/office/drawing/2014/main" id="{0FAD3ED6-7632-AED4-1058-3556B35A5914}"/>
              </a:ext>
            </a:extLst>
          </p:cNvPr>
          <p:cNvSpPr>
            <a:spLocks noGrp="1"/>
          </p:cNvSpPr>
          <p:nvPr>
            <p:ph type="sldNum" sz="quarter" idx="12"/>
          </p:nvPr>
        </p:nvSpPr>
        <p:spPr/>
        <p:txBody>
          <a:bodyPr/>
          <a:lstStyle/>
          <a:p>
            <a:fld id="{9D5684D6-735E-A247-AB2A-697F19D02639}" type="slidenum">
              <a:rPr lang="en-US" sz="1000" smtClean="0"/>
              <a:t>3</a:t>
            </a:fld>
            <a:endParaRPr lang="en-US" sz="1000"/>
          </a:p>
        </p:txBody>
      </p:sp>
      <p:grpSp>
        <p:nvGrpSpPr>
          <p:cNvPr id="20" name="Group 19">
            <a:extLst>
              <a:ext uri="{FF2B5EF4-FFF2-40B4-BE49-F238E27FC236}">
                <a16:creationId xmlns:a16="http://schemas.microsoft.com/office/drawing/2014/main" id="{31CC445D-9BFC-D3CB-6A85-201C016C4A1B}"/>
              </a:ext>
            </a:extLst>
          </p:cNvPr>
          <p:cNvGrpSpPr/>
          <p:nvPr/>
        </p:nvGrpSpPr>
        <p:grpSpPr>
          <a:xfrm>
            <a:off x="5391234" y="4948738"/>
            <a:ext cx="6547513" cy="1338812"/>
            <a:chOff x="4790164" y="5101971"/>
            <a:chExt cx="6979920" cy="1490877"/>
          </a:xfrm>
        </p:grpSpPr>
        <p:sp>
          <p:nvSpPr>
            <p:cNvPr id="21" name="Rounded Rectangle 20">
              <a:extLst>
                <a:ext uri="{FF2B5EF4-FFF2-40B4-BE49-F238E27FC236}">
                  <a16:creationId xmlns:a16="http://schemas.microsoft.com/office/drawing/2014/main" id="{5F58C5FD-70CC-6A4B-17C9-7B7F9FF1ED42}"/>
                </a:ext>
              </a:extLst>
            </p:cNvPr>
            <p:cNvSpPr/>
            <p:nvPr/>
          </p:nvSpPr>
          <p:spPr>
            <a:xfrm>
              <a:off x="4790164" y="5162929"/>
              <a:ext cx="6979920" cy="1069167"/>
            </a:xfrm>
            <a:prstGeom prst="roundRect">
              <a:avLst/>
            </a:prstGeom>
            <a:solidFill>
              <a:srgbClr val="29C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solidFill>
                  <a:srgbClr val="29C7F7"/>
                </a:solidFill>
                <a:highlight>
                  <a:srgbClr val="29C7F7"/>
                </a:highlight>
              </a:endParaRPr>
            </a:p>
            <a:p>
              <a:pPr algn="ctr"/>
              <a:endParaRPr lang="en-TH" sz="1200">
                <a:solidFill>
                  <a:srgbClr val="29C7F7"/>
                </a:solidFill>
                <a:highlight>
                  <a:srgbClr val="29C7F7"/>
                </a:highlight>
              </a:endParaRPr>
            </a:p>
          </p:txBody>
        </p:sp>
        <p:sp>
          <p:nvSpPr>
            <p:cNvPr id="22" name="Rounded Rectangle 21">
              <a:extLst>
                <a:ext uri="{FF2B5EF4-FFF2-40B4-BE49-F238E27FC236}">
                  <a16:creationId xmlns:a16="http://schemas.microsoft.com/office/drawing/2014/main" id="{CEDD9BDE-915C-27AE-73FB-ECAE611EAB79}"/>
                </a:ext>
              </a:extLst>
            </p:cNvPr>
            <p:cNvSpPr/>
            <p:nvPr/>
          </p:nvSpPr>
          <p:spPr>
            <a:xfrm>
              <a:off x="4790164" y="5443839"/>
              <a:ext cx="6979920" cy="1149009"/>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p>
            <a:p>
              <a:r>
                <a:rPr lang="pl-PL" sz="1050" b="1"/>
                <a:t>Plany lekcji są zaprojektowane tak, aby były elastyczne i odpowiadały na zmieniające się potrzeby uczniów. Lekcje można edytować oraz dostosowywać do indywidualnych potrzeb uczniów i klas. Do pobrania dostępna jest wersja PowerPoint z instrukcją dla nauczyciela oraz lekcja w formacie PDF do druku. </a:t>
              </a:r>
            </a:p>
            <a:p>
              <a:pPr algn="ctr"/>
              <a:endParaRPr lang="en-TH" sz="1200"/>
            </a:p>
          </p:txBody>
        </p:sp>
        <p:sp>
          <p:nvSpPr>
            <p:cNvPr id="23" name="TextBox 22">
              <a:extLst>
                <a:ext uri="{FF2B5EF4-FFF2-40B4-BE49-F238E27FC236}">
                  <a16:creationId xmlns:a16="http://schemas.microsoft.com/office/drawing/2014/main" id="{1123753D-DD42-2332-63A1-41B78A8FB0E2}"/>
                </a:ext>
              </a:extLst>
            </p:cNvPr>
            <p:cNvSpPr txBox="1"/>
            <p:nvPr/>
          </p:nvSpPr>
          <p:spPr>
            <a:xfrm>
              <a:off x="6956554" y="5101971"/>
              <a:ext cx="4280197" cy="308461"/>
            </a:xfrm>
            <a:prstGeom prst="rect">
              <a:avLst/>
            </a:prstGeom>
            <a:noFill/>
          </p:spPr>
          <p:txBody>
            <a:bodyPr wrap="square" rtlCol="0">
              <a:spAutoFit/>
            </a:bodyPr>
            <a:lstStyle/>
            <a:p>
              <a:r>
                <a:rPr lang="pl-PL" sz="1200" b="1">
                  <a:solidFill>
                    <a:schemeClr val="bg1"/>
                  </a:solidFill>
                </a:rPr>
                <a:t>Elastyczne dostosowywane zajęcia lekcyjne</a:t>
              </a:r>
            </a:p>
          </p:txBody>
        </p:sp>
      </p:grpSp>
      <p:pic>
        <p:nvPicPr>
          <p:cNvPr id="6" name="Obraz 5">
            <a:extLst>
              <a:ext uri="{FF2B5EF4-FFF2-40B4-BE49-F238E27FC236}">
                <a16:creationId xmlns:a16="http://schemas.microsoft.com/office/drawing/2014/main" id="{6A57C59A-BBD0-0BC9-E84A-F0ED260A7186}"/>
              </a:ext>
            </a:extLst>
          </p:cNvPr>
          <p:cNvPicPr>
            <a:picLocks noChangeAspect="1"/>
          </p:cNvPicPr>
          <p:nvPr/>
        </p:nvPicPr>
        <p:blipFill>
          <a:blip r:embed="rId3"/>
          <a:stretch>
            <a:fillRect/>
          </a:stretch>
        </p:blipFill>
        <p:spPr>
          <a:xfrm>
            <a:off x="320998" y="5361990"/>
            <a:ext cx="1041270" cy="1053968"/>
          </a:xfrm>
          <a:prstGeom prst="rect">
            <a:avLst/>
          </a:prstGeom>
        </p:spPr>
      </p:pic>
      <p:pic>
        <p:nvPicPr>
          <p:cNvPr id="8" name="Obraz 7">
            <a:extLst>
              <a:ext uri="{FF2B5EF4-FFF2-40B4-BE49-F238E27FC236}">
                <a16:creationId xmlns:a16="http://schemas.microsoft.com/office/drawing/2014/main" id="{E92236DB-AC16-9C36-CA31-E0A6C91B6CDE}"/>
              </a:ext>
            </a:extLst>
          </p:cNvPr>
          <p:cNvPicPr>
            <a:picLocks noChangeAspect="1"/>
          </p:cNvPicPr>
          <p:nvPr/>
        </p:nvPicPr>
        <p:blipFill>
          <a:blip r:embed="rId4"/>
          <a:stretch>
            <a:fillRect/>
          </a:stretch>
        </p:blipFill>
        <p:spPr>
          <a:xfrm>
            <a:off x="1372044" y="5361990"/>
            <a:ext cx="1053968" cy="1053968"/>
          </a:xfrm>
          <a:prstGeom prst="rect">
            <a:avLst/>
          </a:prstGeom>
        </p:spPr>
      </p:pic>
      <p:pic>
        <p:nvPicPr>
          <p:cNvPr id="10" name="Obraz 9">
            <a:extLst>
              <a:ext uri="{FF2B5EF4-FFF2-40B4-BE49-F238E27FC236}">
                <a16:creationId xmlns:a16="http://schemas.microsoft.com/office/drawing/2014/main" id="{83EE7188-9BA2-7D9C-890C-83CCAAA04A93}"/>
              </a:ext>
            </a:extLst>
          </p:cNvPr>
          <p:cNvPicPr>
            <a:picLocks noChangeAspect="1"/>
          </p:cNvPicPr>
          <p:nvPr/>
        </p:nvPicPr>
        <p:blipFill>
          <a:blip r:embed="rId5"/>
          <a:stretch>
            <a:fillRect/>
          </a:stretch>
        </p:blipFill>
        <p:spPr>
          <a:xfrm>
            <a:off x="2435788" y="5361990"/>
            <a:ext cx="1053968" cy="1053968"/>
          </a:xfrm>
          <a:prstGeom prst="rect">
            <a:avLst/>
          </a:prstGeom>
        </p:spPr>
      </p:pic>
      <p:pic>
        <p:nvPicPr>
          <p:cNvPr id="12" name="Obraz 11">
            <a:extLst>
              <a:ext uri="{FF2B5EF4-FFF2-40B4-BE49-F238E27FC236}">
                <a16:creationId xmlns:a16="http://schemas.microsoft.com/office/drawing/2014/main" id="{10C65B3D-56AC-B839-975A-8158CDD5B27C}"/>
              </a:ext>
            </a:extLst>
          </p:cNvPr>
          <p:cNvPicPr>
            <a:picLocks noChangeAspect="1"/>
          </p:cNvPicPr>
          <p:nvPr/>
        </p:nvPicPr>
        <p:blipFill>
          <a:blip r:embed="rId6"/>
          <a:stretch>
            <a:fillRect/>
          </a:stretch>
        </p:blipFill>
        <p:spPr>
          <a:xfrm>
            <a:off x="3499532" y="5347828"/>
            <a:ext cx="1041270" cy="1053968"/>
          </a:xfrm>
          <a:prstGeom prst="rect">
            <a:avLst/>
          </a:prstGeom>
        </p:spPr>
      </p:pic>
    </p:spTree>
    <p:extLst>
      <p:ext uri="{BB962C8B-B14F-4D97-AF65-F5344CB8AC3E}">
        <p14:creationId xmlns:p14="http://schemas.microsoft.com/office/powerpoint/2010/main" val="161811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37273"/>
            <a:ext cx="12224657" cy="6858000"/>
          </a:xfrm>
          <a:prstGeom prst="rect">
            <a:avLst/>
          </a:prstGeom>
        </p:spPr>
      </p:pic>
      <p:sp>
        <p:nvSpPr>
          <p:cNvPr id="15" name="Rounded Rectangle 14">
            <a:extLst>
              <a:ext uri="{FF2B5EF4-FFF2-40B4-BE49-F238E27FC236}">
                <a16:creationId xmlns:a16="http://schemas.microsoft.com/office/drawing/2014/main"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14" name="Rounded Rectangle 13">
            <a:extLst>
              <a:ext uri="{FF2B5EF4-FFF2-40B4-BE49-F238E27FC236}">
                <a16:creationId xmlns:a16="http://schemas.microsoft.com/office/drawing/2014/main"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8" name="TextBox 7">
            <a:extLst>
              <a:ext uri="{FF2B5EF4-FFF2-40B4-BE49-F238E27FC236}">
                <a16:creationId xmlns:a16="http://schemas.microsoft.com/office/drawing/2014/main" id="{763938BB-E533-A545-8C65-E6C820BBFD6B}"/>
              </a:ext>
            </a:extLst>
          </p:cNvPr>
          <p:cNvSpPr txBox="1"/>
          <p:nvPr/>
        </p:nvSpPr>
        <p:spPr>
          <a:xfrm>
            <a:off x="2983322" y="294106"/>
            <a:ext cx="6225356" cy="461665"/>
          </a:xfrm>
          <a:prstGeom prst="rect">
            <a:avLst/>
          </a:prstGeom>
          <a:noFill/>
        </p:spPr>
        <p:txBody>
          <a:bodyPr wrap="square" rtlCol="0">
            <a:spAutoFit/>
          </a:bodyPr>
          <a:lstStyle/>
          <a:p>
            <a:pPr algn="ctr"/>
            <a:r>
              <a:rPr lang="pl-PL" sz="2400" b="1">
                <a:solidFill>
                  <a:schemeClr val="bg1"/>
                </a:solidFill>
              </a:rPr>
              <a:t>Lekcja </a:t>
            </a:r>
          </a:p>
        </p:txBody>
      </p:sp>
      <p:sp>
        <p:nvSpPr>
          <p:cNvPr id="17" name="TextBox 16">
            <a:extLst>
              <a:ext uri="{FF2B5EF4-FFF2-40B4-BE49-F238E27FC236}">
                <a16:creationId xmlns:a16="http://schemas.microsoft.com/office/drawing/2014/main" id="{13E38A4A-937F-F74F-A584-D7EB77830D3F}"/>
              </a:ext>
            </a:extLst>
          </p:cNvPr>
          <p:cNvSpPr txBox="1"/>
          <p:nvPr/>
        </p:nvSpPr>
        <p:spPr>
          <a:xfrm>
            <a:off x="2794681" y="901959"/>
            <a:ext cx="6602638" cy="261610"/>
          </a:xfrm>
          <a:prstGeom prst="rect">
            <a:avLst/>
          </a:prstGeom>
          <a:noFill/>
        </p:spPr>
        <p:txBody>
          <a:bodyPr wrap="square" rtlCol="0">
            <a:spAutoFit/>
          </a:bodyPr>
          <a:lstStyle/>
          <a:p>
            <a:pPr algn="ctr"/>
            <a:r>
              <a:rPr lang="pl-PL" sz="1100" b="1">
                <a:solidFill>
                  <a:schemeClr val="bg1"/>
                </a:solidFill>
              </a:rPr>
              <a:t>Czas trwania lekcji: 45 – 60 minut</a:t>
            </a:r>
          </a:p>
        </p:txBody>
      </p:sp>
      <p:sp>
        <p:nvSpPr>
          <p:cNvPr id="28" name="TextBox 27">
            <a:extLst>
              <a:ext uri="{FF2B5EF4-FFF2-40B4-BE49-F238E27FC236}">
                <a16:creationId xmlns:a16="http://schemas.microsoft.com/office/drawing/2014/main" id="{099A8FAD-CBCC-8947-88ED-286647F3314A}"/>
              </a:ext>
            </a:extLst>
          </p:cNvPr>
          <p:cNvSpPr txBox="1"/>
          <p:nvPr/>
        </p:nvSpPr>
        <p:spPr>
          <a:xfrm>
            <a:off x="1282300" y="1689355"/>
            <a:ext cx="10201894" cy="523220"/>
          </a:xfrm>
          <a:prstGeom prst="rect">
            <a:avLst/>
          </a:prstGeom>
          <a:noFill/>
        </p:spPr>
        <p:txBody>
          <a:bodyPr wrap="square" rtlCol="0">
            <a:spAutoFit/>
          </a:bodyPr>
          <a:lstStyle/>
          <a:p>
            <a:r>
              <a:rPr lang="pl-PL" sz="1400" b="1">
                <a:solidFill>
                  <a:srgbClr val="262626"/>
                </a:solidFill>
              </a:rPr>
              <a:t>Uczniów należy podzielić na grupy po 3-5 </a:t>
            </a:r>
            <a:r>
              <a:rPr lang="pl-PL" sz="1400">
                <a:solidFill>
                  <a:srgbClr val="262626"/>
                </a:solidFill>
              </a:rPr>
              <a:t>osób i przygotować tablicę lub wykorzystać materiały ćwiczeniowe </a:t>
            </a:r>
            <a:r>
              <a:rPr lang="pl-PL" sz="1400" b="1">
                <a:solidFill>
                  <a:srgbClr val="262626"/>
                </a:solidFill>
              </a:rPr>
              <a:t>„Model działalności gospodarczej opartej na obiegu zamkniętym”</a:t>
            </a:r>
            <a:r>
              <a:rPr lang="pl-PL" sz="1400">
                <a:solidFill>
                  <a:srgbClr val="262626"/>
                </a:solidFill>
              </a:rPr>
              <a:t>. Zaleca się stosowanie karteczek samoprzylepnych na dużej tablicy.</a:t>
            </a:r>
          </a:p>
        </p:txBody>
      </p:sp>
      <p:sp>
        <p:nvSpPr>
          <p:cNvPr id="53" name="Oval 52">
            <a:extLst>
              <a:ext uri="{FF2B5EF4-FFF2-40B4-BE49-F238E27FC236}">
                <a16:creationId xmlns:a16="http://schemas.microsoft.com/office/drawing/2014/main" id="{80D0CADA-993B-824F-BF1E-BF91B2EDB3BF}"/>
              </a:ext>
            </a:extLst>
          </p:cNvPr>
          <p:cNvSpPr/>
          <p:nvPr/>
        </p:nvSpPr>
        <p:spPr>
          <a:xfrm>
            <a:off x="716859" y="1658982"/>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54" name="Oval 53">
            <a:extLst>
              <a:ext uri="{FF2B5EF4-FFF2-40B4-BE49-F238E27FC236}">
                <a16:creationId xmlns:a16="http://schemas.microsoft.com/office/drawing/2014/main" id="{9EBBCBC1-C8AC-124D-9E85-925ED5FF4E05}"/>
              </a:ext>
            </a:extLst>
          </p:cNvPr>
          <p:cNvSpPr/>
          <p:nvPr/>
        </p:nvSpPr>
        <p:spPr>
          <a:xfrm>
            <a:off x="663222" y="1658982"/>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55" name="Rectangle 54">
            <a:extLst>
              <a:ext uri="{FF2B5EF4-FFF2-40B4-BE49-F238E27FC236}">
                <a16:creationId xmlns:a16="http://schemas.microsoft.com/office/drawing/2014/main" id="{9E7A05C9-9A72-B146-85C5-EF61D44CC809}"/>
              </a:ext>
            </a:extLst>
          </p:cNvPr>
          <p:cNvSpPr/>
          <p:nvPr/>
        </p:nvSpPr>
        <p:spPr>
          <a:xfrm>
            <a:off x="720630" y="1638930"/>
            <a:ext cx="276038" cy="333617"/>
          </a:xfrm>
          <a:prstGeom prst="rect">
            <a:avLst/>
          </a:prstGeom>
        </p:spPr>
        <p:txBody>
          <a:bodyPr wrap="none">
            <a:spAutoFit/>
          </a:bodyPr>
          <a:lstStyle/>
          <a:p>
            <a:pPr algn="ctr">
              <a:lnSpc>
                <a:spcPct val="120000"/>
              </a:lnSpc>
            </a:pPr>
            <a:r>
              <a:rPr lang="pl-PL" sz="1400" b="1">
                <a:solidFill>
                  <a:schemeClr val="bg1"/>
                </a:solidFill>
                <a:cs typeface="Arial" panose="020B0604020202020204" pitchFamily="34" charset="0"/>
              </a:rPr>
              <a:t>1</a:t>
            </a:r>
          </a:p>
        </p:txBody>
      </p:sp>
      <p:grpSp>
        <p:nvGrpSpPr>
          <p:cNvPr id="2" name="Group 1">
            <a:extLst>
              <a:ext uri="{FF2B5EF4-FFF2-40B4-BE49-F238E27FC236}">
                <a16:creationId xmlns:a16="http://schemas.microsoft.com/office/drawing/2014/main" id="{C434C557-5383-2358-635D-EF8155B7E4AE}"/>
              </a:ext>
            </a:extLst>
          </p:cNvPr>
          <p:cNvGrpSpPr/>
          <p:nvPr/>
        </p:nvGrpSpPr>
        <p:grpSpPr>
          <a:xfrm>
            <a:off x="647654" y="2573733"/>
            <a:ext cx="443210" cy="427913"/>
            <a:chOff x="663222" y="3355931"/>
            <a:chExt cx="443210" cy="427913"/>
          </a:xfrm>
        </p:grpSpPr>
        <p:sp>
          <p:nvSpPr>
            <p:cNvPr id="26" name="Oval 25">
              <a:extLst>
                <a:ext uri="{FF2B5EF4-FFF2-40B4-BE49-F238E27FC236}">
                  <a16:creationId xmlns:a16="http://schemas.microsoft.com/office/drawing/2014/main" id="{E2C0A7DC-442F-B249-92C1-742F65FB273D}"/>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29" name="Oval 28">
              <a:extLst>
                <a:ext uri="{FF2B5EF4-FFF2-40B4-BE49-F238E27FC236}">
                  <a16:creationId xmlns:a16="http://schemas.microsoft.com/office/drawing/2014/main" id="{5F64759B-CE29-104E-AA59-5405D1B5B774}"/>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30" name="Rectangle 29">
              <a:extLst>
                <a:ext uri="{FF2B5EF4-FFF2-40B4-BE49-F238E27FC236}">
                  <a16:creationId xmlns:a16="http://schemas.microsoft.com/office/drawing/2014/main" id="{9682A563-3FEE-2144-96BD-DD2DA9B27BE5}"/>
                </a:ext>
              </a:extLst>
            </p:cNvPr>
            <p:cNvSpPr/>
            <p:nvPr/>
          </p:nvSpPr>
          <p:spPr>
            <a:xfrm>
              <a:off x="744380" y="3355931"/>
              <a:ext cx="276038" cy="333617"/>
            </a:xfrm>
            <a:prstGeom prst="rect">
              <a:avLst/>
            </a:prstGeom>
          </p:spPr>
          <p:txBody>
            <a:bodyPr wrap="none">
              <a:spAutoFit/>
            </a:bodyPr>
            <a:lstStyle/>
            <a:p>
              <a:pPr algn="ctr">
                <a:lnSpc>
                  <a:spcPct val="120000"/>
                </a:lnSpc>
              </a:pPr>
              <a:r>
                <a:rPr lang="pl-PL" sz="1400" b="1">
                  <a:solidFill>
                    <a:schemeClr val="bg1"/>
                  </a:solidFill>
                  <a:cs typeface="Arial" panose="020B0604020202020204" pitchFamily="34" charset="0"/>
                </a:rPr>
                <a:t>2</a:t>
              </a:r>
            </a:p>
          </p:txBody>
        </p:sp>
      </p:grpSp>
      <p:sp>
        <p:nvSpPr>
          <p:cNvPr id="37" name="Oval 36">
            <a:extLst>
              <a:ext uri="{FF2B5EF4-FFF2-40B4-BE49-F238E27FC236}">
                <a16:creationId xmlns:a16="http://schemas.microsoft.com/office/drawing/2014/main" id="{D2D999FF-62A8-4D4C-B9F4-FAB8457B67B4}"/>
              </a:ext>
            </a:extLst>
          </p:cNvPr>
          <p:cNvSpPr/>
          <p:nvPr/>
        </p:nvSpPr>
        <p:spPr>
          <a:xfrm>
            <a:off x="716859" y="44561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38" name="Oval 37">
            <a:extLst>
              <a:ext uri="{FF2B5EF4-FFF2-40B4-BE49-F238E27FC236}">
                <a16:creationId xmlns:a16="http://schemas.microsoft.com/office/drawing/2014/main" id="{7C4E612F-3F76-0A4B-834A-1B231AE35B30}"/>
              </a:ext>
            </a:extLst>
          </p:cNvPr>
          <p:cNvSpPr/>
          <p:nvPr/>
        </p:nvSpPr>
        <p:spPr>
          <a:xfrm>
            <a:off x="663222" y="446225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39" name="Rectangle 38">
            <a:extLst>
              <a:ext uri="{FF2B5EF4-FFF2-40B4-BE49-F238E27FC236}">
                <a16:creationId xmlns:a16="http://schemas.microsoft.com/office/drawing/2014/main" id="{AF4562AF-FBD4-574B-9D90-D01C35E2DE21}"/>
              </a:ext>
            </a:extLst>
          </p:cNvPr>
          <p:cNvSpPr/>
          <p:nvPr/>
        </p:nvSpPr>
        <p:spPr>
          <a:xfrm>
            <a:off x="720630" y="4452479"/>
            <a:ext cx="276038" cy="333617"/>
          </a:xfrm>
          <a:prstGeom prst="rect">
            <a:avLst/>
          </a:prstGeom>
        </p:spPr>
        <p:txBody>
          <a:bodyPr wrap="none">
            <a:spAutoFit/>
          </a:bodyPr>
          <a:lstStyle/>
          <a:p>
            <a:pPr algn="ctr">
              <a:lnSpc>
                <a:spcPct val="120000"/>
              </a:lnSpc>
            </a:pPr>
            <a:r>
              <a:rPr lang="pl-PL" sz="1400" b="1">
                <a:solidFill>
                  <a:schemeClr val="bg1"/>
                </a:solidFill>
                <a:cs typeface="Arial" panose="020B0604020202020204" pitchFamily="34" charset="0"/>
              </a:rPr>
              <a:t>4</a:t>
            </a:r>
          </a:p>
        </p:txBody>
      </p:sp>
      <p:sp>
        <p:nvSpPr>
          <p:cNvPr id="40" name="TextBox 39">
            <a:extLst>
              <a:ext uri="{FF2B5EF4-FFF2-40B4-BE49-F238E27FC236}">
                <a16:creationId xmlns:a16="http://schemas.microsoft.com/office/drawing/2014/main" id="{F64E5E03-422A-0F4B-AAE4-04BFCBF5E471}"/>
              </a:ext>
            </a:extLst>
          </p:cNvPr>
          <p:cNvSpPr txBox="1"/>
          <p:nvPr/>
        </p:nvSpPr>
        <p:spPr>
          <a:xfrm>
            <a:off x="1282299" y="4522576"/>
            <a:ext cx="10246479" cy="738664"/>
          </a:xfrm>
          <a:prstGeom prst="rect">
            <a:avLst/>
          </a:prstGeom>
          <a:noFill/>
        </p:spPr>
        <p:txBody>
          <a:bodyPr wrap="square" rtlCol="0">
            <a:spAutoFit/>
          </a:bodyPr>
          <a:lstStyle/>
          <a:p>
            <a:r>
              <a:rPr lang="pl-PL" sz="1400" b="1">
                <a:solidFill>
                  <a:srgbClr val="262626"/>
                </a:solidFill>
              </a:rPr>
              <a:t>Po zakończeniu pracy z przykładowym modelem, grupy mogą przystąpić do pracy nad własnym modelem biznesowym opartym na obiegu zamkniętym</a:t>
            </a:r>
            <a:r>
              <a:rPr lang="pl-PL" sz="1400">
                <a:solidFill>
                  <a:srgbClr val="262626"/>
                </a:solidFill>
              </a:rPr>
              <a:t> i podzielić się z pozostałymi uczestnikami warsztatów własnymi wnioskami na temat takiego rodzaju działalności gospodarczej. </a:t>
            </a:r>
          </a:p>
        </p:txBody>
      </p:sp>
      <p:grpSp>
        <p:nvGrpSpPr>
          <p:cNvPr id="24" name="Group 23">
            <a:extLst>
              <a:ext uri="{FF2B5EF4-FFF2-40B4-BE49-F238E27FC236}">
                <a16:creationId xmlns:a16="http://schemas.microsoft.com/office/drawing/2014/main" id="{C458E8A7-6706-75C8-0609-86F17CCE3C5B}"/>
              </a:ext>
            </a:extLst>
          </p:cNvPr>
          <p:cNvGrpSpPr/>
          <p:nvPr/>
        </p:nvGrpSpPr>
        <p:grpSpPr>
          <a:xfrm>
            <a:off x="645226" y="3501457"/>
            <a:ext cx="443210" cy="427913"/>
            <a:chOff x="663222" y="3355931"/>
            <a:chExt cx="443210" cy="427913"/>
          </a:xfrm>
        </p:grpSpPr>
        <p:sp>
          <p:nvSpPr>
            <p:cNvPr id="25" name="Oval 24">
              <a:extLst>
                <a:ext uri="{FF2B5EF4-FFF2-40B4-BE49-F238E27FC236}">
                  <a16:creationId xmlns:a16="http://schemas.microsoft.com/office/drawing/2014/main" id="{6D4B3B1C-4814-16BA-FB3F-FC2D60072526}"/>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27" name="Oval 26">
              <a:extLst>
                <a:ext uri="{FF2B5EF4-FFF2-40B4-BE49-F238E27FC236}">
                  <a16:creationId xmlns:a16="http://schemas.microsoft.com/office/drawing/2014/main" id="{5AB87CE2-6DDD-9427-15BB-B722105213DB}"/>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400"/>
            </a:p>
          </p:txBody>
        </p:sp>
        <p:sp>
          <p:nvSpPr>
            <p:cNvPr id="31" name="Rectangle 30">
              <a:extLst>
                <a:ext uri="{FF2B5EF4-FFF2-40B4-BE49-F238E27FC236}">
                  <a16:creationId xmlns:a16="http://schemas.microsoft.com/office/drawing/2014/main" id="{43F2049E-8F5F-6023-7114-9D510F3AC1D3}"/>
                </a:ext>
              </a:extLst>
            </p:cNvPr>
            <p:cNvSpPr/>
            <p:nvPr/>
          </p:nvSpPr>
          <p:spPr>
            <a:xfrm>
              <a:off x="744380" y="3355931"/>
              <a:ext cx="276038" cy="333617"/>
            </a:xfrm>
            <a:prstGeom prst="rect">
              <a:avLst/>
            </a:prstGeom>
          </p:spPr>
          <p:txBody>
            <a:bodyPr wrap="none">
              <a:spAutoFit/>
            </a:bodyPr>
            <a:lstStyle/>
            <a:p>
              <a:pPr algn="ctr">
                <a:lnSpc>
                  <a:spcPct val="120000"/>
                </a:lnSpc>
              </a:pPr>
              <a:r>
                <a:rPr lang="pl-PL" sz="1400" b="1">
                  <a:solidFill>
                    <a:schemeClr val="bg1"/>
                  </a:solidFill>
                  <a:cs typeface="Arial" panose="020B0604020202020204" pitchFamily="34" charset="0"/>
                </a:rPr>
                <a:t>3</a:t>
              </a:r>
            </a:p>
          </p:txBody>
        </p:sp>
      </p:grpSp>
      <p:sp>
        <p:nvSpPr>
          <p:cNvPr id="33" name="TextBox 32">
            <a:extLst>
              <a:ext uri="{FF2B5EF4-FFF2-40B4-BE49-F238E27FC236}">
                <a16:creationId xmlns:a16="http://schemas.microsoft.com/office/drawing/2014/main" id="{7C9B89B1-0C6F-2EC8-FD5A-0D1CD0046A77}"/>
              </a:ext>
            </a:extLst>
          </p:cNvPr>
          <p:cNvSpPr txBox="1"/>
          <p:nvPr/>
        </p:nvSpPr>
        <p:spPr>
          <a:xfrm>
            <a:off x="1282299" y="3554918"/>
            <a:ext cx="10210837" cy="954107"/>
          </a:xfrm>
          <a:prstGeom prst="rect">
            <a:avLst/>
          </a:prstGeom>
          <a:noFill/>
        </p:spPr>
        <p:txBody>
          <a:bodyPr wrap="square" rtlCol="0">
            <a:spAutoFit/>
          </a:bodyPr>
          <a:lstStyle/>
          <a:p>
            <a:r>
              <a:rPr lang="pl-PL" sz="1400" b="1">
                <a:solidFill>
                  <a:srgbClr val="262626"/>
                </a:solidFill>
              </a:rPr>
              <a:t>Wypełnić wraz z grupą uczniów „Model działalności gospodarczej opartej na obiegu zamkniętym” </a:t>
            </a:r>
            <a:r>
              <a:rPr lang="pl-PL" sz="1400">
                <a:solidFill>
                  <a:srgbClr val="262626"/>
                </a:solidFill>
              </a:rPr>
              <a:t>i zastosować jeden lub więcej modeli projektowania takiego rodzaju działalności w odniesieniu do wybranego modelu działalności gospodarczej opartej na modelu liniowym. W tym celu należy wykorzystać karty 5 modeli biznesowych opartych na obiegu zamkniętym oraz mapę obiegu zamkniętego jako materiały pomocnicze.</a:t>
            </a:r>
          </a:p>
        </p:txBody>
      </p:sp>
      <p:sp>
        <p:nvSpPr>
          <p:cNvPr id="34" name="TextBox 33">
            <a:extLst>
              <a:ext uri="{FF2B5EF4-FFF2-40B4-BE49-F238E27FC236}">
                <a16:creationId xmlns:a16="http://schemas.microsoft.com/office/drawing/2014/main" id="{4AB5AEA2-2E72-9179-C05D-8CCC808880DE}"/>
              </a:ext>
            </a:extLst>
          </p:cNvPr>
          <p:cNvSpPr txBox="1"/>
          <p:nvPr/>
        </p:nvSpPr>
        <p:spPr>
          <a:xfrm>
            <a:off x="1282299" y="2505801"/>
            <a:ext cx="10530256" cy="738664"/>
          </a:xfrm>
          <a:prstGeom prst="rect">
            <a:avLst/>
          </a:prstGeom>
          <a:noFill/>
        </p:spPr>
        <p:txBody>
          <a:bodyPr wrap="square" rtlCol="0">
            <a:spAutoFit/>
          </a:bodyPr>
          <a:lstStyle/>
          <a:p>
            <a:pPr>
              <a:buClr>
                <a:srgbClr val="29C7F7"/>
              </a:buClr>
              <a:buSzPct val="200000"/>
              <a:tabLst>
                <a:tab pos="531813" algn="l"/>
              </a:tabLst>
            </a:pPr>
            <a:r>
              <a:rPr lang="pl-PL" sz="1400" b="1">
                <a:solidFill>
                  <a:srgbClr val="262626"/>
                </a:solidFill>
              </a:rPr>
              <a:t>Przeczytać materiały ćwiczeniowe „Wyzwanie związane z odpadami” </a:t>
            </a:r>
            <a:r>
              <a:rPr lang="pl-PL" sz="1400">
                <a:solidFill>
                  <a:srgbClr val="262626"/>
                </a:solidFill>
              </a:rPr>
              <a:t>i wybrać problem do omówienia w ramach „Modelu działalności gospodarczej opartej na obiegu zamkniętym” lub kontynuować temat z warsztatu 1 lub 2 (recykling, pracownicy zajmujący się odpadami, zbieranie i sortowanie itp.)</a:t>
            </a:r>
          </a:p>
        </p:txBody>
      </p:sp>
      <p:sp>
        <p:nvSpPr>
          <p:cNvPr id="4" name="Slide Number Placeholder 3">
            <a:extLst>
              <a:ext uri="{FF2B5EF4-FFF2-40B4-BE49-F238E27FC236}">
                <a16:creationId xmlns:a16="http://schemas.microsoft.com/office/drawing/2014/main" id="{1596FB11-CB94-C637-34DA-E4629BF86816}"/>
              </a:ext>
            </a:extLst>
          </p:cNvPr>
          <p:cNvSpPr>
            <a:spLocks noGrp="1"/>
          </p:cNvSpPr>
          <p:nvPr>
            <p:ph type="sldNum" sz="quarter" idx="12"/>
          </p:nvPr>
        </p:nvSpPr>
        <p:spPr/>
        <p:txBody>
          <a:bodyPr/>
          <a:lstStyle/>
          <a:p>
            <a:fld id="{9D5684D6-735E-A247-AB2A-697F19D02639}" type="slidenum">
              <a:rPr lang="en-US" sz="1050" smtClean="0"/>
              <a:t>4</a:t>
            </a:fld>
            <a:endParaRPr lang="en-US" sz="1050"/>
          </a:p>
        </p:txBody>
      </p:sp>
    </p:spTree>
    <p:extLst>
      <p:ext uri="{BB962C8B-B14F-4D97-AF65-F5344CB8AC3E}">
        <p14:creationId xmlns:p14="http://schemas.microsoft.com/office/powerpoint/2010/main" val="63719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835E1B-68F1-2B46-95E2-12FDF3CFA713}"/>
              </a:ext>
            </a:extLst>
          </p:cNvPr>
          <p:cNvPicPr>
            <a:picLocks noChangeAspect="1"/>
          </p:cNvPicPr>
          <p:nvPr/>
        </p:nvPicPr>
        <p:blipFill>
          <a:blip r:embed="rId2"/>
          <a:stretch>
            <a:fillRect/>
          </a:stretch>
        </p:blipFill>
        <p:spPr>
          <a:xfrm>
            <a:off x="0" y="46429"/>
            <a:ext cx="12192000" cy="6858000"/>
          </a:xfrm>
          <a:prstGeom prst="rect">
            <a:avLst/>
          </a:prstGeom>
        </p:spPr>
      </p:pic>
      <p:sp>
        <p:nvSpPr>
          <p:cNvPr id="14" name="Slide Number Placeholder 3">
            <a:extLst>
              <a:ext uri="{FF2B5EF4-FFF2-40B4-BE49-F238E27FC236}">
                <a16:creationId xmlns:a16="http://schemas.microsoft.com/office/drawing/2014/main" id="{203DDFB3-6D59-A14A-BE61-EA5F497B703B}"/>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17" name="Rounded Rectangle 16">
            <a:extLst>
              <a:ext uri="{FF2B5EF4-FFF2-40B4-BE49-F238E27FC236}">
                <a16:creationId xmlns:a16="http://schemas.microsoft.com/office/drawing/2014/main" id="{E1C58300-AB33-2949-B2B1-1F1E1662997D}"/>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Rounded Rectangle 17">
            <a:extLst>
              <a:ext uri="{FF2B5EF4-FFF2-40B4-BE49-F238E27FC236}">
                <a16:creationId xmlns:a16="http://schemas.microsoft.com/office/drawing/2014/main" id="{E23EAF2D-430A-3647-BA71-366646E5D4E6}"/>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extBox 18">
            <a:extLst>
              <a:ext uri="{FF2B5EF4-FFF2-40B4-BE49-F238E27FC236}">
                <a16:creationId xmlns:a16="http://schemas.microsoft.com/office/drawing/2014/main" id="{690BB800-226F-CD4A-815D-DCCCEFEF61E4}"/>
              </a:ext>
            </a:extLst>
          </p:cNvPr>
          <p:cNvSpPr txBox="1"/>
          <p:nvPr/>
        </p:nvSpPr>
        <p:spPr>
          <a:xfrm>
            <a:off x="2357461" y="294106"/>
            <a:ext cx="7477078" cy="584775"/>
          </a:xfrm>
          <a:prstGeom prst="rect">
            <a:avLst/>
          </a:prstGeom>
          <a:noFill/>
        </p:spPr>
        <p:txBody>
          <a:bodyPr wrap="square" rtlCol="0">
            <a:spAutoFit/>
          </a:bodyPr>
          <a:lstStyle/>
          <a:p>
            <a:pPr algn="ctr"/>
            <a:r>
              <a:rPr lang="en-US" sz="3200" b="1" dirty="0" err="1">
                <a:solidFill>
                  <a:schemeClr val="bg1"/>
                </a:solidFill>
                <a:latin typeface="Calibri" panose="020F0502020204030204" pitchFamily="34" charset="0"/>
                <a:cs typeface="Calibri" panose="020F0502020204030204" pitchFamily="34" charset="0"/>
              </a:rPr>
              <a:t>Przygotuj</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prezentację</a:t>
            </a:r>
            <a:r>
              <a:rPr lang="en-US" sz="3200" b="1" dirty="0">
                <a:solidFill>
                  <a:schemeClr val="bg1"/>
                </a:solidFill>
                <a:latin typeface="Calibri" panose="020F0502020204030204" pitchFamily="34" charset="0"/>
                <a:cs typeface="Calibri" panose="020F0502020204030204" pitchFamily="34" charset="0"/>
              </a:rPr>
              <a:t> PowerPoint</a:t>
            </a:r>
          </a:p>
        </p:txBody>
      </p:sp>
      <p:sp>
        <p:nvSpPr>
          <p:cNvPr id="2" name="Rectangle 19">
            <a:extLst>
              <a:ext uri="{FF2B5EF4-FFF2-40B4-BE49-F238E27FC236}">
                <a16:creationId xmlns:a16="http://schemas.microsoft.com/office/drawing/2014/main" id="{FA851F84-7D0D-C5B1-B408-55C5FAC503C7}"/>
              </a:ext>
            </a:extLst>
          </p:cNvPr>
          <p:cNvSpPr/>
          <p:nvPr/>
        </p:nvSpPr>
        <p:spPr>
          <a:xfrm>
            <a:off x="323616" y="1157454"/>
            <a:ext cx="11361877" cy="2396938"/>
          </a:xfrm>
          <a:prstGeom prst="rect">
            <a:avLst/>
          </a:prstGeom>
        </p:spPr>
        <p:txBody>
          <a:bodyPr wrap="square">
            <a:spAutoFit/>
          </a:bodyPr>
          <a:lstStyle/>
          <a:p>
            <a:pPr algn="thaiDist">
              <a:lnSpc>
                <a:spcPct val="120000"/>
              </a:lnSpc>
              <a:buClr>
                <a:srgbClr val="3AC69D"/>
              </a:buClr>
              <a:buSzPct val="150000"/>
            </a:pPr>
            <a:r>
              <a:rPr lang="pl-PL" sz="1800" dirty="0">
                <a:solidFill>
                  <a:srgbClr val="262626"/>
                </a:solidFill>
                <a:latin typeface="Calibri" panose="020F0502020204030204" pitchFamily="34" charset="0"/>
                <a:cs typeface="Calibri" panose="020F0502020204030204" pitchFamily="34" charset="0"/>
              </a:rPr>
              <a:t>Gdy jesteś gotowy(a), aby zaprezentować lekcje uczniom, kliknij </a:t>
            </a:r>
            <a:r>
              <a:rPr lang="pl-PL" sz="1800" b="1" dirty="0">
                <a:solidFill>
                  <a:srgbClr val="262626"/>
                </a:solidFill>
                <a:latin typeface="Calibri" panose="020F0502020204030204" pitchFamily="34" charset="0"/>
                <a:cs typeface="Calibri" panose="020F0502020204030204" pitchFamily="34" charset="0"/>
              </a:rPr>
              <a:t>pokaz slajdów </a:t>
            </a:r>
            <a:r>
              <a:rPr lang="pl-PL" sz="1800" dirty="0">
                <a:solidFill>
                  <a:srgbClr val="262626"/>
                </a:solidFill>
                <a:latin typeface="Calibri" panose="020F0502020204030204" pitchFamily="34" charset="0"/>
                <a:cs typeface="Calibri" panose="020F0502020204030204" pitchFamily="34" charset="0"/>
              </a:rPr>
              <a:t>u góry paska menu, a następnie wybierz </a:t>
            </a:r>
            <a:r>
              <a:rPr lang="pl-PL" sz="1800" b="1" dirty="0">
                <a:solidFill>
                  <a:srgbClr val="262626"/>
                </a:solidFill>
                <a:latin typeface="Calibri" panose="020F0502020204030204" pitchFamily="34" charset="0"/>
                <a:cs typeface="Calibri" panose="020F0502020204030204" pitchFamily="34" charset="0"/>
              </a:rPr>
              <a:t>„Od początku”. </a:t>
            </a:r>
          </a:p>
          <a:p>
            <a:pPr algn="thaiDist">
              <a:lnSpc>
                <a:spcPct val="120000"/>
              </a:lnSpc>
              <a:buClr>
                <a:srgbClr val="3AC69D"/>
              </a:buClr>
              <a:buSzPct val="150000"/>
            </a:pPr>
            <a:endParaRPr lang="pl-PL" sz="1800" b="1" dirty="0">
              <a:solidFill>
                <a:srgbClr val="262626"/>
              </a:solidFill>
              <a:latin typeface="Calibri" panose="020F0502020204030204" pitchFamily="34" charset="0"/>
              <a:cs typeface="Calibri" panose="020F0502020204030204" pitchFamily="34" charset="0"/>
            </a:endParaRPr>
          </a:p>
          <a:p>
            <a:pPr algn="thaiDist">
              <a:lnSpc>
                <a:spcPct val="120000"/>
              </a:lnSpc>
              <a:buClr>
                <a:srgbClr val="3AC69D"/>
              </a:buClr>
              <a:buSzPct val="150000"/>
            </a:pPr>
            <a:endParaRPr lang="pl-PL" sz="1800" b="1" dirty="0">
              <a:solidFill>
                <a:srgbClr val="262626"/>
              </a:solidFill>
              <a:latin typeface="Calibri" panose="020F0502020204030204" pitchFamily="34" charset="0"/>
              <a:cs typeface="Calibri" panose="020F0502020204030204" pitchFamily="34" charset="0"/>
            </a:endParaRPr>
          </a:p>
          <a:p>
            <a:pPr algn="thaiDist">
              <a:lnSpc>
                <a:spcPct val="120000"/>
              </a:lnSpc>
              <a:buClr>
                <a:srgbClr val="3AC69D"/>
              </a:buClr>
              <a:buSzPct val="150000"/>
            </a:pPr>
            <a:r>
              <a:rPr lang="pl-PL" sz="1800" dirty="0">
                <a:solidFill>
                  <a:srgbClr val="262626"/>
                </a:solidFill>
                <a:latin typeface="Calibri" panose="020F0502020204030204" pitchFamily="34" charset="0"/>
                <a:cs typeface="Calibri" panose="020F0502020204030204" pitchFamily="34" charset="0"/>
              </a:rPr>
              <a:t>Następnie naprowadź kursor „myszy” na lewy, dolny róg prezentacji. </a:t>
            </a:r>
          </a:p>
          <a:p>
            <a:pPr algn="thaiDist">
              <a:lnSpc>
                <a:spcPct val="120000"/>
              </a:lnSpc>
              <a:buClr>
                <a:srgbClr val="3AC69D"/>
              </a:buClr>
              <a:buSzPct val="150000"/>
            </a:pPr>
            <a:r>
              <a:rPr lang="pl-PL" sz="1800" dirty="0">
                <a:solidFill>
                  <a:srgbClr val="262626"/>
                </a:solidFill>
                <a:latin typeface="Calibri" panose="020F0502020204030204" pitchFamily="34" charset="0"/>
                <a:cs typeface="Calibri" panose="020F0502020204030204" pitchFamily="34" charset="0"/>
              </a:rPr>
              <a:t>Po rozwinięciu opcji zaznaczonej w zielonym kółku wybierz „Pokaż widok prezentera”. W widoku prezentera podczas prezentacji widzisz swoje notatki, a odbiorcy widzą tylko prezentację</a:t>
            </a:r>
            <a:r>
              <a:rPr lang="en-US" sz="1800" dirty="0">
                <a:solidFill>
                  <a:srgbClr val="262626"/>
                </a:solidFill>
                <a:latin typeface="Calibri" panose="020F0502020204030204" pitchFamily="34" charset="0"/>
                <a:cs typeface="Calibri" panose="020F0502020204030204" pitchFamily="34" charset="0"/>
              </a:rPr>
              <a:t>.</a:t>
            </a:r>
            <a:endParaRPr lang="en-US" sz="1800" b="1" dirty="0">
              <a:solidFill>
                <a:srgbClr val="262626"/>
              </a:solidFill>
              <a:latin typeface="Calibri" panose="020F050202020403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29C8C39F-C3B0-0110-ADCF-F890F4F08225}"/>
              </a:ext>
            </a:extLst>
          </p:cNvPr>
          <p:cNvPicPr>
            <a:picLocks noChangeAspect="1"/>
          </p:cNvPicPr>
          <p:nvPr/>
        </p:nvPicPr>
        <p:blipFill>
          <a:blip r:embed="rId3"/>
          <a:stretch>
            <a:fillRect/>
          </a:stretch>
        </p:blipFill>
        <p:spPr>
          <a:xfrm>
            <a:off x="399714" y="1857727"/>
            <a:ext cx="6223183" cy="607262"/>
          </a:xfrm>
          <a:prstGeom prst="rect">
            <a:avLst/>
          </a:prstGeom>
        </p:spPr>
      </p:pic>
      <p:pic>
        <p:nvPicPr>
          <p:cNvPr id="4" name="Obraz 3">
            <a:extLst>
              <a:ext uri="{FF2B5EF4-FFF2-40B4-BE49-F238E27FC236}">
                <a16:creationId xmlns:a16="http://schemas.microsoft.com/office/drawing/2014/main" id="{A49C7913-D366-1DED-57F9-40B4AFDE108B}"/>
              </a:ext>
            </a:extLst>
          </p:cNvPr>
          <p:cNvPicPr>
            <a:picLocks noChangeAspect="1"/>
          </p:cNvPicPr>
          <p:nvPr/>
        </p:nvPicPr>
        <p:blipFill>
          <a:blip r:embed="rId4"/>
          <a:stretch>
            <a:fillRect/>
          </a:stretch>
        </p:blipFill>
        <p:spPr>
          <a:xfrm>
            <a:off x="6996089" y="1944299"/>
            <a:ext cx="2838450" cy="609600"/>
          </a:xfrm>
          <a:prstGeom prst="rect">
            <a:avLst/>
          </a:prstGeom>
        </p:spPr>
      </p:pic>
      <p:sp>
        <p:nvSpPr>
          <p:cNvPr id="5" name="Rectangle 20">
            <a:extLst>
              <a:ext uri="{FF2B5EF4-FFF2-40B4-BE49-F238E27FC236}">
                <a16:creationId xmlns:a16="http://schemas.microsoft.com/office/drawing/2014/main" id="{74B8815D-6DAD-82AD-8E1F-9994D5BBA885}"/>
              </a:ext>
            </a:extLst>
          </p:cNvPr>
          <p:cNvSpPr/>
          <p:nvPr/>
        </p:nvSpPr>
        <p:spPr>
          <a:xfrm>
            <a:off x="323616" y="3978315"/>
            <a:ext cx="6092681" cy="2308324"/>
          </a:xfrm>
          <a:prstGeom prst="rect">
            <a:avLst/>
          </a:prstGeom>
        </p:spPr>
        <p:txBody>
          <a:bodyPr wrap="square">
            <a:spAutoFit/>
          </a:bodyPr>
          <a:lstStyle/>
          <a:p>
            <a:pPr algn="thaiDist">
              <a:lnSpc>
                <a:spcPct val="120000"/>
              </a:lnSpc>
              <a:buClr>
                <a:srgbClr val="3AC69D"/>
              </a:buClr>
              <a:buSzPct val="150000"/>
            </a:pPr>
            <a:r>
              <a:rPr lang="pl-PL" sz="2000" dirty="0">
                <a:solidFill>
                  <a:srgbClr val="262626"/>
                </a:solidFill>
                <a:latin typeface="Calibri" panose="020F0502020204030204" pitchFamily="34" charset="0"/>
                <a:cs typeface="Calibri" panose="020F0502020204030204" pitchFamily="34" charset="0"/>
              </a:rPr>
              <a:t>Notatki wyświetlają się w okienku po prawej stronie. Tekst powinien się zawijać automatycznie, a w razie potrzeby wyświetla się pionowy pasek przewijania. Można też zmienić rozmiar tekstu w okienku notatek, używając dwóch przycisków w lewym dolnym rogu tego okienka</a:t>
            </a:r>
            <a:r>
              <a:rPr lang="en-US" sz="2000" dirty="0">
                <a:solidFill>
                  <a:srgbClr val="262626"/>
                </a:solidFill>
                <a:latin typeface="Calibri" panose="020F0502020204030204" pitchFamily="34" charset="0"/>
                <a:cs typeface="Calibri" panose="020F0502020204030204" pitchFamily="34" charset="0"/>
              </a:rPr>
              <a:t>. </a:t>
            </a:r>
            <a:endParaRPr lang="en-US" sz="2000" b="1" dirty="0">
              <a:solidFill>
                <a:srgbClr val="262626"/>
              </a:solidFill>
              <a:latin typeface="Calibri" panose="020F0502020204030204" pitchFamily="34" charset="0"/>
              <a:cs typeface="Calibri" panose="020F0502020204030204" pitchFamily="34" charset="0"/>
            </a:endParaRPr>
          </a:p>
        </p:txBody>
      </p:sp>
      <p:pic>
        <p:nvPicPr>
          <p:cNvPr id="6" name="Obraz 5">
            <a:extLst>
              <a:ext uri="{FF2B5EF4-FFF2-40B4-BE49-F238E27FC236}">
                <a16:creationId xmlns:a16="http://schemas.microsoft.com/office/drawing/2014/main" id="{9A96AA51-B0E9-0C2C-095B-69E47D7639F3}"/>
              </a:ext>
            </a:extLst>
          </p:cNvPr>
          <p:cNvPicPr>
            <a:picLocks noChangeAspect="1"/>
          </p:cNvPicPr>
          <p:nvPr/>
        </p:nvPicPr>
        <p:blipFill>
          <a:blip r:embed="rId5"/>
          <a:stretch>
            <a:fillRect/>
          </a:stretch>
        </p:blipFill>
        <p:spPr>
          <a:xfrm>
            <a:off x="6916302" y="3861101"/>
            <a:ext cx="4952081" cy="2702793"/>
          </a:xfrm>
          <a:prstGeom prst="rect">
            <a:avLst/>
          </a:prstGeom>
        </p:spPr>
      </p:pic>
    </p:spTree>
    <p:extLst>
      <p:ext uri="{BB962C8B-B14F-4D97-AF65-F5344CB8AC3E}">
        <p14:creationId xmlns:p14="http://schemas.microsoft.com/office/powerpoint/2010/main" val="3281365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pic>
        <p:nvPicPr>
          <p:cNvPr id="18" name="Picture 17" descr="Graficzny interfejs użytkownika, strona internetowa  Opis generowany automatycznie">
            <a:extLst>
              <a:ext uri="{FF2B5EF4-FFF2-40B4-BE49-F238E27FC236}">
                <a16:creationId xmlns:a16="http://schemas.microsoft.com/office/drawing/2014/main" id="{3EB7775C-FCB6-1D6C-C9F3-497FE54EC362}"/>
              </a:ext>
            </a:extLst>
          </p:cNvPr>
          <p:cNvPicPr>
            <a:picLocks noChangeAspect="1"/>
          </p:cNvPicPr>
          <p:nvPr/>
        </p:nvPicPr>
        <p:blipFill>
          <a:blip r:embed="rId4"/>
          <a:stretch>
            <a:fillRect/>
          </a:stretch>
        </p:blipFill>
        <p:spPr>
          <a:xfrm>
            <a:off x="4321838" y="4703332"/>
            <a:ext cx="2807095" cy="1820798"/>
          </a:xfrm>
          <a:prstGeom prst="rect">
            <a:avLst/>
          </a:prstGeom>
        </p:spPr>
      </p:pic>
      <p:sp>
        <p:nvSpPr>
          <p:cNvPr id="30" name="Rounded Rectangle 29">
            <a:extLst>
              <a:ext uri="{FF2B5EF4-FFF2-40B4-BE49-F238E27FC236}">
                <a16:creationId xmlns:a16="http://schemas.microsoft.com/office/drawing/2014/main" id="{5F8501F4-CEB3-644F-BEC6-FB3AC5DFF55F}"/>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2" name="Rounded Rectangle 31">
            <a:extLst>
              <a:ext uri="{FF2B5EF4-FFF2-40B4-BE49-F238E27FC236}">
                <a16:creationId xmlns:a16="http://schemas.microsoft.com/office/drawing/2014/main" id="{7D226F7B-812B-274B-8AD1-5D9E1A6BFFC7}"/>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4" name="TextBox 33">
            <a:extLst>
              <a:ext uri="{FF2B5EF4-FFF2-40B4-BE49-F238E27FC236}">
                <a16:creationId xmlns:a16="http://schemas.microsoft.com/office/drawing/2014/main" id="{2005BFDD-2A31-E447-BB75-895F8DF66102}"/>
              </a:ext>
            </a:extLst>
          </p:cNvPr>
          <p:cNvSpPr txBox="1"/>
          <p:nvPr/>
        </p:nvSpPr>
        <p:spPr>
          <a:xfrm>
            <a:off x="2794682" y="294106"/>
            <a:ext cx="6602637" cy="584775"/>
          </a:xfrm>
          <a:prstGeom prst="rect">
            <a:avLst/>
          </a:prstGeom>
          <a:noFill/>
        </p:spPr>
        <p:txBody>
          <a:bodyPr wrap="square" rtlCol="0">
            <a:spAutoFit/>
          </a:bodyPr>
          <a:lstStyle/>
          <a:p>
            <a:pPr algn="ctr"/>
            <a:r>
              <a:rPr lang="pl-PL" sz="3200" b="1">
                <a:solidFill>
                  <a:schemeClr val="bg1"/>
                </a:solidFill>
              </a:rPr>
              <a:t>Model biznesowy</a:t>
            </a:r>
          </a:p>
        </p:txBody>
      </p:sp>
      <p:pic>
        <p:nvPicPr>
          <p:cNvPr id="17" name="Picture 16" descr="Zdjęcie przedstawiające tekst, zrzut ekranu, monitor, srebro  Opis generowany automatycznie">
            <a:extLst>
              <a:ext uri="{FF2B5EF4-FFF2-40B4-BE49-F238E27FC236}">
                <a16:creationId xmlns:a16="http://schemas.microsoft.com/office/drawing/2014/main" id="{34BC9F1A-5314-FB4E-AEED-A226662AA40C}"/>
              </a:ext>
            </a:extLst>
          </p:cNvPr>
          <p:cNvPicPr>
            <a:picLocks noChangeAspect="1"/>
          </p:cNvPicPr>
          <p:nvPr/>
        </p:nvPicPr>
        <p:blipFill rotWithShape="1">
          <a:blip r:embed="rId5"/>
          <a:srcRect t="10722" b="16666"/>
          <a:stretch/>
        </p:blipFill>
        <p:spPr>
          <a:xfrm>
            <a:off x="1647660" y="1244269"/>
            <a:ext cx="8213268" cy="3354613"/>
          </a:xfrm>
          <a:prstGeom prst="rect">
            <a:avLst/>
          </a:prstGeom>
        </p:spPr>
      </p:pic>
      <p:sp>
        <p:nvSpPr>
          <p:cNvPr id="21" name="Bent-Up Arrow 20">
            <a:extLst>
              <a:ext uri="{FF2B5EF4-FFF2-40B4-BE49-F238E27FC236}">
                <a16:creationId xmlns:a16="http://schemas.microsoft.com/office/drawing/2014/main" id="{704EB482-C8A2-7C41-AB95-9457AB859836}"/>
              </a:ext>
            </a:extLst>
          </p:cNvPr>
          <p:cNvSpPr/>
          <p:nvPr/>
        </p:nvSpPr>
        <p:spPr>
          <a:xfrm>
            <a:off x="7382934" y="4648531"/>
            <a:ext cx="745066" cy="965200"/>
          </a:xfrm>
          <a:prstGeom prst="bentUpArrow">
            <a:avLst/>
          </a:prstGeom>
          <a:solidFill>
            <a:srgbClr val="29C7F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9" name="Bent-Up Arrow 38">
            <a:extLst>
              <a:ext uri="{FF2B5EF4-FFF2-40B4-BE49-F238E27FC236}">
                <a16:creationId xmlns:a16="http://schemas.microsoft.com/office/drawing/2014/main" id="{5A9C1DCC-ED54-514B-9BAD-D33289428DA8}"/>
              </a:ext>
            </a:extLst>
          </p:cNvPr>
          <p:cNvSpPr/>
          <p:nvPr/>
        </p:nvSpPr>
        <p:spPr>
          <a:xfrm flipH="1">
            <a:off x="3322771" y="4648531"/>
            <a:ext cx="745066" cy="965200"/>
          </a:xfrm>
          <a:prstGeom prst="bentUpArrow">
            <a:avLst/>
          </a:prstGeom>
          <a:solidFill>
            <a:srgbClr val="29C7F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 name="pole tekstowe 1">
            <a:extLst>
              <a:ext uri="{FF2B5EF4-FFF2-40B4-BE49-F238E27FC236}">
                <a16:creationId xmlns:a16="http://schemas.microsoft.com/office/drawing/2014/main" id="{A4A1F762-0AB5-75CF-7E71-BB81B3008EDA}"/>
              </a:ext>
            </a:extLst>
          </p:cNvPr>
          <p:cNvSpPr txBox="1"/>
          <p:nvPr/>
        </p:nvSpPr>
        <p:spPr>
          <a:xfrm>
            <a:off x="2314133" y="1418659"/>
            <a:ext cx="535724" cy="200055"/>
          </a:xfrm>
          <a:prstGeom prst="rect">
            <a:avLst/>
          </a:prstGeom>
          <a:solidFill>
            <a:srgbClr val="4CBE9A"/>
          </a:solidFill>
        </p:spPr>
        <p:txBody>
          <a:bodyPr wrap="none" rtlCol="0">
            <a:spAutoFit/>
          </a:bodyPr>
          <a:lstStyle/>
          <a:p>
            <a:r>
              <a:rPr lang="pl-PL" sz="700" dirty="0">
                <a:solidFill>
                  <a:schemeClr val="bg1"/>
                </a:solidFill>
              </a:rPr>
              <a:t>Partnerzy</a:t>
            </a:r>
          </a:p>
        </p:txBody>
      </p:sp>
      <p:sp>
        <p:nvSpPr>
          <p:cNvPr id="3" name="pole tekstowe 2">
            <a:extLst>
              <a:ext uri="{FF2B5EF4-FFF2-40B4-BE49-F238E27FC236}">
                <a16:creationId xmlns:a16="http://schemas.microsoft.com/office/drawing/2014/main" id="{BC126098-C1F4-C8EF-A116-188D8F81B908}"/>
              </a:ext>
            </a:extLst>
          </p:cNvPr>
          <p:cNvSpPr txBox="1"/>
          <p:nvPr/>
        </p:nvSpPr>
        <p:spPr>
          <a:xfrm>
            <a:off x="3880804" y="2546419"/>
            <a:ext cx="746059" cy="200055"/>
          </a:xfrm>
          <a:prstGeom prst="rect">
            <a:avLst/>
          </a:prstGeom>
          <a:solidFill>
            <a:srgbClr val="4CBE9A"/>
          </a:solidFill>
        </p:spPr>
        <p:txBody>
          <a:bodyPr wrap="square" rtlCol="0">
            <a:spAutoFit/>
          </a:bodyPr>
          <a:lstStyle/>
          <a:p>
            <a:r>
              <a:rPr lang="pl-PL" sz="700" dirty="0">
                <a:solidFill>
                  <a:schemeClr val="bg1"/>
                </a:solidFill>
              </a:rPr>
              <a:t>Zasoby</a:t>
            </a:r>
          </a:p>
        </p:txBody>
      </p:sp>
      <p:sp>
        <p:nvSpPr>
          <p:cNvPr id="5" name="pole tekstowe 4">
            <a:extLst>
              <a:ext uri="{FF2B5EF4-FFF2-40B4-BE49-F238E27FC236}">
                <a16:creationId xmlns:a16="http://schemas.microsoft.com/office/drawing/2014/main" id="{3020FB58-510D-BF34-1476-C9A18CDE6A92}"/>
              </a:ext>
            </a:extLst>
          </p:cNvPr>
          <p:cNvSpPr txBox="1"/>
          <p:nvPr/>
        </p:nvSpPr>
        <p:spPr>
          <a:xfrm>
            <a:off x="5074445" y="1414228"/>
            <a:ext cx="1369027" cy="200055"/>
          </a:xfrm>
          <a:prstGeom prst="rect">
            <a:avLst/>
          </a:prstGeom>
          <a:solidFill>
            <a:srgbClr val="4CBE9A"/>
          </a:solidFill>
        </p:spPr>
        <p:txBody>
          <a:bodyPr wrap="square" rtlCol="0">
            <a:spAutoFit/>
          </a:bodyPr>
          <a:lstStyle/>
          <a:p>
            <a:r>
              <a:rPr lang="pl-PL" sz="700" dirty="0">
                <a:solidFill>
                  <a:schemeClr val="bg1"/>
                </a:solidFill>
              </a:rPr>
              <a:t>Propozycja wartości (VP)</a:t>
            </a:r>
          </a:p>
        </p:txBody>
      </p:sp>
      <p:sp>
        <p:nvSpPr>
          <p:cNvPr id="6" name="pole tekstowe 5">
            <a:extLst>
              <a:ext uri="{FF2B5EF4-FFF2-40B4-BE49-F238E27FC236}">
                <a16:creationId xmlns:a16="http://schemas.microsoft.com/office/drawing/2014/main" id="{C8EDE14D-2587-3C4A-815A-FA0BD1EB3C8D}"/>
              </a:ext>
            </a:extLst>
          </p:cNvPr>
          <p:cNvSpPr txBox="1"/>
          <p:nvPr/>
        </p:nvSpPr>
        <p:spPr>
          <a:xfrm>
            <a:off x="6698420" y="2546418"/>
            <a:ext cx="1369027" cy="200055"/>
          </a:xfrm>
          <a:prstGeom prst="rect">
            <a:avLst/>
          </a:prstGeom>
          <a:solidFill>
            <a:srgbClr val="4CBE9A"/>
          </a:solidFill>
        </p:spPr>
        <p:txBody>
          <a:bodyPr wrap="square" rtlCol="0">
            <a:spAutoFit/>
          </a:bodyPr>
          <a:lstStyle/>
          <a:p>
            <a:pPr algn="ctr"/>
            <a:r>
              <a:rPr lang="pl-PL" sz="700" dirty="0">
                <a:solidFill>
                  <a:schemeClr val="bg1"/>
                </a:solidFill>
              </a:rPr>
              <a:t>Kanały</a:t>
            </a:r>
          </a:p>
        </p:txBody>
      </p:sp>
      <p:sp>
        <p:nvSpPr>
          <p:cNvPr id="7" name="pole tekstowe 6">
            <a:extLst>
              <a:ext uri="{FF2B5EF4-FFF2-40B4-BE49-F238E27FC236}">
                <a16:creationId xmlns:a16="http://schemas.microsoft.com/office/drawing/2014/main" id="{8D8E5DBA-EFF6-5906-F914-38CC4F053AB4}"/>
              </a:ext>
            </a:extLst>
          </p:cNvPr>
          <p:cNvSpPr txBox="1"/>
          <p:nvPr/>
        </p:nvSpPr>
        <p:spPr>
          <a:xfrm>
            <a:off x="8279723" y="1418659"/>
            <a:ext cx="1369027" cy="200055"/>
          </a:xfrm>
          <a:prstGeom prst="rect">
            <a:avLst/>
          </a:prstGeom>
          <a:solidFill>
            <a:srgbClr val="4CBE9A"/>
          </a:solidFill>
        </p:spPr>
        <p:txBody>
          <a:bodyPr wrap="square" rtlCol="0">
            <a:spAutoFit/>
          </a:bodyPr>
          <a:lstStyle/>
          <a:p>
            <a:pPr algn="ctr"/>
            <a:r>
              <a:rPr lang="pl-PL" sz="700" dirty="0">
                <a:solidFill>
                  <a:schemeClr val="bg1"/>
                </a:solidFill>
              </a:rPr>
              <a:t>Segment klientów</a:t>
            </a:r>
          </a:p>
        </p:txBody>
      </p:sp>
      <p:sp>
        <p:nvSpPr>
          <p:cNvPr id="8" name="pole tekstowe 7">
            <a:extLst>
              <a:ext uri="{FF2B5EF4-FFF2-40B4-BE49-F238E27FC236}">
                <a16:creationId xmlns:a16="http://schemas.microsoft.com/office/drawing/2014/main" id="{57CEC1E8-E84A-582F-222D-DB3D8715D321}"/>
              </a:ext>
            </a:extLst>
          </p:cNvPr>
          <p:cNvSpPr txBox="1"/>
          <p:nvPr/>
        </p:nvSpPr>
        <p:spPr>
          <a:xfrm>
            <a:off x="3493240" y="1425263"/>
            <a:ext cx="1369027" cy="200055"/>
          </a:xfrm>
          <a:prstGeom prst="rect">
            <a:avLst/>
          </a:prstGeom>
          <a:solidFill>
            <a:srgbClr val="3AC6F3"/>
          </a:solidFill>
        </p:spPr>
        <p:txBody>
          <a:bodyPr wrap="square" rtlCol="0">
            <a:spAutoFit/>
          </a:bodyPr>
          <a:lstStyle/>
          <a:p>
            <a:pPr algn="ctr"/>
            <a:r>
              <a:rPr lang="pl-PL" sz="700" dirty="0">
                <a:solidFill>
                  <a:schemeClr val="bg1"/>
                </a:solidFill>
              </a:rPr>
              <a:t>Zadania</a:t>
            </a:r>
          </a:p>
        </p:txBody>
      </p:sp>
      <p:sp>
        <p:nvSpPr>
          <p:cNvPr id="9" name="pole tekstowe 8">
            <a:extLst>
              <a:ext uri="{FF2B5EF4-FFF2-40B4-BE49-F238E27FC236}">
                <a16:creationId xmlns:a16="http://schemas.microsoft.com/office/drawing/2014/main" id="{C4893553-3341-1E25-DB5D-DDD4A495A97F}"/>
              </a:ext>
            </a:extLst>
          </p:cNvPr>
          <p:cNvSpPr txBox="1"/>
          <p:nvPr/>
        </p:nvSpPr>
        <p:spPr>
          <a:xfrm>
            <a:off x="6655650" y="1418659"/>
            <a:ext cx="1369027" cy="200055"/>
          </a:xfrm>
          <a:prstGeom prst="rect">
            <a:avLst/>
          </a:prstGeom>
          <a:solidFill>
            <a:srgbClr val="3AC6F3"/>
          </a:solidFill>
        </p:spPr>
        <p:txBody>
          <a:bodyPr wrap="square" rtlCol="0">
            <a:spAutoFit/>
          </a:bodyPr>
          <a:lstStyle/>
          <a:p>
            <a:pPr algn="ctr"/>
            <a:r>
              <a:rPr lang="pl-PL" sz="700" dirty="0">
                <a:solidFill>
                  <a:schemeClr val="bg1"/>
                </a:solidFill>
              </a:rPr>
              <a:t>Relacje z klientami</a:t>
            </a:r>
          </a:p>
        </p:txBody>
      </p:sp>
      <p:sp>
        <p:nvSpPr>
          <p:cNvPr id="10" name="pole tekstowe 9">
            <a:extLst>
              <a:ext uri="{FF2B5EF4-FFF2-40B4-BE49-F238E27FC236}">
                <a16:creationId xmlns:a16="http://schemas.microsoft.com/office/drawing/2014/main" id="{DFD58D4F-0248-3629-6185-5222ABE715F2}"/>
              </a:ext>
            </a:extLst>
          </p:cNvPr>
          <p:cNvSpPr txBox="1"/>
          <p:nvPr/>
        </p:nvSpPr>
        <p:spPr>
          <a:xfrm>
            <a:off x="3010790" y="3667575"/>
            <a:ext cx="1369027" cy="200055"/>
          </a:xfrm>
          <a:prstGeom prst="rect">
            <a:avLst/>
          </a:prstGeom>
          <a:solidFill>
            <a:srgbClr val="3AC6F3"/>
          </a:solidFill>
        </p:spPr>
        <p:txBody>
          <a:bodyPr wrap="square" rtlCol="0">
            <a:spAutoFit/>
          </a:bodyPr>
          <a:lstStyle/>
          <a:p>
            <a:pPr algn="ctr"/>
            <a:r>
              <a:rPr lang="pl-PL" sz="700" dirty="0">
                <a:solidFill>
                  <a:schemeClr val="bg1"/>
                </a:solidFill>
              </a:rPr>
              <a:t>KOSZTY</a:t>
            </a:r>
          </a:p>
        </p:txBody>
      </p:sp>
      <p:sp>
        <p:nvSpPr>
          <p:cNvPr id="11" name="pole tekstowe 10">
            <a:extLst>
              <a:ext uri="{FF2B5EF4-FFF2-40B4-BE49-F238E27FC236}">
                <a16:creationId xmlns:a16="http://schemas.microsoft.com/office/drawing/2014/main" id="{BF0C50F4-51E1-637C-D9E2-8A8332800189}"/>
              </a:ext>
            </a:extLst>
          </p:cNvPr>
          <p:cNvSpPr txBox="1"/>
          <p:nvPr/>
        </p:nvSpPr>
        <p:spPr>
          <a:xfrm>
            <a:off x="7070953" y="3658149"/>
            <a:ext cx="1369027" cy="200055"/>
          </a:xfrm>
          <a:prstGeom prst="rect">
            <a:avLst/>
          </a:prstGeom>
          <a:solidFill>
            <a:srgbClr val="3AC6F3"/>
          </a:solidFill>
        </p:spPr>
        <p:txBody>
          <a:bodyPr wrap="square" rtlCol="0">
            <a:spAutoFit/>
          </a:bodyPr>
          <a:lstStyle/>
          <a:p>
            <a:pPr algn="ctr"/>
            <a:r>
              <a:rPr lang="pl-PL" sz="700" dirty="0">
                <a:solidFill>
                  <a:schemeClr val="bg1"/>
                </a:solidFill>
              </a:rPr>
              <a:t>DOCHODY</a:t>
            </a:r>
          </a:p>
        </p:txBody>
      </p:sp>
    </p:spTree>
    <p:extLst>
      <p:ext uri="{BB962C8B-B14F-4D97-AF65-F5344CB8AC3E}">
        <p14:creationId xmlns:p14="http://schemas.microsoft.com/office/powerpoint/2010/main" val="333795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pic>
        <p:nvPicPr>
          <p:cNvPr id="17" name="Picture 16" descr="Zdjęcie przedstawiające tekst, zrzut ekranu, monitor, srebro  Opis generowany automatycznie">
            <a:extLst>
              <a:ext uri="{FF2B5EF4-FFF2-40B4-BE49-F238E27FC236}">
                <a16:creationId xmlns:a16="http://schemas.microsoft.com/office/drawing/2014/main" id="{34BC9F1A-5314-FB4E-AEED-A226662AA40C}"/>
              </a:ext>
            </a:extLst>
          </p:cNvPr>
          <p:cNvPicPr>
            <a:picLocks noChangeAspect="1"/>
          </p:cNvPicPr>
          <p:nvPr/>
        </p:nvPicPr>
        <p:blipFill rotWithShape="1">
          <a:blip r:embed="rId4"/>
          <a:srcRect t="10722" b="16666"/>
          <a:stretch/>
        </p:blipFill>
        <p:spPr>
          <a:xfrm>
            <a:off x="32661" y="1426077"/>
            <a:ext cx="12105952" cy="4944534"/>
          </a:xfrm>
          <a:prstGeom prst="rect">
            <a:avLst/>
          </a:prstGeom>
        </p:spPr>
      </p:pic>
      <p:pic>
        <p:nvPicPr>
          <p:cNvPr id="10" name="Picture 9">
            <a:extLst>
              <a:ext uri="{FF2B5EF4-FFF2-40B4-BE49-F238E27FC236}">
                <a16:creationId xmlns:a16="http://schemas.microsoft.com/office/drawing/2014/main" id="{48952A29-E0EA-6F4F-8FB6-EEE8A73B5590}"/>
              </a:ext>
            </a:extLst>
          </p:cNvPr>
          <p:cNvPicPr>
            <a:picLocks noChangeAspect="1"/>
          </p:cNvPicPr>
          <p:nvPr/>
        </p:nvPicPr>
        <p:blipFill rotWithShape="1">
          <a:blip r:embed="rId5"/>
          <a:srcRect l="13875" t="8298" r="16500" b="79394"/>
          <a:stretch/>
        </p:blipFill>
        <p:spPr>
          <a:xfrm>
            <a:off x="1255510" y="718191"/>
            <a:ext cx="9291874" cy="707886"/>
          </a:xfrm>
          <a:prstGeom prst="rect">
            <a:avLst/>
          </a:prstGeom>
        </p:spPr>
      </p:pic>
      <p:sp>
        <p:nvSpPr>
          <p:cNvPr id="11" name="TextBox 10">
            <a:extLst>
              <a:ext uri="{FF2B5EF4-FFF2-40B4-BE49-F238E27FC236}">
                <a16:creationId xmlns:a16="http://schemas.microsoft.com/office/drawing/2014/main" id="{5901717D-C576-8E4B-8C25-FC35B4AE3242}"/>
              </a:ext>
            </a:extLst>
          </p:cNvPr>
          <p:cNvSpPr txBox="1"/>
          <p:nvPr/>
        </p:nvSpPr>
        <p:spPr>
          <a:xfrm>
            <a:off x="548477" y="168433"/>
            <a:ext cx="11095045" cy="830997"/>
          </a:xfrm>
          <a:prstGeom prst="rect">
            <a:avLst/>
          </a:prstGeom>
          <a:noFill/>
        </p:spPr>
        <p:txBody>
          <a:bodyPr wrap="square" rtlCol="0">
            <a:spAutoFit/>
          </a:bodyPr>
          <a:lstStyle/>
          <a:p>
            <a:pPr algn="ctr"/>
            <a:r>
              <a:rPr lang="pl-PL" sz="2400" b="1">
                <a:solidFill>
                  <a:srgbClr val="262626"/>
                </a:solidFill>
                <a:latin typeface="Calibri" panose="020F0502020204030204" pitchFamily="34" charset="0"/>
                <a:ea typeface="SimSun" panose="02010600030101010101" pitchFamily="2" charset="-122"/>
                <a:cs typeface="Calibri" panose="020F0502020204030204" pitchFamily="34" charset="0"/>
              </a:rPr>
              <a:t>Przykładowy model działalności gospodarczej: </a:t>
            </a:r>
            <a:r>
              <a:rPr lang="pl-PL" sz="2400" b="1">
                <a:solidFill>
                  <a:srgbClr val="3AC69D"/>
                </a:solidFill>
                <a:latin typeface="Calibri" panose="020F0502020204030204" pitchFamily="34" charset="0"/>
                <a:ea typeface="SimSun" panose="02010600030101010101" pitchFamily="2" charset="-122"/>
                <a:cs typeface="Calibri" panose="020F0502020204030204" pitchFamily="34" charset="0"/>
              </a:rPr>
              <a:t>Platforma do udostępniania domów</a:t>
            </a:r>
          </a:p>
          <a:p>
            <a:pPr algn="ctr"/>
            <a:endParaRPr lang="en-US" sz="24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14" name="Rectangle 13">
            <a:extLst>
              <a:ext uri="{FF2B5EF4-FFF2-40B4-BE49-F238E27FC236}">
                <a16:creationId xmlns:a16="http://schemas.microsoft.com/office/drawing/2014/main" id="{EA11D729-D8F5-CA44-9287-A93BA36366D3}"/>
              </a:ext>
            </a:extLst>
          </p:cNvPr>
          <p:cNvSpPr/>
          <p:nvPr/>
        </p:nvSpPr>
        <p:spPr>
          <a:xfrm>
            <a:off x="424491" y="2246128"/>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a:solidFill>
                  <a:schemeClr val="tx1"/>
                </a:solidFill>
              </a:rPr>
              <a:t>Fotografowie, zakłady ubezpieczeniowe </a:t>
            </a:r>
          </a:p>
        </p:txBody>
      </p:sp>
      <p:sp>
        <p:nvSpPr>
          <p:cNvPr id="15" name="Rectangle 14">
            <a:extLst>
              <a:ext uri="{FF2B5EF4-FFF2-40B4-BE49-F238E27FC236}">
                <a16:creationId xmlns:a16="http://schemas.microsoft.com/office/drawing/2014/main" id="{80C2E152-3786-6E4F-A56A-4115A33EFB61}"/>
              </a:ext>
            </a:extLst>
          </p:cNvPr>
          <p:cNvSpPr/>
          <p:nvPr/>
        </p:nvSpPr>
        <p:spPr>
          <a:xfrm>
            <a:off x="2781638" y="225263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a:solidFill>
                  <a:schemeClr val="tx1"/>
                </a:solidFill>
              </a:rPr>
              <a:t>Programiści aplikacji, wsparcie klienta</a:t>
            </a:r>
          </a:p>
        </p:txBody>
      </p:sp>
      <p:sp>
        <p:nvSpPr>
          <p:cNvPr id="16" name="Rectangle 15">
            <a:extLst>
              <a:ext uri="{FF2B5EF4-FFF2-40B4-BE49-F238E27FC236}">
                <a16:creationId xmlns:a16="http://schemas.microsoft.com/office/drawing/2014/main" id="{BDCF92D1-94D6-8848-8AFA-C2653B2F1D31}"/>
              </a:ext>
            </a:extLst>
          </p:cNvPr>
          <p:cNvSpPr/>
          <p:nvPr/>
        </p:nvSpPr>
        <p:spPr>
          <a:xfrm>
            <a:off x="2781637" y="389834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a:solidFill>
                  <a:schemeClr val="tx1"/>
                </a:solidFill>
              </a:rPr>
              <a:t>Platforma internetowa z wykazem lokali</a:t>
            </a:r>
          </a:p>
        </p:txBody>
      </p:sp>
      <p:sp>
        <p:nvSpPr>
          <p:cNvPr id="19" name="Rectangle 18">
            <a:extLst>
              <a:ext uri="{FF2B5EF4-FFF2-40B4-BE49-F238E27FC236}">
                <a16:creationId xmlns:a16="http://schemas.microsoft.com/office/drawing/2014/main" id="{C6B16DDF-3E94-904A-ABBC-43232ECDA11E}"/>
              </a:ext>
            </a:extLst>
          </p:cNvPr>
          <p:cNvSpPr/>
          <p:nvPr/>
        </p:nvSpPr>
        <p:spPr>
          <a:xfrm>
            <a:off x="5143015" y="2252639"/>
            <a:ext cx="1912309" cy="140496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a:solidFill>
                  <a:schemeClr val="tx1"/>
                </a:solidFill>
              </a:rPr>
              <a:t>Zarabianie na niewykorzystanych pomieszczeniach, wygodny wynajem niestandardowych lokali</a:t>
            </a:r>
          </a:p>
        </p:txBody>
      </p:sp>
      <p:sp>
        <p:nvSpPr>
          <p:cNvPr id="20" name="Rectangle 19">
            <a:extLst>
              <a:ext uri="{FF2B5EF4-FFF2-40B4-BE49-F238E27FC236}">
                <a16:creationId xmlns:a16="http://schemas.microsoft.com/office/drawing/2014/main" id="{98B0AE51-38F5-8F47-B029-2F3D9B6EFB40}"/>
              </a:ext>
            </a:extLst>
          </p:cNvPr>
          <p:cNvSpPr/>
          <p:nvPr/>
        </p:nvSpPr>
        <p:spPr>
          <a:xfrm>
            <a:off x="7482680" y="224612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a:solidFill>
                  <a:schemeClr val="tx1"/>
                </a:solidFill>
              </a:rPr>
              <a:t>Samoobsługa, wsparcie klienta</a:t>
            </a:r>
          </a:p>
        </p:txBody>
      </p:sp>
      <p:sp>
        <p:nvSpPr>
          <p:cNvPr id="22" name="Rectangle 21">
            <a:extLst>
              <a:ext uri="{FF2B5EF4-FFF2-40B4-BE49-F238E27FC236}">
                <a16:creationId xmlns:a16="http://schemas.microsoft.com/office/drawing/2014/main" id="{88ED9F4B-2D4D-AC4A-B357-25F8FA1EDC5B}"/>
              </a:ext>
            </a:extLst>
          </p:cNvPr>
          <p:cNvSpPr/>
          <p:nvPr/>
        </p:nvSpPr>
        <p:spPr>
          <a:xfrm>
            <a:off x="7482680" y="388628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a:solidFill>
                  <a:schemeClr val="tx1"/>
                </a:solidFill>
              </a:rPr>
              <a:t>Strona internetowa i aplikacja</a:t>
            </a:r>
          </a:p>
        </p:txBody>
      </p:sp>
      <p:sp>
        <p:nvSpPr>
          <p:cNvPr id="23" name="Rectangle 22">
            <a:extLst>
              <a:ext uri="{FF2B5EF4-FFF2-40B4-BE49-F238E27FC236}">
                <a16:creationId xmlns:a16="http://schemas.microsoft.com/office/drawing/2014/main" id="{882B68AC-B7BA-0B4D-90F1-03179490D1D0}"/>
              </a:ext>
            </a:extLst>
          </p:cNvPr>
          <p:cNvSpPr/>
          <p:nvPr/>
        </p:nvSpPr>
        <p:spPr>
          <a:xfrm>
            <a:off x="9826575" y="224467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a:solidFill>
                  <a:schemeClr val="tx1"/>
                </a:solidFill>
              </a:rPr>
              <a:t>Gospodarze i goście</a:t>
            </a:r>
          </a:p>
        </p:txBody>
      </p:sp>
      <p:sp>
        <p:nvSpPr>
          <p:cNvPr id="25" name="Rectangle 24">
            <a:extLst>
              <a:ext uri="{FF2B5EF4-FFF2-40B4-BE49-F238E27FC236}">
                <a16:creationId xmlns:a16="http://schemas.microsoft.com/office/drawing/2014/main" id="{17988D33-3A04-BB47-967D-98FB4C90A0B7}"/>
              </a:ext>
            </a:extLst>
          </p:cNvPr>
          <p:cNvSpPr/>
          <p:nvPr/>
        </p:nvSpPr>
        <p:spPr>
          <a:xfrm>
            <a:off x="940904" y="5421426"/>
            <a:ext cx="4585252" cy="55177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a:solidFill>
                  <a:schemeClr val="tx1"/>
                </a:solidFill>
              </a:rPr>
              <a:t>Pracownicy, platformy technologiczne, marketing i wsparcie klienta</a:t>
            </a:r>
          </a:p>
        </p:txBody>
      </p:sp>
      <p:sp>
        <p:nvSpPr>
          <p:cNvPr id="26" name="Rectangle 25">
            <a:extLst>
              <a:ext uri="{FF2B5EF4-FFF2-40B4-BE49-F238E27FC236}">
                <a16:creationId xmlns:a16="http://schemas.microsoft.com/office/drawing/2014/main" id="{FC6BCC29-9E04-0348-A653-FB25EC53FCE8}"/>
              </a:ext>
            </a:extLst>
          </p:cNvPr>
          <p:cNvSpPr/>
          <p:nvPr/>
        </p:nvSpPr>
        <p:spPr>
          <a:xfrm>
            <a:off x="6665846" y="5427937"/>
            <a:ext cx="4585252" cy="55177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a:solidFill>
                  <a:schemeClr val="tx1"/>
                </a:solidFill>
              </a:rPr>
              <a:t>Opłaty dla gospodarzy oraz opłaty dla gości</a:t>
            </a:r>
          </a:p>
        </p:txBody>
      </p:sp>
      <p:sp>
        <p:nvSpPr>
          <p:cNvPr id="2" name="pole tekstowe 1">
            <a:extLst>
              <a:ext uri="{FF2B5EF4-FFF2-40B4-BE49-F238E27FC236}">
                <a16:creationId xmlns:a16="http://schemas.microsoft.com/office/drawing/2014/main" id="{BAEFC10B-0A4E-65DA-318D-00B5962581AF}"/>
              </a:ext>
            </a:extLst>
          </p:cNvPr>
          <p:cNvSpPr txBox="1"/>
          <p:nvPr/>
        </p:nvSpPr>
        <p:spPr>
          <a:xfrm>
            <a:off x="865009" y="1694826"/>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3" name="pole tekstowe 2">
            <a:extLst>
              <a:ext uri="{FF2B5EF4-FFF2-40B4-BE49-F238E27FC236}">
                <a16:creationId xmlns:a16="http://schemas.microsoft.com/office/drawing/2014/main" id="{1DC22C92-E6FA-AA68-0148-00E40CCAA101}"/>
              </a:ext>
            </a:extLst>
          </p:cNvPr>
          <p:cNvSpPr txBox="1"/>
          <p:nvPr/>
        </p:nvSpPr>
        <p:spPr>
          <a:xfrm>
            <a:off x="3364761" y="3370126"/>
            <a:ext cx="892279" cy="261610"/>
          </a:xfrm>
          <a:prstGeom prst="rect">
            <a:avLst/>
          </a:prstGeom>
          <a:solidFill>
            <a:srgbClr val="4CBE9A"/>
          </a:solidFill>
        </p:spPr>
        <p:txBody>
          <a:bodyPr wrap="square" rtlCol="0">
            <a:spAutoFit/>
          </a:bodyPr>
          <a:lstStyle/>
          <a:p>
            <a:r>
              <a:rPr lang="pl-PL" sz="1100" dirty="0">
                <a:solidFill>
                  <a:schemeClr val="bg1"/>
                </a:solidFill>
              </a:rPr>
              <a:t>Zasoby</a:t>
            </a:r>
          </a:p>
        </p:txBody>
      </p:sp>
      <p:sp>
        <p:nvSpPr>
          <p:cNvPr id="5" name="pole tekstowe 4">
            <a:extLst>
              <a:ext uri="{FF2B5EF4-FFF2-40B4-BE49-F238E27FC236}">
                <a16:creationId xmlns:a16="http://schemas.microsoft.com/office/drawing/2014/main" id="{53E98E7E-7B12-1A27-2F33-3BE8FD244947}"/>
              </a:ext>
            </a:extLst>
          </p:cNvPr>
          <p:cNvSpPr txBox="1"/>
          <p:nvPr/>
        </p:nvSpPr>
        <p:spPr>
          <a:xfrm>
            <a:off x="5001317" y="1735918"/>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6" name="pole tekstowe 5">
            <a:extLst>
              <a:ext uri="{FF2B5EF4-FFF2-40B4-BE49-F238E27FC236}">
                <a16:creationId xmlns:a16="http://schemas.microsoft.com/office/drawing/2014/main" id="{6C268CF6-03CF-4887-C775-8E55DF33DC83}"/>
              </a:ext>
            </a:extLst>
          </p:cNvPr>
          <p:cNvSpPr txBox="1"/>
          <p:nvPr/>
        </p:nvSpPr>
        <p:spPr>
          <a:xfrm>
            <a:off x="7756436" y="3397556"/>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7" name="pole tekstowe 6">
            <a:extLst>
              <a:ext uri="{FF2B5EF4-FFF2-40B4-BE49-F238E27FC236}">
                <a16:creationId xmlns:a16="http://schemas.microsoft.com/office/drawing/2014/main" id="{CE00113A-BC23-C569-F0CD-4ABFE2BA93E8}"/>
              </a:ext>
            </a:extLst>
          </p:cNvPr>
          <p:cNvSpPr txBox="1"/>
          <p:nvPr/>
        </p:nvSpPr>
        <p:spPr>
          <a:xfrm>
            <a:off x="9826575" y="1731620"/>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8" name="pole tekstowe 7">
            <a:extLst>
              <a:ext uri="{FF2B5EF4-FFF2-40B4-BE49-F238E27FC236}">
                <a16:creationId xmlns:a16="http://schemas.microsoft.com/office/drawing/2014/main" id="{3D0B388C-5AAF-44CF-6631-A725A1072ACE}"/>
              </a:ext>
            </a:extLst>
          </p:cNvPr>
          <p:cNvSpPr txBox="1"/>
          <p:nvPr/>
        </p:nvSpPr>
        <p:spPr>
          <a:xfrm>
            <a:off x="3025466" y="1705757"/>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9" name="pole tekstowe 8">
            <a:extLst>
              <a:ext uri="{FF2B5EF4-FFF2-40B4-BE49-F238E27FC236}">
                <a16:creationId xmlns:a16="http://schemas.microsoft.com/office/drawing/2014/main" id="{4D36989E-5B2B-31BB-F6A6-7B9E629B8481}"/>
              </a:ext>
            </a:extLst>
          </p:cNvPr>
          <p:cNvSpPr txBox="1"/>
          <p:nvPr/>
        </p:nvSpPr>
        <p:spPr>
          <a:xfrm>
            <a:off x="7409832" y="1764004"/>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2" name="pole tekstowe 11">
            <a:extLst>
              <a:ext uri="{FF2B5EF4-FFF2-40B4-BE49-F238E27FC236}">
                <a16:creationId xmlns:a16="http://schemas.microsoft.com/office/drawing/2014/main" id="{30276D14-CA34-603B-7D22-FDCE45900F9C}"/>
              </a:ext>
            </a:extLst>
          </p:cNvPr>
          <p:cNvSpPr txBox="1"/>
          <p:nvPr/>
        </p:nvSpPr>
        <p:spPr>
          <a:xfrm>
            <a:off x="2368764" y="5031662"/>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3" name="pole tekstowe 12">
            <a:extLst>
              <a:ext uri="{FF2B5EF4-FFF2-40B4-BE49-F238E27FC236}">
                <a16:creationId xmlns:a16="http://schemas.microsoft.com/office/drawing/2014/main" id="{5B253CCA-E429-D60C-1728-BD47E3E7A6C7}"/>
              </a:ext>
            </a:extLst>
          </p:cNvPr>
          <p:cNvSpPr txBox="1"/>
          <p:nvPr/>
        </p:nvSpPr>
        <p:spPr>
          <a:xfrm>
            <a:off x="8418339" y="5031662"/>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Tree>
    <p:extLst>
      <p:ext uri="{BB962C8B-B14F-4D97-AF65-F5344CB8AC3E}">
        <p14:creationId xmlns:p14="http://schemas.microsoft.com/office/powerpoint/2010/main" val="28438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P spid="22" grpId="0" animBg="1"/>
      <p:bldP spid="23"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30" name="Rounded Rectangle 29">
            <a:extLst>
              <a:ext uri="{FF2B5EF4-FFF2-40B4-BE49-F238E27FC236}">
                <a16:creationId xmlns:a16="http://schemas.microsoft.com/office/drawing/2014/main" id="{5F8501F4-CEB3-644F-BEC6-FB3AC5DFF55F}"/>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32" name="Rounded Rectangle 31">
            <a:extLst>
              <a:ext uri="{FF2B5EF4-FFF2-40B4-BE49-F238E27FC236}">
                <a16:creationId xmlns:a16="http://schemas.microsoft.com/office/drawing/2014/main" id="{7D226F7B-812B-274B-8AD1-5D9E1A6BFFC7}"/>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34" name="TextBox 33">
            <a:extLst>
              <a:ext uri="{FF2B5EF4-FFF2-40B4-BE49-F238E27FC236}">
                <a16:creationId xmlns:a16="http://schemas.microsoft.com/office/drawing/2014/main" id="{2005BFDD-2A31-E447-BB75-895F8DF66102}"/>
              </a:ext>
            </a:extLst>
          </p:cNvPr>
          <p:cNvSpPr txBox="1"/>
          <p:nvPr/>
        </p:nvSpPr>
        <p:spPr>
          <a:xfrm>
            <a:off x="2794682" y="294106"/>
            <a:ext cx="6602637" cy="369332"/>
          </a:xfrm>
          <a:prstGeom prst="rect">
            <a:avLst/>
          </a:prstGeom>
          <a:noFill/>
        </p:spPr>
        <p:txBody>
          <a:bodyPr wrap="square" rtlCol="0">
            <a:spAutoFit/>
          </a:bodyPr>
          <a:lstStyle/>
          <a:p>
            <a:pPr algn="ctr"/>
            <a:r>
              <a:rPr lang="pl-PL" b="1">
                <a:solidFill>
                  <a:schemeClr val="bg1"/>
                </a:solidFill>
              </a:rPr>
              <a:t>Model działalności gospodarczej opartej na obiegu zamkniętym</a:t>
            </a:r>
          </a:p>
        </p:txBody>
      </p:sp>
      <p:pic>
        <p:nvPicPr>
          <p:cNvPr id="3" name="Picture 2">
            <a:extLst>
              <a:ext uri="{FF2B5EF4-FFF2-40B4-BE49-F238E27FC236}">
                <a16:creationId xmlns:a16="http://schemas.microsoft.com/office/drawing/2014/main" id="{A4996F30-842D-8E4B-B2D2-48EC61723FFF}"/>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5" name="Rectangle 4">
            <a:extLst>
              <a:ext uri="{FF2B5EF4-FFF2-40B4-BE49-F238E27FC236}">
                <a16:creationId xmlns:a16="http://schemas.microsoft.com/office/drawing/2014/main" id="{C4DD6DC6-B674-7848-AE25-75B0AFE26AFE}"/>
              </a:ext>
            </a:extLst>
          </p:cNvPr>
          <p:cNvSpPr/>
          <p:nvPr/>
        </p:nvSpPr>
        <p:spPr>
          <a:xfrm>
            <a:off x="4980562" y="2782111"/>
            <a:ext cx="2217906" cy="17120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13" name="Rectangle 12">
            <a:extLst>
              <a:ext uri="{FF2B5EF4-FFF2-40B4-BE49-F238E27FC236}">
                <a16:creationId xmlns:a16="http://schemas.microsoft.com/office/drawing/2014/main" id="{4B425554-D934-AC49-B8AE-CF3DE3AEDEE3}"/>
              </a:ext>
            </a:extLst>
          </p:cNvPr>
          <p:cNvSpPr/>
          <p:nvPr/>
        </p:nvSpPr>
        <p:spPr>
          <a:xfrm>
            <a:off x="603114" y="5564220"/>
            <a:ext cx="5492885" cy="11475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14" name="Rectangle 13">
            <a:extLst>
              <a:ext uri="{FF2B5EF4-FFF2-40B4-BE49-F238E27FC236}">
                <a16:creationId xmlns:a16="http://schemas.microsoft.com/office/drawing/2014/main" id="{CE8CE1A8-C1D3-BD42-B973-8A84B780EF72}"/>
              </a:ext>
            </a:extLst>
          </p:cNvPr>
          <p:cNvSpPr/>
          <p:nvPr/>
        </p:nvSpPr>
        <p:spPr>
          <a:xfrm>
            <a:off x="6089515" y="5564220"/>
            <a:ext cx="5492885" cy="11475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 name="pole tekstowe 1">
            <a:extLst>
              <a:ext uri="{FF2B5EF4-FFF2-40B4-BE49-F238E27FC236}">
                <a16:creationId xmlns:a16="http://schemas.microsoft.com/office/drawing/2014/main" id="{726C6092-5710-8AC8-14F6-53D97FD24C2E}"/>
              </a:ext>
            </a:extLst>
          </p:cNvPr>
          <p:cNvSpPr txBox="1"/>
          <p:nvPr/>
        </p:nvSpPr>
        <p:spPr>
          <a:xfrm>
            <a:off x="1305675" y="1372068"/>
            <a:ext cx="881332" cy="307777"/>
          </a:xfrm>
          <a:prstGeom prst="rect">
            <a:avLst/>
          </a:prstGeom>
          <a:solidFill>
            <a:srgbClr val="4CBE9A"/>
          </a:solidFill>
        </p:spPr>
        <p:txBody>
          <a:bodyPr wrap="none" rtlCol="0">
            <a:spAutoFit/>
          </a:bodyPr>
          <a:lstStyle/>
          <a:p>
            <a:r>
              <a:rPr lang="pl-PL" sz="1400" dirty="0">
                <a:solidFill>
                  <a:schemeClr val="bg1"/>
                </a:solidFill>
              </a:rPr>
              <a:t>Partnerzy</a:t>
            </a:r>
          </a:p>
        </p:txBody>
      </p:sp>
      <p:sp>
        <p:nvSpPr>
          <p:cNvPr id="6" name="pole tekstowe 5">
            <a:extLst>
              <a:ext uri="{FF2B5EF4-FFF2-40B4-BE49-F238E27FC236}">
                <a16:creationId xmlns:a16="http://schemas.microsoft.com/office/drawing/2014/main" id="{1077CF03-AB3D-C5FE-4892-F1E4320C6170}"/>
              </a:ext>
            </a:extLst>
          </p:cNvPr>
          <p:cNvSpPr txBox="1"/>
          <p:nvPr/>
        </p:nvSpPr>
        <p:spPr>
          <a:xfrm>
            <a:off x="3423920" y="2932362"/>
            <a:ext cx="892279" cy="261610"/>
          </a:xfrm>
          <a:prstGeom prst="rect">
            <a:avLst/>
          </a:prstGeom>
          <a:solidFill>
            <a:srgbClr val="4CBE9A"/>
          </a:solidFill>
        </p:spPr>
        <p:txBody>
          <a:bodyPr wrap="square" rtlCol="0">
            <a:spAutoFit/>
          </a:bodyPr>
          <a:lstStyle/>
          <a:p>
            <a:pPr algn="ctr"/>
            <a:r>
              <a:rPr lang="pl-PL" sz="1100" dirty="0">
                <a:solidFill>
                  <a:schemeClr val="bg1"/>
                </a:solidFill>
              </a:rPr>
              <a:t>Zasoby</a:t>
            </a:r>
          </a:p>
        </p:txBody>
      </p:sp>
      <p:sp>
        <p:nvSpPr>
          <p:cNvPr id="7" name="pole tekstowe 6">
            <a:extLst>
              <a:ext uri="{FF2B5EF4-FFF2-40B4-BE49-F238E27FC236}">
                <a16:creationId xmlns:a16="http://schemas.microsoft.com/office/drawing/2014/main" id="{0613E170-1296-51B7-46F4-E82CA8A0C44F}"/>
              </a:ext>
            </a:extLst>
          </p:cNvPr>
          <p:cNvSpPr txBox="1"/>
          <p:nvPr/>
        </p:nvSpPr>
        <p:spPr>
          <a:xfrm>
            <a:off x="5062511" y="1383376"/>
            <a:ext cx="2054007" cy="253916"/>
          </a:xfrm>
          <a:prstGeom prst="rect">
            <a:avLst/>
          </a:prstGeom>
          <a:solidFill>
            <a:srgbClr val="4CBE9A"/>
          </a:solidFill>
        </p:spPr>
        <p:txBody>
          <a:bodyPr wrap="square" rtlCol="0">
            <a:spAutoFit/>
          </a:bodyPr>
          <a:lstStyle/>
          <a:p>
            <a:pPr algn="ctr"/>
            <a:r>
              <a:rPr lang="pl-PL" sz="1050" dirty="0">
                <a:solidFill>
                  <a:schemeClr val="bg1"/>
                </a:solidFill>
              </a:rPr>
              <a:t>Propozycja wartości (VP)</a:t>
            </a:r>
          </a:p>
        </p:txBody>
      </p:sp>
      <p:sp>
        <p:nvSpPr>
          <p:cNvPr id="8" name="pole tekstowe 7">
            <a:extLst>
              <a:ext uri="{FF2B5EF4-FFF2-40B4-BE49-F238E27FC236}">
                <a16:creationId xmlns:a16="http://schemas.microsoft.com/office/drawing/2014/main" id="{6EA2824A-6F3D-78C0-2450-2FE7F2EFCE8B}"/>
              </a:ext>
            </a:extLst>
          </p:cNvPr>
          <p:cNvSpPr txBox="1"/>
          <p:nvPr/>
        </p:nvSpPr>
        <p:spPr>
          <a:xfrm>
            <a:off x="7613514" y="2932362"/>
            <a:ext cx="1369027" cy="261610"/>
          </a:xfrm>
          <a:prstGeom prst="rect">
            <a:avLst/>
          </a:prstGeom>
          <a:solidFill>
            <a:srgbClr val="4CBE9A"/>
          </a:solidFill>
        </p:spPr>
        <p:txBody>
          <a:bodyPr wrap="square" rtlCol="0">
            <a:spAutoFit/>
          </a:bodyPr>
          <a:lstStyle/>
          <a:p>
            <a:pPr algn="ctr"/>
            <a:r>
              <a:rPr lang="pl-PL" sz="1100" dirty="0">
                <a:solidFill>
                  <a:schemeClr val="bg1"/>
                </a:solidFill>
              </a:rPr>
              <a:t>Kanały</a:t>
            </a:r>
          </a:p>
        </p:txBody>
      </p:sp>
      <p:sp>
        <p:nvSpPr>
          <p:cNvPr id="9" name="pole tekstowe 8">
            <a:extLst>
              <a:ext uri="{FF2B5EF4-FFF2-40B4-BE49-F238E27FC236}">
                <a16:creationId xmlns:a16="http://schemas.microsoft.com/office/drawing/2014/main" id="{A0C0DE9E-A29C-CFD6-4B9E-6A68FA744585}"/>
              </a:ext>
            </a:extLst>
          </p:cNvPr>
          <p:cNvSpPr txBox="1"/>
          <p:nvPr/>
        </p:nvSpPr>
        <p:spPr>
          <a:xfrm>
            <a:off x="9606616" y="1371834"/>
            <a:ext cx="1912309" cy="276999"/>
          </a:xfrm>
          <a:prstGeom prst="rect">
            <a:avLst/>
          </a:prstGeom>
          <a:solidFill>
            <a:srgbClr val="4CBE9A"/>
          </a:solidFill>
        </p:spPr>
        <p:txBody>
          <a:bodyPr wrap="square" rtlCol="0">
            <a:spAutoFit/>
          </a:bodyPr>
          <a:lstStyle/>
          <a:p>
            <a:pPr algn="ctr"/>
            <a:r>
              <a:rPr lang="pl-PL" sz="1200" dirty="0">
                <a:solidFill>
                  <a:schemeClr val="bg1"/>
                </a:solidFill>
              </a:rPr>
              <a:t>Segment klientów</a:t>
            </a:r>
          </a:p>
        </p:txBody>
      </p:sp>
      <p:sp>
        <p:nvSpPr>
          <p:cNvPr id="10" name="pole tekstowe 9">
            <a:extLst>
              <a:ext uri="{FF2B5EF4-FFF2-40B4-BE49-F238E27FC236}">
                <a16:creationId xmlns:a16="http://schemas.microsoft.com/office/drawing/2014/main" id="{03B5DC2F-4D7C-5324-59CD-FFF58026F8D3}"/>
              </a:ext>
            </a:extLst>
          </p:cNvPr>
          <p:cNvSpPr txBox="1"/>
          <p:nvPr/>
        </p:nvSpPr>
        <p:spPr>
          <a:xfrm>
            <a:off x="3198186" y="1406459"/>
            <a:ext cx="1369027" cy="261610"/>
          </a:xfrm>
          <a:prstGeom prst="rect">
            <a:avLst/>
          </a:prstGeom>
          <a:solidFill>
            <a:srgbClr val="3AC6F3"/>
          </a:solidFill>
        </p:spPr>
        <p:txBody>
          <a:bodyPr wrap="square" rtlCol="0">
            <a:spAutoFit/>
          </a:bodyPr>
          <a:lstStyle/>
          <a:p>
            <a:pPr algn="ctr"/>
            <a:r>
              <a:rPr lang="pl-PL" sz="1100" dirty="0">
                <a:solidFill>
                  <a:schemeClr val="bg1"/>
                </a:solidFill>
              </a:rPr>
              <a:t>Zadania</a:t>
            </a:r>
          </a:p>
        </p:txBody>
      </p:sp>
      <p:sp>
        <p:nvSpPr>
          <p:cNvPr id="11" name="pole tekstowe 10">
            <a:extLst>
              <a:ext uri="{FF2B5EF4-FFF2-40B4-BE49-F238E27FC236}">
                <a16:creationId xmlns:a16="http://schemas.microsoft.com/office/drawing/2014/main" id="{7B017C67-B676-CF84-CFE8-1EA71D0661EC}"/>
              </a:ext>
            </a:extLst>
          </p:cNvPr>
          <p:cNvSpPr txBox="1"/>
          <p:nvPr/>
        </p:nvSpPr>
        <p:spPr>
          <a:xfrm>
            <a:off x="7287912" y="1409679"/>
            <a:ext cx="2017014" cy="261610"/>
          </a:xfrm>
          <a:prstGeom prst="rect">
            <a:avLst/>
          </a:prstGeom>
          <a:solidFill>
            <a:srgbClr val="3AC6F3"/>
          </a:solidFill>
        </p:spPr>
        <p:txBody>
          <a:bodyPr wrap="square" rtlCol="0">
            <a:spAutoFit/>
          </a:bodyPr>
          <a:lstStyle/>
          <a:p>
            <a:pPr algn="ctr"/>
            <a:r>
              <a:rPr lang="pl-PL" sz="1100" dirty="0">
                <a:solidFill>
                  <a:schemeClr val="bg1"/>
                </a:solidFill>
              </a:rPr>
              <a:t>Relacje z klientami</a:t>
            </a:r>
          </a:p>
        </p:txBody>
      </p:sp>
      <p:sp>
        <p:nvSpPr>
          <p:cNvPr id="12" name="pole tekstowe 11">
            <a:extLst>
              <a:ext uri="{FF2B5EF4-FFF2-40B4-BE49-F238E27FC236}">
                <a16:creationId xmlns:a16="http://schemas.microsoft.com/office/drawing/2014/main" id="{2841A2D3-E898-84D3-0628-78D21C954626}"/>
              </a:ext>
            </a:extLst>
          </p:cNvPr>
          <p:cNvSpPr txBox="1"/>
          <p:nvPr/>
        </p:nvSpPr>
        <p:spPr>
          <a:xfrm>
            <a:off x="2739407" y="4494178"/>
            <a:ext cx="1369027" cy="276999"/>
          </a:xfrm>
          <a:prstGeom prst="rect">
            <a:avLst/>
          </a:prstGeom>
          <a:solidFill>
            <a:srgbClr val="3AC6F3"/>
          </a:solidFill>
        </p:spPr>
        <p:txBody>
          <a:bodyPr wrap="square" rtlCol="0">
            <a:spAutoFit/>
          </a:bodyPr>
          <a:lstStyle/>
          <a:p>
            <a:pPr algn="ctr"/>
            <a:r>
              <a:rPr lang="pl-PL" sz="1200" dirty="0">
                <a:solidFill>
                  <a:schemeClr val="bg1"/>
                </a:solidFill>
              </a:rPr>
              <a:t>KOSZTY</a:t>
            </a:r>
          </a:p>
        </p:txBody>
      </p:sp>
      <p:sp>
        <p:nvSpPr>
          <p:cNvPr id="15" name="pole tekstowe 14">
            <a:extLst>
              <a:ext uri="{FF2B5EF4-FFF2-40B4-BE49-F238E27FC236}">
                <a16:creationId xmlns:a16="http://schemas.microsoft.com/office/drawing/2014/main" id="{43B1912C-33F7-213F-F717-5EE3AC1C1B80}"/>
              </a:ext>
            </a:extLst>
          </p:cNvPr>
          <p:cNvSpPr txBox="1"/>
          <p:nvPr/>
        </p:nvSpPr>
        <p:spPr>
          <a:xfrm>
            <a:off x="8151443" y="4494179"/>
            <a:ext cx="1369027" cy="276999"/>
          </a:xfrm>
          <a:prstGeom prst="rect">
            <a:avLst/>
          </a:prstGeom>
          <a:solidFill>
            <a:srgbClr val="3AC6F3"/>
          </a:solidFill>
        </p:spPr>
        <p:txBody>
          <a:bodyPr wrap="square" rtlCol="0">
            <a:spAutoFit/>
          </a:bodyPr>
          <a:lstStyle/>
          <a:p>
            <a:pPr algn="ctr"/>
            <a:r>
              <a:rPr lang="pl-PL" sz="1200" dirty="0">
                <a:solidFill>
                  <a:schemeClr val="bg1"/>
                </a:solidFill>
              </a:rPr>
              <a:t>DOCHODY</a:t>
            </a:r>
          </a:p>
        </p:txBody>
      </p:sp>
      <p:sp>
        <p:nvSpPr>
          <p:cNvPr id="16" name="pole tekstowe 15">
            <a:extLst>
              <a:ext uri="{FF2B5EF4-FFF2-40B4-BE49-F238E27FC236}">
                <a16:creationId xmlns:a16="http://schemas.microsoft.com/office/drawing/2014/main" id="{E4FB47CF-4FFF-D3FF-4672-300F2A52A06C}"/>
              </a:ext>
            </a:extLst>
          </p:cNvPr>
          <p:cNvSpPr txBox="1"/>
          <p:nvPr/>
        </p:nvSpPr>
        <p:spPr>
          <a:xfrm>
            <a:off x="5331021" y="2932362"/>
            <a:ext cx="1580328" cy="261610"/>
          </a:xfrm>
          <a:prstGeom prst="rect">
            <a:avLst/>
          </a:prstGeom>
          <a:solidFill>
            <a:srgbClr val="115952"/>
          </a:solidFill>
        </p:spPr>
        <p:txBody>
          <a:bodyPr wrap="square" rtlCol="0">
            <a:spAutoFit/>
          </a:bodyPr>
          <a:lstStyle/>
          <a:p>
            <a:pPr algn="ctr"/>
            <a:r>
              <a:rPr lang="pl-PL" sz="1100" dirty="0">
                <a:solidFill>
                  <a:schemeClr val="bg1"/>
                </a:solidFill>
              </a:rPr>
              <a:t>Gospodarka kołowa</a:t>
            </a:r>
          </a:p>
        </p:txBody>
      </p:sp>
      <p:sp>
        <p:nvSpPr>
          <p:cNvPr id="17" name="pole tekstowe 16">
            <a:extLst>
              <a:ext uri="{FF2B5EF4-FFF2-40B4-BE49-F238E27FC236}">
                <a16:creationId xmlns:a16="http://schemas.microsoft.com/office/drawing/2014/main" id="{AFD92CAD-82DB-E65B-C15F-F473D4E85F05}"/>
              </a:ext>
            </a:extLst>
          </p:cNvPr>
          <p:cNvSpPr txBox="1"/>
          <p:nvPr/>
        </p:nvSpPr>
        <p:spPr>
          <a:xfrm>
            <a:off x="2556151" y="5710413"/>
            <a:ext cx="1580328" cy="261610"/>
          </a:xfrm>
          <a:prstGeom prst="rect">
            <a:avLst/>
          </a:prstGeom>
          <a:solidFill>
            <a:srgbClr val="115952"/>
          </a:solidFill>
        </p:spPr>
        <p:txBody>
          <a:bodyPr wrap="square" rtlCol="0">
            <a:spAutoFit/>
          </a:bodyPr>
          <a:lstStyle/>
          <a:p>
            <a:pPr algn="ctr"/>
            <a:r>
              <a:rPr lang="pl-PL" sz="1100" dirty="0">
                <a:solidFill>
                  <a:schemeClr val="bg1"/>
                </a:solidFill>
              </a:rPr>
              <a:t>Innowacja kołowa</a:t>
            </a:r>
          </a:p>
        </p:txBody>
      </p:sp>
      <p:sp>
        <p:nvSpPr>
          <p:cNvPr id="18" name="pole tekstowe 17">
            <a:extLst>
              <a:ext uri="{FF2B5EF4-FFF2-40B4-BE49-F238E27FC236}">
                <a16:creationId xmlns:a16="http://schemas.microsoft.com/office/drawing/2014/main" id="{2AB535BE-0A7F-9DD9-BF65-2BF8C0909DAB}"/>
              </a:ext>
            </a:extLst>
          </p:cNvPr>
          <p:cNvSpPr txBox="1"/>
          <p:nvPr/>
        </p:nvSpPr>
        <p:spPr>
          <a:xfrm>
            <a:off x="8151443" y="5632523"/>
            <a:ext cx="1580328" cy="261610"/>
          </a:xfrm>
          <a:prstGeom prst="rect">
            <a:avLst/>
          </a:prstGeom>
          <a:solidFill>
            <a:srgbClr val="115952"/>
          </a:solidFill>
        </p:spPr>
        <p:txBody>
          <a:bodyPr wrap="square" rtlCol="0">
            <a:spAutoFit/>
          </a:bodyPr>
          <a:lstStyle/>
          <a:p>
            <a:pPr algn="ctr"/>
            <a:r>
              <a:rPr lang="pl-PL" sz="1100" dirty="0">
                <a:solidFill>
                  <a:schemeClr val="bg1"/>
                </a:solidFill>
              </a:rPr>
              <a:t>Zakończenie cyklu życia</a:t>
            </a:r>
          </a:p>
        </p:txBody>
      </p:sp>
    </p:spTree>
    <p:extLst>
      <p:ext uri="{BB962C8B-B14F-4D97-AF65-F5344CB8AC3E}">
        <p14:creationId xmlns:p14="http://schemas.microsoft.com/office/powerpoint/2010/main" val="2491372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Zdjęcie przedstawiające tekst, ludzi  Opis generowany automatycznie">
            <a:extLst>
              <a:ext uri="{FF2B5EF4-FFF2-40B4-BE49-F238E27FC236}">
                <a16:creationId xmlns:a16="http://schemas.microsoft.com/office/drawing/2014/main" id="{22832E7C-7327-5545-B860-F8D37FA81FD2}"/>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8E2DBD1-B289-8045-A104-5191A34078A8}"/>
              </a:ext>
            </a:extLst>
          </p:cNvPr>
          <p:cNvPicPr>
            <a:picLocks noChangeAspect="1"/>
          </p:cNvPicPr>
          <p:nvPr/>
        </p:nvPicPr>
        <p:blipFill rotWithShape="1">
          <a:blip r:embed="rId4"/>
          <a:srcRect l="13875" t="8298" r="16500" b="79394"/>
          <a:stretch/>
        </p:blipFill>
        <p:spPr>
          <a:xfrm>
            <a:off x="1255510" y="718191"/>
            <a:ext cx="9291874" cy="637366"/>
          </a:xfrm>
          <a:prstGeom prst="rect">
            <a:avLst/>
          </a:prstGeom>
        </p:spPr>
      </p:pic>
      <p:sp>
        <p:nvSpPr>
          <p:cNvPr id="10" name="TextBox 9">
            <a:extLst>
              <a:ext uri="{FF2B5EF4-FFF2-40B4-BE49-F238E27FC236}">
                <a16:creationId xmlns:a16="http://schemas.microsoft.com/office/drawing/2014/main" id="{8E021AB0-A917-3F46-A673-5C11A3262A0A}"/>
              </a:ext>
            </a:extLst>
          </p:cNvPr>
          <p:cNvSpPr txBox="1"/>
          <p:nvPr/>
        </p:nvSpPr>
        <p:spPr>
          <a:xfrm>
            <a:off x="548477" y="168433"/>
            <a:ext cx="11095045" cy="461665"/>
          </a:xfrm>
          <a:prstGeom prst="rect">
            <a:avLst/>
          </a:prstGeom>
          <a:noFill/>
        </p:spPr>
        <p:txBody>
          <a:bodyPr wrap="square" rtlCol="0">
            <a:spAutoFit/>
          </a:bodyPr>
          <a:lstStyle/>
          <a:p>
            <a:pPr algn="ctr"/>
            <a:r>
              <a:rPr lang="pl-PL" sz="2400" b="1" dirty="0">
                <a:solidFill>
                  <a:srgbClr val="262626"/>
                </a:solidFill>
                <a:latin typeface="Calibri" panose="020F0502020204030204" pitchFamily="34" charset="0"/>
                <a:ea typeface="SimSun" panose="02010600030101010101" pitchFamily="2" charset="-122"/>
                <a:cs typeface="Calibri" panose="020F0502020204030204" pitchFamily="34" charset="0"/>
              </a:rPr>
              <a:t>Odzyskiwanie zasobów: </a:t>
            </a:r>
            <a:r>
              <a:rPr lang="pl-PL" sz="2400" b="1" dirty="0">
                <a:solidFill>
                  <a:srgbClr val="4ABE98"/>
                </a:solidFill>
                <a:latin typeface="Calibri" panose="020F0502020204030204" pitchFamily="34" charset="0"/>
                <a:ea typeface="SimSun" panose="02010600030101010101" pitchFamily="2" charset="-122"/>
                <a:cs typeface="Calibri" panose="020F0502020204030204" pitchFamily="34" charset="0"/>
              </a:rPr>
              <a:t>Materiały sztuczne pozyskiwane w sposób etyczny </a:t>
            </a:r>
          </a:p>
        </p:txBody>
      </p:sp>
      <p:pic>
        <p:nvPicPr>
          <p:cNvPr id="3" name="Picture 2" descr="Ikona  Opis generowany automatycznie">
            <a:extLst>
              <a:ext uri="{FF2B5EF4-FFF2-40B4-BE49-F238E27FC236}">
                <a16:creationId xmlns:a16="http://schemas.microsoft.com/office/drawing/2014/main" id="{7F3F9EF6-ADEC-A74E-BBEC-12F6E04AE208}"/>
              </a:ext>
            </a:extLst>
          </p:cNvPr>
          <p:cNvPicPr>
            <a:picLocks noChangeAspect="1"/>
          </p:cNvPicPr>
          <p:nvPr/>
        </p:nvPicPr>
        <p:blipFill>
          <a:blip r:embed="rId5"/>
          <a:stretch>
            <a:fillRect/>
          </a:stretch>
        </p:blipFill>
        <p:spPr>
          <a:xfrm>
            <a:off x="-422031" y="1619462"/>
            <a:ext cx="5647859" cy="3953501"/>
          </a:xfrm>
          <a:prstGeom prst="rect">
            <a:avLst/>
          </a:prstGeom>
        </p:spPr>
      </p:pic>
      <p:pic>
        <p:nvPicPr>
          <p:cNvPr id="5" name="Picture 4" descr="Zdjęcie zawierające plener, niebo, plażę, wodę  Opis wygenerowany automatycznie">
            <a:extLst>
              <a:ext uri="{FF2B5EF4-FFF2-40B4-BE49-F238E27FC236}">
                <a16:creationId xmlns:a16="http://schemas.microsoft.com/office/drawing/2014/main" id="{7F778CB1-DABB-28C2-185E-873378D84130}"/>
              </a:ext>
            </a:extLst>
          </p:cNvPr>
          <p:cNvPicPr>
            <a:picLocks noChangeAspect="1"/>
          </p:cNvPicPr>
          <p:nvPr/>
        </p:nvPicPr>
        <p:blipFill>
          <a:blip r:embed="rId6"/>
          <a:stretch>
            <a:fillRect/>
          </a:stretch>
        </p:blipFill>
        <p:spPr>
          <a:xfrm>
            <a:off x="4560509" y="1581713"/>
            <a:ext cx="5986876" cy="3991250"/>
          </a:xfrm>
          <a:prstGeom prst="rect">
            <a:avLst/>
          </a:prstGeom>
        </p:spPr>
      </p:pic>
      <p:sp>
        <p:nvSpPr>
          <p:cNvPr id="2" name="Slide Number Placeholder 1">
            <a:extLst>
              <a:ext uri="{FF2B5EF4-FFF2-40B4-BE49-F238E27FC236}">
                <a16:creationId xmlns:a16="http://schemas.microsoft.com/office/drawing/2014/main" id="{BB800B77-4987-4967-A781-C6D976C52CD1}"/>
              </a:ext>
            </a:extLst>
          </p:cNvPr>
          <p:cNvSpPr>
            <a:spLocks noGrp="1"/>
          </p:cNvSpPr>
          <p:nvPr>
            <p:ph type="sldNum" sz="quarter" idx="12"/>
          </p:nvPr>
        </p:nvSpPr>
        <p:spPr/>
        <p:txBody>
          <a:bodyPr/>
          <a:lstStyle/>
          <a:p>
            <a:fld id="{9D5684D6-735E-A247-AB2A-697F19D02639}" type="slidenum">
              <a:rPr lang="en-US" smtClean="0"/>
              <a:t>9</a:t>
            </a:fld>
            <a:endParaRPr lang="en-US"/>
          </a:p>
        </p:txBody>
      </p:sp>
    </p:spTree>
    <p:extLst>
      <p:ext uri="{BB962C8B-B14F-4D97-AF65-F5344CB8AC3E}">
        <p14:creationId xmlns:p14="http://schemas.microsoft.com/office/powerpoint/2010/main" val="3979633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13E1A2706926046992B4250558F01A5" ma:contentTypeVersion="12" ma:contentTypeDescription="Utwórz nowy dokument." ma:contentTypeScope="" ma:versionID="91f25869a802c7903a1cbabcce24e90d">
  <xsd:schema xmlns:xsd="http://www.w3.org/2001/XMLSchema" xmlns:xs="http://www.w3.org/2001/XMLSchema" xmlns:p="http://schemas.microsoft.com/office/2006/metadata/properties" xmlns:ns2="b3cf53fe-5709-4881-86bb-a98b574c97a7" xmlns:ns3="add40845-5173-4435-b647-193b811b2a3e" targetNamespace="http://schemas.microsoft.com/office/2006/metadata/properties" ma:root="true" ma:fieldsID="9fcf2155dfd89c352a8bdf69f3c9d1cd" ns2:_="" ns3:_="">
    <xsd:import namespace="b3cf53fe-5709-4881-86bb-a98b574c97a7"/>
    <xsd:import namespace="add40845-5173-4435-b647-193b811b2a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cf53fe-5709-4881-86bb-a98b574c97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Tagi obrazów" ma:readOnly="false" ma:fieldId="{5cf76f15-5ced-4ddc-b409-7134ff3c332f}" ma:taxonomyMulti="true" ma:sspId="43890b14-0df8-462d-827d-ee3b8107f11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d40845-5173-4435-b647-193b811b2a3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77e61f1-a9ac-4268-885e-d44bdb337131}" ma:internalName="TaxCatchAll" ma:showField="CatchAllData" ma:web="add40845-5173-4435-b647-193b811b2a3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7698BA-5B96-4BE1-9B8D-D0429E2BCBAD}"/>
</file>

<file path=customXml/itemProps2.xml><?xml version="1.0" encoding="utf-8"?>
<ds:datastoreItem xmlns:ds="http://schemas.openxmlformats.org/officeDocument/2006/customXml" ds:itemID="{B28157AB-D259-49A7-ABFA-B78D4C43A0EA}"/>
</file>

<file path=docProps/app.xml><?xml version="1.0" encoding="utf-8"?>
<Properties xmlns="http://schemas.openxmlformats.org/officeDocument/2006/extended-properties" xmlns:vt="http://schemas.openxmlformats.org/officeDocument/2006/docPropsVTypes">
  <TotalTime>4348</TotalTime>
  <Words>5838</Words>
  <Application>Microsoft Office PowerPoint</Application>
  <PresentationFormat>Panoramiczny</PresentationFormat>
  <Paragraphs>647</Paragraphs>
  <Slides>25</Slides>
  <Notes>23</Notes>
  <HiddenSlides>1</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25</vt:i4>
      </vt:variant>
    </vt:vector>
  </HeadingPairs>
  <TitlesOfParts>
    <vt:vector size="30" baseType="lpstr">
      <vt:lpstr>Arial</vt:lpstr>
      <vt:lpstr>Arial</vt:lpstr>
      <vt:lpstr>Calibri</vt:lpstr>
      <vt:lpstr>Calibri Light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Katarzyna Godyń-Zakrzewska</cp:lastModifiedBy>
  <cp:revision>120</cp:revision>
  <dcterms:created xsi:type="dcterms:W3CDTF">2022-04-26T04:29:52Z</dcterms:created>
  <dcterms:modified xsi:type="dcterms:W3CDTF">2023-04-18T13:23:39Z</dcterms:modified>
</cp:coreProperties>
</file>