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XFe8CITiHGrDCGrOeDbNkNCK3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2B"/>
    <a:srgbClr val="004C7A"/>
    <a:srgbClr val="0C305A"/>
    <a:srgbClr val="00A74C"/>
    <a:srgbClr val="F0ECE9"/>
    <a:srgbClr val="D49137"/>
    <a:srgbClr val="959386"/>
    <a:srgbClr val="929486"/>
    <a:srgbClr val="FBE8E1"/>
    <a:srgbClr val="4E7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เราในฐานะพลเมืองโลกจะสร้างการเปลี่ยนแปลงที่จำเป็นสำหรับอนาคตที่ยั่งยืนยิ่งขึ้นได้อย่างไร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เป้าหมายการพัฒนาที่ยั่งยืน (SDGs) หรือที่รู้จักกันในนามเป้าหมายระดับโลก ได้รับการรับรองจากองค์การสหประชาชาติในปี 2015 โดยเป็นการเรียกร้องให้ดำเนินการเพื่อขจัดความยากจน ปกป้องโลกใบนี้ และรับรองว่าคนทุกคนจะมีความสงบสุขและความมั่งคั่งภายในปี 2030 ประเทศ 193 ประเทศได้มุ่งมั่นที่จะจัดลำดับความสำคัญให้ความก้าวหน้าสำหรับผู้ที่ล้าหลังมากที่สุด SDGs ได้รับการออกแบบมาเพื่อขจัดความยากจน ความหิวโหย เอดส์ และการเลือกปฏิบัติต่อผู้หญิงและเด็กหญิง ความคิดสร้างสรรค์ ความรู้ เทคโนโลยี และทรัพยากรทางการเงินจากสังคมเป็นสิ่งจำเป็นในการบรรลุ SDGs ในทุกบริบท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SDGs ทั้ง 17 ข้อจะอยู่ภายใต้หนึ่งใน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ห้าเสา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หลักของวาระปี 2030 – การพัฒนาคน เศรษฐกิจและความมั่งคั่ง สิ่งแวดล้อม สันติภาพและความยุติธรรม และความเป็นหุ้นส่วนการพัฒนา สิ่งเหล่านี้คือ 5 มิติหลักของ SDGs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การพัฒนาคน</a:t>
            </a:r>
            <a:br>
              <a:rPr lang="th-TH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เรามุ่งมั่นที่จะขจัดความยากจนและความหิวโหยในทุกรูปแบบและทุกมิติ และให้แน่ใจว่ามนุษย์ทุกคนสามารถเติมเต็มศักยภาพของตนได้ในการมีเกียรติและมีความเท่าเทียมในสภาพแวดล้อมที่ดี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สิ่งแวดล้อม</a:t>
            </a:r>
            <a:br>
              <a:rPr lang="th-TH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เรามุ่งมั่นที่จะปกป้องโลกจากการเสื่อมสภาพ โดยการบริโภคและการผลิตอย่างยั่งยืน การบริหารทรัพยากรธรรมชาติอย่างยั่งยืน และการดำเนินการอย่างเร่งด่วนต่อการเปลี่ยนแปลงของสภาพภูมิอากาศ เพื่อที่โลกจะได้รองรับความต้องการของคนรุ่นปัจจุบันและต่อไปได้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เศรษฐกิจและความมั่งคั่ง</a:t>
            </a:r>
            <a:br>
              <a:rPr lang="th-TH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เรามุ่งมั่นที่จะสร้างความมั่นใจว่ามนุษย์ทุกคนจะมีความมั่งคั่งและมีชีวิตที่เติมเต็ม และความก้าวหน้าทางเศรษฐกิจ สังคม และเทคโนโลยี เกิดขึ้นอย่างสอดคล้องกับธรรมชาติ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สันติภาพและความยุติธรรม</a:t>
            </a:r>
            <a:br>
              <a:rPr lang="th-TH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เรามุ่งมั่นที่จะส่งเสริมสังคมที่สงบสุข มีความยุติธรรมและเสมอภาพ และปราศจากความกลัวและความรุนแรง ไม่มีการพัฒนาที่ยั่งยืนโดยปราศจากสันติภาพ และไม่มีสันติภาพที่ปราศจากการพัฒนาที่ยั่งยืน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ความเป็นหุ้นส่วนการพัฒนา</a:t>
            </a:r>
            <a:br>
              <a:rPr lang="th-TH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เรามุ่งมั่นที่จะระดมวิธีที่จำเป็นในการนำวาระนี้ไปปฏิบัติ ผ่านการเป็นหุ้นส่วนความร่วมมือจากภาคส่วนที่หลากหลาย โดยอาศัยการเป็นน้ำหนึ่งใจเดียวกันที่เข้มแข็งขึ้น มุ่งเน้นไปที่ความต้องการของคนที่ยากจนและเปราะบางที่สุด โดยมีส่วนร่วมของทุกประเทศ ผู้มีส่วนได้เสียทั้งหมด และคนทุกคน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พลังที่แท้จริงของ SDG อยู่ที่รายละเอียดซึ่งอยู่ภายใต้เป้าหมายทั้ง 17 ข้อ SDG มีรากฐานมาจากเป้าหมาย 169 ข้อ และตัวชี้วัดมากกว่า 200 รายการที่ให้คำแนะนำที่ชัดเจนเกี่ยวกับวิธีทำให้โลกอยู่บนเส้นทางที่ยั่งยืนยิ่งขึ้น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เรามาดู SDG #14 “การใช้ประโยชน์จากมหาสมุทรและทรัพยากรทางทะเล” กัน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เป้าหมายย่อยของเป้าหมาย #14 มีอยู่ 10 ข้อ ซึ่งรวมถึงเกณฑ์ที่เฉพาะเจาะจง วัดผลได้ บรรลุได้ มีความเกี่ยวข้องและยึดตามเวลา เพื่อเป็นแนวทางในการบรรลุเป้าหมายโดยรวมเพื่อปรับปรุง “การใช้ประโยชน์จากมหาสมุทรและทรัพยากรทางทะเล”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เพื่อให้มั่นใจว่าเป้าหมายจะได้รับการตอบสนองเพื่อบรรลุเป้า SDG #14 กรอบการทำงานของตัวชี้วัดและข้อมูลสถิติจะถูกใช้เพื่อตรวจสอบความคืบหน้า แจ้งนโยบาย และตรวจสอบความรับผิดชอบของผู้มีส่วนได้เสียทั้งหมด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SDGs มีความเชื่อมโยงกันอย่างมาก และถ้าหากเป้าหมายหนึ่งไม่คืบหน้า จะเป็นอุปสรรคต่อความคืบหน้าของเป้าหมายอื่น เป้าหมายทั้ง 17 ซึ่งมุ่งเป้าที่จะ “ขจัดความยากจนและรับรองว่าทุกคนจะได้ใช้ชีวิตอย่างมั่งคั่ง” ไม่สามารถจัดการได้ทีละข้อ ยกตัวอย่างเช่น เราไม่สามารถรับรองสุขภาพและความเป็นอยู่ที่ดี (SDG 3) ของประชากรโลกทั้งหมดโดยไม่ขจัดความยากจน (SDG 1) และความหิวโหย (SDG 2) เราไม่สามารถทำให้เกิดความเท่าเทียมระหว่างเพศ (SDG 5)  หากไม่มีงานที่มีคุณค่าและการเติบโตทางเศรษฐกิจ (SDG 8) และเราไม่สามารถรับมือการเปลี่ยนแปลงสภาพภูมิอากาศ  (SDG 13) หากไม่สามารถเข้าถึงพลังงานสะอาด (SDG 7)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1" name="Google Shape;37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การพัฒนาที่ยั่งยืนเป็นความสมดุลระหว่างเป้าหมายทางสังคม สิ่งแวดล้อม และเศรษฐกิจ SGDs ทั้ง 17 ข้อเป็นส่วนหนึ่งของหนึ่งในสามปัจจัยการพัฒนา หรือที่จุดตัดของทั้งสามปัจจั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0" name="Google Shape;38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แล้วเราจะบรรลุเป้าหมายเหล่านี้และทำให้เกิดอนาคตที่ยั่งยืนยิ่งขึ้นได้อย่างไร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เราจำเป็นต้องทบทวนปัญหา ทางออก และระบบที่มีอยู่ในปัจจุบัน เพื่อทำความเข้าใจลักษณะของปัญหาและบริบทของสถานการณ์ปัจจุบันของเราอย่างลึกซึ้งก่อนที่จะดำเนินการแก้ปัญห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เครื่องมือการทำแผนผังเป็นวิธีที่ดีในการกำหนดกรอบของสาเหตุและผลกระทบของปัญหา และวิธีการที่กิจกรรมและเป้าหมายบางอย่างสามารถช่วยให้เราหาทางออกได้ เรามาตรวจสอบผังต้นไม้ปัญหา/ผังต้นไม้ทางออก แล้วเริ่มวิเคราะห์ปัญหาและวิธีแก้ไขที่เป็นไปได้กัน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ผังต้นไม้ปัญหา/ผังต้นไม้ทางออก เป็นเครื่องมือที่ช่วยให้เข้าใจปัญหาที่ซับซ้อนและค้นหาทางออกที่เหมาะสม โดยการระบุสาเหตุและผลกระทบของแต่ละปัญหาอย่างละเอียด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ผังต้นไม้ปัญหา/ผังต้นไม้ทางออก คืออะไร ผังต้นไม้ปัญหาทำให้เห็นภาพรวมของสาเหตุและผลกระทบของปัญหาที่ระบุ การวิเคราะห์ถูกวางโครงสร้างให้สาเหตุและผลกระทบถูกวางเค้าโครงด้วยภาพ โดยแสดงความเชื่อมโยงระหว่างปัจจัยต่าง ๆ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สาเหตุ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จะก่อตัวเป็นรากของต้นไม้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หลักคือลำต้น 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ผลที่ตามมา/ผลกระทบ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คือกิ่งของต้นไม้ ผังต้นไม้ทางออกจะสรุป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เกี่ยวกับการริเริ่ม การดำเนินการ และโครงการ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ต่าง ๆ ที่พัฒนาขึ้นมาเพื่อเป็นวิธีการแก้ปัญหาอย่างมีเหตุผลเพื่อตอบสนองต่อผังต้นไม้ปัญหาที่ทำไว้ตอนแร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ผังต้นไม้ปัญหาจะให้ภาพรวมของสาเหตุและผลกระทบที่ทราบทั้งหมด ที่มีต่อปัญหาที่ระบุ ซึ่งมีความสำคัญในการวางแผนการมีส่วนร่วมของชุมชนหรือโครงการเปลี่ยนแปลงพฤติกรรม เนื่องจากเป็นการสร้างบริบทที่จะเกิดโครงการขึ้น ในการทำผังต้นไม้ปัญหา จะมีการทำแผนผังเกี่ยวกับสาเหตุของปัญหาที่เราระบุและต้องการแก้ไข รวมถึงระบุผลกระทบของปัญหาและวิธีการที่มันสร้างปัญหาเพิ่มขึ้น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ขั้นตอนแรกคือการพูดคุยและตกลงเกี่ยวกับปัญหาหรือปัญหาที่จะวิเคราะห์ สิ่งนี้จะเป็น “ข้อความแสดงปัญหา”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พยายามระบุปัญหาให้เฉพาะเจาะจงที่สุดเท่าที่จะเป็นไปได้ เพราะจะช่วยทำให้ผังต้นไม้ปัญหาสามารถดำเนินการได้มากที่สุดเท่าที่จะเป็นไปได้ ปัญหาหรือประเด็นจะถูกเขียนไว้ที่กลางแผนผังและกลายเป็น 'ลำต้น' ของต้นไม้ ซึ่งจะกลายเป็น 'ปัญหาหลัก' คำที่ใช้ไม่จำเป็นต้องตรงตัว เพราะรากและกิ่งไม้จะเป็นตัวกำหนดคำนิยามเพิ่มเติม แต่ควรจะอธิบายถึงปัญหาที่เกิดขึ้นจริงที่ทุกคนรู้สึกกระตือรือร้น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จากนั้น กลุ่มต่าง ๆ จะระบุสาเหตุของปัญหาหลัก ซึ่งจะกลายเป็นราก แล้วจึงระบุผลที่ตามมา ซึ่งจะกลายเป็นกิ่งไม้ สาเหตุและผลกระทบเหล่านี้สามารถทำคนเดียวหรือเป็นคู่บนกระดาษสติ๊กโน้ต เพื่อให้สามารถจัดเรียงได้ตามตรรกะที่เป็นเหตุและผล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ผังต้นไม้ทางออก (หรือเป้าหมาย) ถูกสร้างขึ้นโดยการทำให้ข้อความเชิงลบที่ประกอบกันเป็นผังต้นไม้ปัญหา ให้กลายเป็นข้อความเชิงบวก ยกตัวอย่างเช่น สาเหตุ (ผังต้นไม้ปัญหา) เช่น “ขาดความรู้” จะกลายเป็นวิธีการ เช่น “ความรู้ที่เพิ่มขึ้น” ผังต้นไม้ทางออกแสดงให้เห็นถึงความสัมพันธ์ระหว่างวิธีการและผลที่พึงจะได้รับระหว่างเป้าหมายต่าง ๆ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1: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เรียบเรียงข้อความเชิงลบทั้งหมดของการวิเคราะห์ปัญหา ให้เป็นข้อความเชิงบวกที่ต้องการและสามารถทำให้สำเร็จได้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2: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ตรวจสอบความสัมพันธ์ระหว่างวิธีการและผลที่พึงจะได้รับเพื่อให้แน่ใจถึงความถูกต้องและความสมบูรณ์ของลำดับชั้น โดยความสัมพันธ์ระหว่างสาเหตุและผลกระทบในผังต้นไม้ปัญหาจะถูกเปลี่ยนเป็นความเชื่อมโยงระหว่างวิธีการและผลที่พึงจะได้รับในผังต้นไม้ทางออ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3: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หากจำเป็น ให้แก้ไขข้อความและเพิ่มข้อความใหม่ถ้าข้อความเหล่านี้ดูเหมือนจะเกี่ยวข้องและจำเป็นในการบรรลุเป้าหมายในระดับที่สูงขึ้นไป หรือลบเป้าหมายที่ไม่เหมาะสมหรือจำเป็น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การปรับเปลี่ยนปัญหาให้เป็นเป้าหมายควรทำอย่างระมัดระวัง ถ้าข้อความไม่สมเหตุสมผลหลังจากการปรับเปลี่ยนข้อความ ให้เขียนข้อความแทนที่ หรือลบออก หรือไม่เปลี่ยนแปลงปัญหา เป็นสิ่งสำคัญที่จะต้องทบทวนเป้าหมายที่กำหนดและผังต้นไม้ทางออก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ข้อความแสดงปัญหา: 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"คุณภาพน้ำในแม่น้ำกำลังเสื่อมลง”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อาจถูกปรับให้เป็น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 “คุณภาพน้ำในแม่น้ำได้รับการปรับปรุงให้ดีขึ้น”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ข้อความแสดงปัญหา: 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“สูญเสียความเชื่อมั่นในบริการสาธารณะ”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อาจถูกปรับให้เป็น 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“ความมั่นใจของประชาชนในบริการสาธารณะกลับมาอีกครั้ง”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ข้อความแสดงปัญหา: 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“ระบบขนส่งมวลชนอยู่ในสภาพที่ไม่ดี”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อาจถูกปรับให้เป็น </a:t>
            </a:r>
            <a:r>
              <a:rPr lang="th-TH" sz="1800" i="1">
                <a:latin typeface="Tahoma"/>
                <a:ea typeface="Tahoma"/>
                <a:cs typeface="Tahoma"/>
                <a:sym typeface="Tahoma"/>
              </a:rPr>
              <a:t>“ระบบขนส่งมวลชนได้รับการดูแลรักษาให้อยู่ในสภาพดี”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6" name="Google Shape;5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สำหรับกิจกรรมกลุ่มให้ทำตามขั้นตอนถัดไป: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1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เลือกความท้าทายด้านความยั่งยืนและระบุ SDG ที่เชื่อมโยงกับความท้าทาย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2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สร้างผังต้นไม้ปัญหาเพื่อวิเคราะห์สาเหตุและผลกระทบของความท้าทาย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3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สร้างผังต้นไม้ทางออกและระบุแนวทางการแก้ปัญหาเพื่อเอาชนะความท้าทาย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ขั้นตอนที่ 4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เลือกการแทรกแซงที่ต้องการ สร้าง (ข้อความแสดงปัญหาและข้อความแสดงทางออก) แล้วเชื่อมโยงข้อความกับ SDGs พยายามเชื่อมโยงข้อความกับเป้าหมายและตัวชี้วัด SDGs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5" name="Google Shape;61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เราอาศัยอยู่ในโลกที่มีความซับซ้อนมากขึ้นเรื่อย ๆ ในช่วงไม่กี่ทศวรรษที่ผ่านมา เราประสบความสำเร็จในการเติบโตทางเศรษฐกิจอย่างที่ไม่เคยมีมาก่อน และสร้างความก้าวหน้าอย่างแท้จริงในประเด็นการพัฒนาที่สำคัญต่าง ๆ ซึ่งความสำเร็จเหล่านี้ได้ปกปิดความผิดพลาดหลัก ๆ ในโมเดลการพัฒนาปัจจุบันของเรา ความผิดปกติเหล่านี้กำลังทำให้เกิดภาระทางด้านสิ่งแวดล้อมและสังคมที่เพิ่มมากขึ้น ซึ่งเป็นภาระที่ก่อให้เกิดการคุกคามต่อวิถีชีวิตของเราเพิ่มมากขึ้น และกำลังเปลี่ยนโลกให้กลายเป็นสถานที่ที่มีความเป็นไปได้น้อยลงมากสำหรับการดำรงชีวิตและการเลี้ยงชีพ เรามีเพียงโลกเดียวเท่านั้น ไม่มีโลกที่สอง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วิกฤตสภาพภูมิอากาศยังคงดำเนินอยู่ เป็นครั้งแรกที่ป่าดิบชื้นแอมะซอน ซึ่งเป็นป่าที่ใหญ่ที่สุดในโลก ในส่วนที่อยู่ในประเทศบราซิล ปัจจุบันปล่อยก๊าซคาร์บอนไดออกไซด์มากกว่าที่จะดักจับเนื่องจากกิจกรรมของมนุษย์ เช่น การตัดไม้ ความเข้มข้นของก๊าซเรือนกระจกยังคงเพิ่มขึ้นอย่างต่อเนื่องในปี 2020 จนทำสถิติสูงที่สุด ถือว่าเป็นหนึ่งในสามปีที่ร้อนที่สุด โดยมีอุณหภูมิเฉลี่ยทั่วโลกมากกว่าฐานปี 1850–1900 ประมาณ 1.2°C  ทั่วโลกยังไม่สามารถทำตามเป้าหมายของข้อตกลงปารีสในการรักษาอุณหภูมิเฉลี่ยของโลกให้ต่ำกว่า 2°C เหนืออุณหภูมิในช่วงก่อนการพัฒนาอุตสาหกรรม และการลดการปล่อยก๊าซคาร์บอนไดออกไซด์สู่ระดับที่เป็นศูนย์ทั่วโลกภายในปี 2050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lang="th-TH"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สัดส่วนประชากรโลกที่ยากจนขั้นรุนแรงลดลงจาก 10.1 เปอร์เซ็นต์ในปี 2015 เป็น 9.3 เปอร์เซ็นต์ในปี 2017 ซึ่งหมายความว่าจำนวนคนที่อยู่ได้ด้วยเงินที่น้อยกว่า 1.90 ดอลลาร์ต่อวัน ลดลงจาก 741 ล้านเป็น 689 ล้านคน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อย่างไรก็ตาม อัตราการลดลงเป็นไปอย่างช้า ๆ น้อยกว่า 0.5 เปอร์เซ็นต์ต่อปีระหว่างปี 2015 ถึง 2017 เมื่อเทียบกับหนึ่งเปอร์เซ็นต์ต่อปีระหว่างปี 1990 ถึง 2015 จากการประมาณการพบว่าปี 2020 มีอัตราการเพิ่มขึ้นของคนยากจนทั่วโลก 119 ล้านถึง 124 ล้านคน ซึ่ง 60 เปอร์เซ็นต์ อยู่ในเอเชียใต้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จากการคาดการณ์ในปัจจุบัน คาดว่าอัตราความยากจนของโลกจะอยู่ที่ 7 เปอร์เซ็นต์ (ประมาณ 600 ล้านคน) ในปี 2030 ซึ่งไม่บรรลุเป้าหมายของการขจัดความยากจน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ผู้หญิงเกือบหนึ่งในสามคน (736 ล้านคน) ตกอยู่ภายใต้ความรุนแรงทางร่างกายและ/หรือทางเพศอย่างน้อยหนึ่งครั้งตั้งแต่อายุ 15 ปี ส่วนมากจากคู่รัก ความรุนแรงในคู่รักจะก่อตัวเร็ว ในบรรดาเด็กหญิงและผู้หญิงที่เคยแต่งงานหรือมีคู่ เกือบ 24 เปอร์เซ็นต์ของคนที่อายุ 15 ถึง 19 ปีเคยได้รับความรุนแรงดังกล่าว โดยมีสัดส่วน 26 เปอร์เซ็นต์ของคนที่อายุ 20 ถึง 24 ปี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ความไม่เท่าเทียมกันของความรุนแรงในคู่รักจะพบได้ในทุกภูมิภาค โดยมีความแพร่หลายในภูมิภาคที่มีรายได้ระดับต่ำและปานกลางค่อนไปทางต่ำ เมื่อเทียบกับภูมิภาคที่มีรายได้สูง ความแตกต่างเหล่านี้มีแนวโน้มที่จะสะท้อนให้เห็นถึงความท้าทายที่ผู้หญิงมักเผชิญในการออกจากความสัมพันธ์ที่มีการใช้ความรุนแรง เช่น มีทรัพยากรทางเศรษฐกิจไม่เพียงพอ การเข้าถึงบริการสนับสนุนอย่างเป็นทางการที่จำกัดและไม่เพียงพอ และความกลัวต่อผลกระทบจากการตีตราทางสังคม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315" y="948130"/>
            <a:ext cx="6196125" cy="4961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-1080786" y="218661"/>
            <a:ext cx="6420678" cy="642067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-1477369" y="218661"/>
            <a:ext cx="6420678" cy="6420678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44671" y="1391479"/>
            <a:ext cx="4299247" cy="37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" marR="0" lvl="0" indent="63500" algn="l" defTabSz="914400" rtl="0" eaLnBrk="1" fontAlgn="auto" latinLnBrk="0" hangingPunct="1">
              <a:lnSpc>
                <a:spcPct val="12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การแก้ไขปัญหาเพื่อการพัฒนาอย่างยั่งยืน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SDGs)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Google Shape;104;p1"/>
          <p:cNvCxnSpPr/>
          <p:nvPr/>
        </p:nvCxnSpPr>
        <p:spPr>
          <a:xfrm>
            <a:off x="1371600" y="1391479"/>
            <a:ext cx="131196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"/>
          <p:cNvCxnSpPr/>
          <p:nvPr/>
        </p:nvCxnSpPr>
        <p:spPr>
          <a:xfrm>
            <a:off x="1384853" y="5280993"/>
            <a:ext cx="131196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712030" y="1456674"/>
            <a:ext cx="6184069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11500"/>
              <a:buFont typeface="Tahoma"/>
              <a:buNone/>
            </a:pPr>
            <a:r>
              <a:rPr lang="th-TH" sz="8500" b="1" i="0" u="none" strike="noStrike" cap="none" dirty="0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r>
              <a:rPr lang="th-TH" sz="8500" b="1" dirty="0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เปลี่ยนแปลง</a:t>
            </a:r>
            <a:endParaRPr sz="8500" dirty="0"/>
          </a:p>
        </p:txBody>
      </p:sp>
      <p:pic>
        <p:nvPicPr>
          <p:cNvPr id="242" name="Google Shape;242;p10" descr="A picture containing text, sign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0720" y="734421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1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925" y="268605"/>
            <a:ext cx="6700149" cy="536535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542" y="296883"/>
            <a:ext cx="7211868" cy="62420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9" name="Google Shape;25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55F6DF-6CAC-BF56-BD8E-241AE8DD3F40}"/>
              </a:ext>
            </a:extLst>
          </p:cNvPr>
          <p:cNvGrpSpPr/>
          <p:nvPr/>
        </p:nvGrpSpPr>
        <p:grpSpPr>
          <a:xfrm>
            <a:off x="4729318" y="353770"/>
            <a:ext cx="2699212" cy="2148871"/>
            <a:chOff x="4729318" y="353770"/>
            <a:chExt cx="2699212" cy="2148871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2E7EEBBE-AAE4-7644-5BA2-CDFD3A625D1C}"/>
                </a:ext>
              </a:extLst>
            </p:cNvPr>
            <p:cNvSpPr/>
            <p:nvPr/>
          </p:nvSpPr>
          <p:spPr>
            <a:xfrm>
              <a:off x="4729318" y="353770"/>
              <a:ext cx="2699212" cy="2148871"/>
            </a:xfrm>
            <a:prstGeom prst="chord">
              <a:avLst>
                <a:gd name="adj1" fmla="val 10174479"/>
                <a:gd name="adj2" fmla="val 597492"/>
              </a:avLst>
            </a:prstGeom>
            <a:solidFill>
              <a:srgbClr val="D49137"/>
            </a:solidFill>
            <a:ln>
              <a:solidFill>
                <a:srgbClr val="D49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AC17E5-2D5B-751F-E2D0-55F0BD3C502C}"/>
                </a:ext>
              </a:extLst>
            </p:cNvPr>
            <p:cNvSpPr txBox="1"/>
            <p:nvPr/>
          </p:nvSpPr>
          <p:spPr>
            <a:xfrm>
              <a:off x="4827836" y="495240"/>
              <a:ext cx="2508029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การพัฒนาคน</a:t>
              </a:r>
              <a:br>
                <a:rPr lang="en-US" sz="11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เรามุ่งมั่นที่จะขจัดความยากจนและ</a:t>
              </a:r>
              <a:br>
                <a:rPr lang="en-US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ความหิวโหยในทุกรูปแบบและทุกมิติ เพื่อให้แน่ใจว่ามนุษย์ทุกคนสามารถเติมเต็มศักยภาพของตนได้ในการมีเกียรติและมีความเท่าเทียมในสภาพแวดล้อมที่ดี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EFF31-A32D-DED9-77A0-C271725D58D8}"/>
              </a:ext>
            </a:extLst>
          </p:cNvPr>
          <p:cNvGrpSpPr/>
          <p:nvPr/>
        </p:nvGrpSpPr>
        <p:grpSpPr>
          <a:xfrm>
            <a:off x="7085350" y="1645131"/>
            <a:ext cx="2583955" cy="2705958"/>
            <a:chOff x="7085350" y="1645131"/>
            <a:chExt cx="2583955" cy="2705958"/>
          </a:xfrm>
        </p:grpSpPr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7F6C3AA3-0F9D-D5B4-D1BB-84351A22D76A}"/>
                </a:ext>
              </a:extLst>
            </p:cNvPr>
            <p:cNvSpPr/>
            <p:nvPr/>
          </p:nvSpPr>
          <p:spPr>
            <a:xfrm>
              <a:off x="7085350" y="1645131"/>
              <a:ext cx="2583955" cy="2705958"/>
            </a:xfrm>
            <a:prstGeom prst="chord">
              <a:avLst>
                <a:gd name="adj1" fmla="val 10174479"/>
                <a:gd name="adj2" fmla="val 597492"/>
              </a:avLst>
            </a:prstGeom>
            <a:solidFill>
              <a:srgbClr val="00A74C"/>
            </a:solidFill>
            <a:ln>
              <a:solidFill>
                <a:srgbClr val="00A7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977D3E-557D-4FCC-0B88-B0BC1CE7963E}"/>
                </a:ext>
              </a:extLst>
            </p:cNvPr>
            <p:cNvSpPr txBox="1"/>
            <p:nvPr/>
          </p:nvSpPr>
          <p:spPr>
            <a:xfrm>
              <a:off x="7124540" y="1764746"/>
              <a:ext cx="250066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สิ่งแวดล้อม</a:t>
              </a:r>
              <a:br>
                <a:rPr lang="th-TH" sz="11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เรามุ่งมั่นที่จะปกป้องโลกจากการเสื่อมสภาพ โดยการบริโภคและการผลิตอย่างยั่งยืน การบริหารทรัพยากรธรรมชาติอย่างยั่งยืน และการดำเนินการอย่างเร่งด่วนต่อการเปลี่ยนแปลงของสภาพภูมิอากาศ เพื่อที่โลกจะได้รองรับความต้องการของคนรุ่นปัจจุบันและต่อไปได้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19E829-DD48-BA23-0B12-E72F85C7BFD7}"/>
              </a:ext>
            </a:extLst>
          </p:cNvPr>
          <p:cNvGrpSpPr/>
          <p:nvPr/>
        </p:nvGrpSpPr>
        <p:grpSpPr>
          <a:xfrm>
            <a:off x="6197568" y="3776550"/>
            <a:ext cx="2737274" cy="2457724"/>
            <a:chOff x="6197568" y="3776550"/>
            <a:chExt cx="2737274" cy="2457724"/>
          </a:xfrm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2430415F-7884-69A3-6AF0-876013294842}"/>
                </a:ext>
              </a:extLst>
            </p:cNvPr>
            <p:cNvSpPr/>
            <p:nvPr/>
          </p:nvSpPr>
          <p:spPr>
            <a:xfrm>
              <a:off x="6197568" y="3776550"/>
              <a:ext cx="2737274" cy="2457724"/>
            </a:xfrm>
            <a:prstGeom prst="chord">
              <a:avLst>
                <a:gd name="adj1" fmla="val 8365729"/>
                <a:gd name="adj2" fmla="val 2405664"/>
              </a:avLst>
            </a:prstGeom>
            <a:solidFill>
              <a:srgbClr val="0C3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AB33A9-EAD1-BB28-B393-8CD9A60ABDCD}"/>
                </a:ext>
              </a:extLst>
            </p:cNvPr>
            <p:cNvSpPr txBox="1"/>
            <p:nvPr/>
          </p:nvSpPr>
          <p:spPr>
            <a:xfrm>
              <a:off x="6197568" y="3788405"/>
              <a:ext cx="2699211" cy="2108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h-TH" sz="110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ความร่วมมือ</a:t>
              </a:r>
              <a:br>
                <a:rPr lang="en-US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</a:br>
              <a:r>
                <a:rPr lang="th-TH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เพื่อการพัฒนา</a:t>
              </a:r>
              <a:br>
                <a:rPr lang="en-US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</a:br>
              <a:br>
                <a:rPr lang="th-TH" sz="6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เรามุ่งมั่นที่จะระดมวิธีที่จำเป็นในการนำวาระนี้ไปปฏิบัติ ผ่านการเป็นหุ้นส่วนความร่วมมือจากภาคส่วนที่หลากหลาย โดยอาศัยการเป็นน้ำหนึ่งใจเดียวกันที่เข้มแข็งขึ้น มุ่งเน้นไปที่ความต้องการของคนที่ยากจนและเปราะบางที่สุด โดยมีส่วนร่วมของทุกประเทศ ผู้มีส่วนได้เสียทั้งหมด และคนทุกคน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8D5873-4BFC-098C-0E61-83642DF13661}"/>
              </a:ext>
            </a:extLst>
          </p:cNvPr>
          <p:cNvGrpSpPr/>
          <p:nvPr/>
        </p:nvGrpSpPr>
        <p:grpSpPr>
          <a:xfrm>
            <a:off x="3520798" y="3804656"/>
            <a:ext cx="2461922" cy="1874983"/>
            <a:chOff x="3520798" y="3804656"/>
            <a:chExt cx="2461922" cy="1874983"/>
          </a:xfrm>
        </p:grpSpPr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BD78DA84-E900-0D9D-77F7-843F24A668D5}"/>
                </a:ext>
              </a:extLst>
            </p:cNvPr>
            <p:cNvSpPr/>
            <p:nvPr/>
          </p:nvSpPr>
          <p:spPr>
            <a:xfrm>
              <a:off x="3520798" y="3804656"/>
              <a:ext cx="2461922" cy="1874983"/>
            </a:xfrm>
            <a:prstGeom prst="chord">
              <a:avLst>
                <a:gd name="adj1" fmla="val 9333217"/>
                <a:gd name="adj2" fmla="val 1484143"/>
              </a:avLst>
            </a:prstGeom>
            <a:solidFill>
              <a:srgbClr val="004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5E40C4-3043-0F11-4333-A699FF0A3242}"/>
                </a:ext>
              </a:extLst>
            </p:cNvPr>
            <p:cNvSpPr txBox="1"/>
            <p:nvPr/>
          </p:nvSpPr>
          <p:spPr>
            <a:xfrm>
              <a:off x="3555691" y="3887804"/>
              <a:ext cx="2382503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สันติภาพ</a:t>
              </a:r>
              <a:br>
                <a:rPr lang="th-TH" sz="12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เรามุ่งมั่นที่จะส่งเสริมสังคมที่สงบสุข </a:t>
              </a:r>
              <a:br>
                <a:rPr lang="en-US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มีความยุติธรรมและเสมอภาพ และปราศจากความกลัวและความรุนแรง ไม่มีการพัฒนาที่ยั่งยืนโดยปราศจากสันติภาพ และไม่มีสันติภาพที่ปราศจากการพัฒนาที่ยั่งยืน</a:t>
              </a:r>
              <a:endParaRPr lang="en-US" sz="120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C4C87B-CCB7-622E-F020-A262AD904480}"/>
              </a:ext>
            </a:extLst>
          </p:cNvPr>
          <p:cNvGrpSpPr/>
          <p:nvPr/>
        </p:nvGrpSpPr>
        <p:grpSpPr>
          <a:xfrm>
            <a:off x="2652905" y="1642857"/>
            <a:ext cx="2552156" cy="2090301"/>
            <a:chOff x="2652905" y="1642857"/>
            <a:chExt cx="2552156" cy="2090301"/>
          </a:xfrm>
        </p:grpSpPr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D123CC2C-5718-EE9B-3036-68326AC67343}"/>
                </a:ext>
              </a:extLst>
            </p:cNvPr>
            <p:cNvSpPr/>
            <p:nvPr/>
          </p:nvSpPr>
          <p:spPr>
            <a:xfrm>
              <a:off x="2705158" y="1642857"/>
              <a:ext cx="2467330" cy="2090301"/>
            </a:xfrm>
            <a:prstGeom prst="chord">
              <a:avLst>
                <a:gd name="adj1" fmla="val 9538813"/>
                <a:gd name="adj2" fmla="val 1244250"/>
              </a:avLst>
            </a:prstGeom>
            <a:solidFill>
              <a:srgbClr val="FF5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C26BEB-9B89-DD76-F206-AABF8591B5B6}"/>
                </a:ext>
              </a:extLst>
            </p:cNvPr>
            <p:cNvSpPr txBox="1"/>
            <p:nvPr/>
          </p:nvSpPr>
          <p:spPr>
            <a:xfrm>
              <a:off x="2652905" y="1911180"/>
              <a:ext cx="2552156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เศรษฐกิจและความมั่งคั่ง</a:t>
              </a:r>
              <a:br>
                <a:rPr lang="th-TH" sz="12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br>
                <a:rPr lang="en-US" sz="6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เรามุ่งมั่นที่จะสร้างความมั่นใจว่ามนุษย์</a:t>
              </a:r>
              <a:br>
                <a:rPr lang="en-US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th-TH" sz="1100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ทุกคนจะมีความมั่งคั่งและมีชีวิตที่เติมเต็ม และความก้าวหน้าทางเศรษฐกิจ สังคม และเทคโนโลยี เกิดขึ้นอย่างสอดคล้องกับธรรมชาติ</a:t>
              </a:r>
              <a:endParaRPr lang="en-US" sz="120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266" name="Google Shape;266;p13" descr="Chart, sunburst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273" y="792019"/>
            <a:ext cx="4417291" cy="441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/>
          <p:nvPr/>
        </p:nvSpPr>
        <p:spPr>
          <a:xfrm>
            <a:off x="5112129" y="1397219"/>
            <a:ext cx="2756262" cy="3186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5112129" y="3590936"/>
            <a:ext cx="2756262" cy="3186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7985949" y="1205550"/>
            <a:ext cx="455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4400"/>
              <a:buFont typeface="Tahoma"/>
              <a:buNone/>
            </a:pPr>
            <a:r>
              <a:rPr lang="th-TH" sz="4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169 เป้าประสงค์</a:t>
            </a:r>
            <a:endParaRPr sz="1000"/>
          </a:p>
        </p:txBody>
      </p:sp>
      <p:sp>
        <p:nvSpPr>
          <p:cNvPr id="270" name="Google Shape;270;p13"/>
          <p:cNvSpPr txBox="1"/>
          <p:nvPr/>
        </p:nvSpPr>
        <p:spPr>
          <a:xfrm>
            <a:off x="7985956" y="3399418"/>
            <a:ext cx="38667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4400"/>
              <a:buFont typeface="Tahoma"/>
              <a:buNone/>
            </a:pPr>
            <a:r>
              <a:rPr lang="th-TH" sz="41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230 ตัวชี้วัด</a:t>
            </a:r>
            <a:endParaRPr sz="1100"/>
          </a:p>
        </p:txBody>
      </p:sp>
      <p:sp>
        <p:nvSpPr>
          <p:cNvPr id="271" name="Google Shape;271;p13"/>
          <p:cNvSpPr txBox="1"/>
          <p:nvPr/>
        </p:nvSpPr>
        <p:spPr>
          <a:xfrm>
            <a:off x="7990043" y="1907627"/>
            <a:ext cx="39843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th-TH" sz="1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อธิบายให้ชัดเจนถึงสิ่งที่ต้องบรรลุผลใน</a:t>
            </a:r>
            <a:r>
              <a:rPr lang="th-TH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ด้าน</a:t>
            </a:r>
            <a:r>
              <a:rPr lang="th-TH" sz="1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สังคม สิ่งแวดล้อม และเศรษฐกิจ</a:t>
            </a:r>
            <a:endParaRPr dirty="0"/>
          </a:p>
        </p:txBody>
      </p:sp>
      <p:sp>
        <p:nvSpPr>
          <p:cNvPr id="272" name="Google Shape;272;p13"/>
          <p:cNvSpPr txBox="1"/>
          <p:nvPr/>
        </p:nvSpPr>
        <p:spPr>
          <a:xfrm>
            <a:off x="7985955" y="4046915"/>
            <a:ext cx="3984227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th-TH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เน้นชุดข้อมูลสำคัญเพื่อให้รัฐบาลตรวจสอบเพื่อที่จะบรรลุเป้าหมาย</a:t>
            </a:r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5" y="-1254900"/>
            <a:ext cx="12191999" cy="82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451" y="2108345"/>
            <a:ext cx="2573881" cy="257388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/>
          <p:nvPr/>
        </p:nvSpPr>
        <p:spPr>
          <a:xfrm>
            <a:off x="4047302" y="-181022"/>
            <a:ext cx="81396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ป้องกันและลดมลพิษทางทะเลทุกประเภทภายในปี 2025 </a:t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3329306" y="-188488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3274822" y="-188488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3174730" y="-73133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14.1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4047301" y="338814"/>
            <a:ext cx="8139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บริหารจัดการและปกป้องระบบนิเวศทางทะเลและชายฝั่งเพื่อหลีกเลี่ยงผลกระทบทางลบ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ที่มีนัยสำคัญ ภายในปี 2020</a:t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3328459" y="385778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3274822" y="385778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3174730" y="501133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14.2</a:t>
            </a:r>
            <a:endParaRPr sz="1000"/>
          </a:p>
        </p:txBody>
      </p:sp>
      <p:sp>
        <p:nvSpPr>
          <p:cNvPr id="289" name="Google Shape;289;p14"/>
          <p:cNvSpPr/>
          <p:nvPr/>
        </p:nvSpPr>
        <p:spPr>
          <a:xfrm>
            <a:off x="4047301" y="1028435"/>
            <a:ext cx="814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ลดและแก้ปัญหาผลกระทบของการเป็นกรดในมหาสมุทร โดยรวมถึงผ่านทางการส่งเสริมความร่วมมือทางวิทยาศาสตร์ในทุกระดับ</a:t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3328459" y="1099347"/>
            <a:ext cx="5190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3274822" y="1099347"/>
            <a:ext cx="5190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3174730" y="1138502"/>
            <a:ext cx="73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14.3</a:t>
            </a:r>
            <a:endParaRPr sz="1000"/>
          </a:p>
        </p:txBody>
      </p:sp>
      <p:sp>
        <p:nvSpPr>
          <p:cNvPr id="293" name="Google Shape;293;p14"/>
          <p:cNvSpPr/>
          <p:nvPr/>
        </p:nvSpPr>
        <p:spPr>
          <a:xfrm>
            <a:off x="4047301" y="1783404"/>
            <a:ext cx="8139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ให้กำกับอย่างมีประสิทธิผลในเรื่องการเก็บเกี่ยวและยุติการประมงเกินขีดจำกัด  การประมงที่ผิดกฎหมาย ที่ไม่มีการรายงาน และที่ไม่มีการควบคุม และแนวปฏิบัติด้านการประมงที่เป็นไปในทางทำลาย ภายในปี 2020</a:t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3328459" y="1828190"/>
            <a:ext cx="5394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3264625" y="1816828"/>
            <a:ext cx="5394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3133292" y="1841410"/>
            <a:ext cx="763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14.4</a:t>
            </a:r>
            <a:endParaRPr sz="1000"/>
          </a:p>
        </p:txBody>
      </p:sp>
      <p:sp>
        <p:nvSpPr>
          <p:cNvPr id="297" name="Google Shape;297;p14"/>
          <p:cNvSpPr/>
          <p:nvPr/>
        </p:nvSpPr>
        <p:spPr>
          <a:xfrm>
            <a:off x="4047299" y="2827260"/>
            <a:ext cx="81396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อนุรักษ์พื้นที่ทางทะเลและชายฝั่งอย่างน้อย 10 เปอร์เซ็นต์ ภายในปี 2020  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3328458" y="2758110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3274821" y="2758110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3174729" y="2873465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14.5</a:t>
            </a:r>
            <a:endParaRPr sz="1000"/>
          </a:p>
        </p:txBody>
      </p:sp>
      <p:sp>
        <p:nvSpPr>
          <p:cNvPr id="301" name="Google Shape;301;p14"/>
          <p:cNvSpPr/>
          <p:nvPr/>
        </p:nvSpPr>
        <p:spPr>
          <a:xfrm>
            <a:off x="4047301" y="3403275"/>
            <a:ext cx="814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ยับยั้งรูปแบบการอุดหนุนการประมงที่มีส่วนทำให้เกิดการประมงเกินขีดจำกัด ภายในปี 2020</a:t>
            </a: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3328458" y="3463302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3274821" y="3463302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3174729" y="3502457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14.6</a:t>
            </a:r>
            <a:endParaRPr sz="1000"/>
          </a:p>
        </p:txBody>
      </p:sp>
      <p:sp>
        <p:nvSpPr>
          <p:cNvPr id="305" name="Google Shape;305;p14"/>
          <p:cNvSpPr/>
          <p:nvPr/>
        </p:nvSpPr>
        <p:spPr>
          <a:xfrm>
            <a:off x="4047300" y="4169125"/>
            <a:ext cx="8140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เพิ่มผลประโยชน์ทางเศรษฐกิจแก่รัฐกำลังพัฒนาที่เป็นเกาะขนาดเล็กและประเทศพัฒนา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น้อยที่สุดจากการใช้ทรัพยากรทางทะเลอย่างยั่งยืน ภายในปี 2030</a:t>
            </a: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328457" y="4179080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3274820" y="4166017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3174728" y="4242183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14.7</a:t>
            </a:r>
            <a:endParaRPr sz="1000"/>
          </a:p>
        </p:txBody>
      </p:sp>
      <p:sp>
        <p:nvSpPr>
          <p:cNvPr id="309" name="Google Shape;309;p14"/>
          <p:cNvSpPr/>
          <p:nvPr/>
        </p:nvSpPr>
        <p:spPr>
          <a:xfrm>
            <a:off x="4047300" y="5417150"/>
            <a:ext cx="7980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เพิ่มความรู้ทางวิทยาศาสตร์ พัฒนาขีดความสามารถในการวิจัย และถ่ายทอดเทคโนโลยีทางทะเล </a:t>
            </a: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3337163" y="4930190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3283526" y="4917127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3183434" y="4993293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14.a</a:t>
            </a:r>
            <a:endParaRPr sz="1000"/>
          </a:p>
        </p:txBody>
      </p:sp>
      <p:sp>
        <p:nvSpPr>
          <p:cNvPr id="313" name="Google Shape;313;p14"/>
          <p:cNvSpPr/>
          <p:nvPr/>
        </p:nvSpPr>
        <p:spPr>
          <a:xfrm>
            <a:off x="4031025" y="4944000"/>
            <a:ext cx="7779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จัดให้มีการเข้าถึงทรัพยากรทางทะเลและตลาดสำหรับชาวประมงพื้นบ้านรายย่อย</a:t>
            </a:r>
            <a:endParaRPr dirty="0"/>
          </a:p>
        </p:txBody>
      </p:sp>
      <p:sp>
        <p:nvSpPr>
          <p:cNvPr id="314" name="Google Shape;314;p14"/>
          <p:cNvSpPr/>
          <p:nvPr/>
        </p:nvSpPr>
        <p:spPr>
          <a:xfrm>
            <a:off x="3332807" y="5500605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3279170" y="5487542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3179078" y="5563708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14.b</a:t>
            </a:r>
            <a:endParaRPr sz="1000"/>
          </a:p>
        </p:txBody>
      </p:sp>
      <p:sp>
        <p:nvSpPr>
          <p:cNvPr id="317" name="Google Shape;317;p14"/>
          <p:cNvSpPr/>
          <p:nvPr/>
        </p:nvSpPr>
        <p:spPr>
          <a:xfrm>
            <a:off x="4031026" y="6007880"/>
            <a:ext cx="81567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เพิ่มพูนการอนุรักษ์และการใช้มหาสมุทรและทรัพยากรเหล่านั้นอย่างยั่งยืน โดยการดำเนินการให้เกิดผลตามกฎหมายระหว่างประเทศตามที่สะท้อนในอนุสัญญา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สหประชาชาติว่าด้วยกฎหมายทะเล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3337163" y="6168989"/>
            <a:ext cx="480900" cy="4809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3283526" y="6155926"/>
            <a:ext cx="480900" cy="4809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3183434" y="6232092"/>
            <a:ext cx="681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14.c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5"/>
          <p:cNvSpPr/>
          <p:nvPr/>
        </p:nvSpPr>
        <p:spPr>
          <a:xfrm>
            <a:off x="272265" y="409281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236388" y="360719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1293929" y="367619"/>
            <a:ext cx="9963560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ดัชนีของปรากฏการณ์ยูโทรฟิเคชั่น (eutrophication) และความหนาแน่นของขยะพลาสติกในทะเล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236388" y="344953"/>
            <a:ext cx="92968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14.1.1</a:t>
            </a:r>
            <a:endParaRPr/>
          </a:p>
        </p:txBody>
      </p:sp>
      <p:sp>
        <p:nvSpPr>
          <p:cNvPr id="331" name="Google Shape;331;p15"/>
          <p:cNvSpPr/>
          <p:nvPr/>
        </p:nvSpPr>
        <p:spPr>
          <a:xfrm>
            <a:off x="1293929" y="920198"/>
            <a:ext cx="9963560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จำนวนประเทศที่ใช้แนวทางเชิงระบบนิเวศในการบริหารจัดการพื้นที่ทางทะเล</a:t>
            </a:r>
            <a:endParaRPr/>
          </a:p>
        </p:txBody>
      </p:sp>
      <p:sp>
        <p:nvSpPr>
          <p:cNvPr id="332" name="Google Shape;332;p15"/>
          <p:cNvSpPr/>
          <p:nvPr/>
        </p:nvSpPr>
        <p:spPr>
          <a:xfrm>
            <a:off x="1293928" y="1505037"/>
            <a:ext cx="10356189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ค่าความเป็นกรดในทะเลเฉลี่ย (pH) โดยวัดจากสถานีสุ่มตัวอย่าง</a:t>
            </a: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1293929" y="2070244"/>
            <a:ext cx="9963560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ปริมาณการจับสัตว์น้ำโดยการประมงสัตว์น้ำหน้าดิน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1293927" y="2646884"/>
            <a:ext cx="10718340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ขอบเขตของพื้นที่คุ้มครองที่เกี่ยวข้องกับพื้นที่ทางทะเล</a:t>
            </a:r>
            <a:endParaRPr/>
          </a:p>
        </p:txBody>
      </p:sp>
      <p:sp>
        <p:nvSpPr>
          <p:cNvPr id="335" name="Google Shape;335;p15"/>
          <p:cNvSpPr/>
          <p:nvPr/>
        </p:nvSpPr>
        <p:spPr>
          <a:xfrm>
            <a:off x="272265" y="950094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236388" y="901532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236388" y="885766"/>
            <a:ext cx="92968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14.2.1</a:t>
            </a:r>
            <a:endParaRPr/>
          </a:p>
        </p:txBody>
      </p:sp>
      <p:sp>
        <p:nvSpPr>
          <p:cNvPr id="338" name="Google Shape;338;p15"/>
          <p:cNvSpPr/>
          <p:nvPr/>
        </p:nvSpPr>
        <p:spPr>
          <a:xfrm>
            <a:off x="265191" y="1534933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15"/>
          <p:cNvSpPr/>
          <p:nvPr/>
        </p:nvSpPr>
        <p:spPr>
          <a:xfrm>
            <a:off x="229314" y="1486371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229314" y="1470605"/>
            <a:ext cx="92968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14.3.1</a:t>
            </a:r>
            <a:endParaRPr/>
          </a:p>
        </p:txBody>
      </p:sp>
      <p:sp>
        <p:nvSpPr>
          <p:cNvPr id="341" name="Google Shape;341;p15"/>
          <p:cNvSpPr/>
          <p:nvPr/>
        </p:nvSpPr>
        <p:spPr>
          <a:xfrm>
            <a:off x="265191" y="2094706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229314" y="2046144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15"/>
          <p:cNvSpPr/>
          <p:nvPr/>
        </p:nvSpPr>
        <p:spPr>
          <a:xfrm>
            <a:off x="229314" y="2030378"/>
            <a:ext cx="92968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14.4.1</a:t>
            </a: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272265" y="2672780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15"/>
          <p:cNvSpPr/>
          <p:nvPr/>
        </p:nvSpPr>
        <p:spPr>
          <a:xfrm>
            <a:off x="236388" y="2624218"/>
            <a:ext cx="929681" cy="39078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Google Shape;346;p15"/>
          <p:cNvSpPr/>
          <p:nvPr/>
        </p:nvSpPr>
        <p:spPr>
          <a:xfrm>
            <a:off x="236388" y="2608452"/>
            <a:ext cx="92968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14.5.1</a:t>
            </a:r>
            <a:endParaRPr/>
          </a:p>
        </p:txBody>
      </p:sp>
      <p:sp>
        <p:nvSpPr>
          <p:cNvPr id="347" name="Google Shape;347;p15"/>
          <p:cNvSpPr/>
          <p:nvPr/>
        </p:nvSpPr>
        <p:spPr>
          <a:xfrm>
            <a:off x="1286853" y="3097032"/>
            <a:ext cx="10356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ความก้าวหน้าของประเทศต่าง ๆ ในการใช้เครื่องมือ/กลไกระหว่างประเทศ เพื่อต่อสู้กับการประมงที่ผิดกฎหมาย ขาดการรายงาน และไร้การควบคุม</a:t>
            </a:r>
            <a:endParaRPr/>
          </a:p>
        </p:txBody>
      </p:sp>
      <p:sp>
        <p:nvSpPr>
          <p:cNvPr id="348" name="Google Shape;348;p15"/>
          <p:cNvSpPr/>
          <p:nvPr/>
        </p:nvSpPr>
        <p:spPr>
          <a:xfrm>
            <a:off x="265191" y="3201758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229314" y="3153196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229314" y="3137430"/>
            <a:ext cx="92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14.6.1</a:t>
            </a:r>
            <a:endParaRPr/>
          </a:p>
        </p:txBody>
      </p:sp>
      <p:sp>
        <p:nvSpPr>
          <p:cNvPr id="351" name="Google Shape;351;p15"/>
          <p:cNvSpPr/>
          <p:nvPr/>
        </p:nvSpPr>
        <p:spPr>
          <a:xfrm>
            <a:off x="1286853" y="3791443"/>
            <a:ext cx="108966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ร้อยละของผลผลิตจากการประมงที่ยั่งยืน ต่อ GDP ในรัฐกำลังพัฒนาที่เป็นเกาะขนาดเล็ก ประเทศกลุ่มพัฒนาน้อยที่สุด และทุกประเทศ</a:t>
            </a:r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272266" y="3791443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236389" y="3742881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236389" y="3727115"/>
            <a:ext cx="92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14.7.1</a:t>
            </a: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1279778" y="4494795"/>
            <a:ext cx="108966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สัดส่วนการจัดสรรงบประมาณเพื่อวิจัยเกี่ยวกับเทคโนโลยีทางทะเล ต่องบประมาณการวิจัยทั้งหมด</a:t>
            </a:r>
            <a:endParaRPr/>
          </a:p>
        </p:txBody>
      </p:sp>
      <p:sp>
        <p:nvSpPr>
          <p:cNvPr id="356" name="Google Shape;356;p15"/>
          <p:cNvSpPr/>
          <p:nvPr/>
        </p:nvSpPr>
        <p:spPr>
          <a:xfrm>
            <a:off x="265191" y="4418595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15"/>
          <p:cNvSpPr/>
          <p:nvPr/>
        </p:nvSpPr>
        <p:spPr>
          <a:xfrm>
            <a:off x="229314" y="4370033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229314" y="4430467"/>
            <a:ext cx="92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14.A.1</a:t>
            </a: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1293928" y="4935919"/>
            <a:ext cx="10356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วามก้าวหน้าของแต่ละประเทศที่มีการใช้และดำเนินการด้านข้อกฎหมาย/ข้อบังคับ/นโยบาย/กรอบการปฏิบัติงาน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ของหน่วยงานที่ตระหนักและปกป้องสิทธิของการทำประมงขนาดเล็ก  </a:t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272266" y="5040645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5"/>
          <p:cNvSpPr/>
          <p:nvPr/>
        </p:nvSpPr>
        <p:spPr>
          <a:xfrm>
            <a:off x="236389" y="4992083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15"/>
          <p:cNvSpPr/>
          <p:nvPr/>
        </p:nvSpPr>
        <p:spPr>
          <a:xfrm>
            <a:off x="236389" y="4976317"/>
            <a:ext cx="92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14.B.1</a:t>
            </a:r>
            <a:endParaRPr/>
          </a:p>
        </p:txBody>
      </p:sp>
      <p:sp>
        <p:nvSpPr>
          <p:cNvPr id="363" name="Google Shape;363;p15"/>
          <p:cNvSpPr/>
          <p:nvPr/>
        </p:nvSpPr>
        <p:spPr>
          <a:xfrm>
            <a:off x="1286853" y="5692406"/>
            <a:ext cx="103563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จำนวนประเทศที่มีความก้าวหน้าในการให้สัตยาบัน ยอมรับ และนำกรอบการทำงานเชิงกฎหมาย นโยบาย สถาบัน และเครื่องมือในการแปลงกฎหมายระหว่างประเทศที่เกี่ยวกับมหาสมุทรมาใช้ ดังที่สะท้อนอยู่ในอนุสัญญา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สหประชาชาติว่าด้วยกฎหมายทะเล เพื่อการอนุรักษ์ และการใช้มหาสมุทรและทรัพยากรอย่างยั่งยืน</a:t>
            </a:r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265191" y="5760121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5" name="Google Shape;365;p15"/>
          <p:cNvSpPr/>
          <p:nvPr/>
        </p:nvSpPr>
        <p:spPr>
          <a:xfrm>
            <a:off x="229314" y="5711559"/>
            <a:ext cx="929700" cy="390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229314" y="5695793"/>
            <a:ext cx="929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14.C.1</a:t>
            </a:r>
            <a:endParaRPr/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5" name="Google Shape;375;p16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5"/>
          <a:stretch/>
        </p:blipFill>
        <p:spPr>
          <a:xfrm>
            <a:off x="1006222" y="566530"/>
            <a:ext cx="10179556" cy="572493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/>
          <p:nvPr/>
        </p:nvSpPr>
        <p:spPr>
          <a:xfrm>
            <a:off x="4305090" y="394137"/>
            <a:ext cx="4069056" cy="4069056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Google Shape;384;p17"/>
          <p:cNvSpPr/>
          <p:nvPr/>
        </p:nvSpPr>
        <p:spPr>
          <a:xfrm>
            <a:off x="2832170" y="2324861"/>
            <a:ext cx="4069056" cy="4069056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5659397" y="2324861"/>
            <a:ext cx="4069056" cy="4069056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17"/>
          <p:cNvSpPr txBox="1"/>
          <p:nvPr/>
        </p:nvSpPr>
        <p:spPr>
          <a:xfrm>
            <a:off x="5093531" y="1925103"/>
            <a:ext cx="2634123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ด้านสิ่งแวดล้อม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3258700" y="4354788"/>
            <a:ext cx="2634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ด้านสังคม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6592634" y="4354851"/>
            <a:ext cx="2634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Tahoma"/>
              <a:buNone/>
            </a:pPr>
            <a:r>
              <a:rPr lang="th-TH" sz="1800" b="1">
                <a:solidFill>
                  <a:srgbClr val="C55A11"/>
                </a:solidFill>
                <a:latin typeface="Tahoma"/>
                <a:ea typeface="Tahoma"/>
                <a:cs typeface="Tahoma"/>
                <a:sym typeface="Tahoma"/>
              </a:rPr>
              <a:t>ด้าน</a:t>
            </a:r>
            <a:r>
              <a:rPr lang="th-TH" sz="1800" b="1" i="0" u="none" strike="noStrike" cap="none">
                <a:solidFill>
                  <a:srgbClr val="C55A11"/>
                </a:solidFill>
                <a:latin typeface="Tahoma"/>
                <a:ea typeface="Tahoma"/>
                <a:cs typeface="Tahoma"/>
                <a:sym typeface="Tahoma"/>
              </a:rPr>
              <a:t>เศรษฐกิจ</a:t>
            </a:r>
            <a:endParaRPr/>
          </a:p>
        </p:txBody>
      </p:sp>
      <p:pic>
        <p:nvPicPr>
          <p:cNvPr id="389" name="Google Shape;389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4685" y="1312176"/>
            <a:ext cx="744627" cy="7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8858" y="653201"/>
            <a:ext cx="744627" cy="7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 descr="A picture containing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3183" y="653201"/>
            <a:ext cx="744627" cy="7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 descr="Graphical user interface, application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7205" y="1312177"/>
            <a:ext cx="744627" cy="74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7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6616" y="2446915"/>
            <a:ext cx="744626" cy="74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 descr="A picture containing tabl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00455" y="3056130"/>
            <a:ext cx="744626" cy="74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83266" y="3455518"/>
            <a:ext cx="791308" cy="79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2607" y="4430446"/>
            <a:ext cx="778452" cy="77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7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89750" y="5250515"/>
            <a:ext cx="791308" cy="79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7" descr="A picture containing 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75452" y="2669730"/>
            <a:ext cx="807693" cy="80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7" descr="Text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38106" y="3941624"/>
            <a:ext cx="788353" cy="78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7" descr="A picture containing icon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89363" y="5208898"/>
            <a:ext cx="788352" cy="78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 descr="Icon&#10;&#10;Description automatically generated with medium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47764" y="2971145"/>
            <a:ext cx="744626" cy="74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 descr="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67217" y="3816991"/>
            <a:ext cx="744179" cy="74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 descr="Ico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75968" y="4659104"/>
            <a:ext cx="743592" cy="74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7" descr="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093892" y="5348748"/>
            <a:ext cx="743592" cy="74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7" descr="A picture containing text, clipar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971932" y="5352378"/>
            <a:ext cx="743592" cy="74359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3" name="Google Shape;413;p18"/>
          <p:cNvPicPr preferRelativeResize="0"/>
          <p:nvPr/>
        </p:nvPicPr>
        <p:blipFill rotWithShape="1">
          <a:blip r:embed="rId3">
            <a:alphaModFix amt="50000"/>
          </a:blip>
          <a:srcRect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8"/>
          <p:cNvSpPr txBox="1"/>
          <p:nvPr/>
        </p:nvSpPr>
        <p:spPr>
          <a:xfrm>
            <a:off x="1706880" y="231108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600" b="1" i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เราจะบรรลุเป้าหมาย  SDGs ได้อย่างไรและรับรองว่า</a:t>
            </a:r>
            <a:endParaRPr sz="5600" b="1" i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600" b="1" i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จะไม่มีใครถูกทิ้งไว้ข้างหลัง</a:t>
            </a:r>
            <a:endParaRPr sz="1000"/>
          </a:p>
        </p:txBody>
      </p:sp>
      <p:sp>
        <p:nvSpPr>
          <p:cNvPr id="415" name="Google Shape;4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9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666562" y="1754811"/>
            <a:ext cx="3702659" cy="390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9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619562" y="1723291"/>
            <a:ext cx="3702659" cy="39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9"/>
          <p:cNvSpPr/>
          <p:nvPr/>
        </p:nvSpPr>
        <p:spPr>
          <a:xfrm>
            <a:off x="1666562" y="931985"/>
            <a:ext cx="3520900" cy="59787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6619562" y="931985"/>
            <a:ext cx="3520900" cy="59787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19"/>
          <p:cNvSpPr txBox="1"/>
          <p:nvPr/>
        </p:nvSpPr>
        <p:spPr>
          <a:xfrm>
            <a:off x="1522927" y="989728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427" name="Google Shape;427;p19"/>
          <p:cNvSpPr txBox="1"/>
          <p:nvPr/>
        </p:nvSpPr>
        <p:spPr>
          <a:xfrm>
            <a:off x="1493680" y="5741369"/>
            <a:ext cx="38666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ข้อความเชิงลบ</a:t>
            </a:r>
            <a:endParaRPr/>
          </a:p>
        </p:txBody>
      </p:sp>
      <p:sp>
        <p:nvSpPr>
          <p:cNvPr id="428" name="Google Shape;428;p19"/>
          <p:cNvSpPr txBox="1"/>
          <p:nvPr/>
        </p:nvSpPr>
        <p:spPr>
          <a:xfrm>
            <a:off x="6471099" y="1008462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ผังต้นไม้ทางออก</a:t>
            </a:r>
            <a:endParaRPr/>
          </a:p>
        </p:txBody>
      </p:sp>
      <p:sp>
        <p:nvSpPr>
          <p:cNvPr id="429" name="Google Shape;429;p19"/>
          <p:cNvSpPr txBox="1"/>
          <p:nvPr/>
        </p:nvSpPr>
        <p:spPr>
          <a:xfrm>
            <a:off x="6547361" y="5760103"/>
            <a:ext cx="38666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ข้อความเชิงบวก</a:t>
            </a:r>
            <a:endParaRPr/>
          </a:p>
        </p:txBody>
      </p:sp>
      <p:sp>
        <p:nvSpPr>
          <p:cNvPr id="430" name="Google Shape;430;p19"/>
          <p:cNvSpPr/>
          <p:nvPr/>
        </p:nvSpPr>
        <p:spPr>
          <a:xfrm>
            <a:off x="949569" y="2934032"/>
            <a:ext cx="228600" cy="241169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263258" y="2459547"/>
            <a:ext cx="1613799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432" name="Google Shape;432;p19"/>
          <p:cNvSpPr txBox="1"/>
          <p:nvPr/>
        </p:nvSpPr>
        <p:spPr>
          <a:xfrm>
            <a:off x="250732" y="5488950"/>
            <a:ext cx="1613799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433" name="Google Shape;433;p19"/>
          <p:cNvSpPr/>
          <p:nvPr/>
        </p:nvSpPr>
        <p:spPr>
          <a:xfrm>
            <a:off x="10826773" y="2934032"/>
            <a:ext cx="228600" cy="241169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4" name="Google Shape;434;p19"/>
          <p:cNvSpPr txBox="1"/>
          <p:nvPr/>
        </p:nvSpPr>
        <p:spPr>
          <a:xfrm>
            <a:off x="10140462" y="2459547"/>
            <a:ext cx="1613799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435" name="Google Shape;435;p19"/>
          <p:cNvSpPr txBox="1"/>
          <p:nvPr/>
        </p:nvSpPr>
        <p:spPr>
          <a:xfrm>
            <a:off x="10127936" y="5488950"/>
            <a:ext cx="1613799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20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506503" y="1628708"/>
            <a:ext cx="10907167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เวิร์กชอปนี้มีจุดมุ่งหมายเพื่อวิเคราะห์เป้าหมายการพัฒนาที่ยั่งยืนขององค์การสหประชาชาติ ทำความเข้าใจความเชื่อมโยงระหว่างกัน แล้วใช้เครื่องมือที่ใช้งานได้จริงและใช้งานง่ายเพื่อช่วยให้บรรลุเป้าหมาย เวิร์กชอปจะมุ่งเน้นให้นักเรียนได้มีความคิดเชิงการเปลี่ยนแปลง มีความพยายามที่จะเคลื่อนไปข้างหน้า และลงมือปฏิบัติ ผ่านการใช้เครื่องมือที่ใช้ในการสร้างกำหนดกรอบที่ช่วยระบุ กำหนด และแก้ไข เพื่อความท้าทายด้านความยั่งยืนในปัจจุบัน  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313764" y="1462601"/>
            <a:ext cx="11371732" cy="148010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718475" y="294100"/>
            <a:ext cx="7299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การเตรียมและวัตถุประสงค์ของเวิร์กชอป</a:t>
            </a:r>
            <a:endParaRPr sz="700"/>
          </a:p>
        </p:txBody>
      </p:sp>
      <p:sp>
        <p:nvSpPr>
          <p:cNvPr id="118" name="Google Shape;118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19" name="Google Shape;119;p2"/>
          <p:cNvGrpSpPr/>
          <p:nvPr/>
        </p:nvGrpSpPr>
        <p:grpSpPr>
          <a:xfrm>
            <a:off x="712180" y="4586227"/>
            <a:ext cx="443210" cy="427913"/>
            <a:chOff x="663222" y="3355931"/>
            <a:chExt cx="443210" cy="427913"/>
          </a:xfrm>
        </p:grpSpPr>
        <p:sp>
          <p:nvSpPr>
            <p:cNvPr id="120" name="Google Shape;120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23" name="Google Shape;123;p2"/>
          <p:cNvSpPr/>
          <p:nvPr/>
        </p:nvSpPr>
        <p:spPr>
          <a:xfrm>
            <a:off x="1228656" y="3287271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 SDGs ของยูเอ็น และแนะนำเครื่องมือในการกำหนดกรอบเพื่อระบุและกำหนดปัญหาและทางออก </a:t>
            </a:r>
            <a:r>
              <a:rPr lang="th-TH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ถามคำถามนำทางในบันทึกย่อในสไลด์ PowerPoint กับนักเรียน</a:t>
            </a:r>
            <a:endParaRPr dirty="0"/>
          </a:p>
        </p:txBody>
      </p:sp>
      <p:grpSp>
        <p:nvGrpSpPr>
          <p:cNvPr id="124" name="Google Shape;124;p2"/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25" name="Google Shape;125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28" name="Google Shape;128;p2"/>
          <p:cNvSpPr/>
          <p:nvPr/>
        </p:nvSpPr>
        <p:spPr>
          <a:xfrm>
            <a:off x="1267916" y="4533739"/>
            <a:ext cx="10195449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วิธีที่ดีที่สุดในการทำกิจกรรมเวิร์กชอป คือ การทำบน</a:t>
            </a:r>
            <a:r>
              <a:rPr lang="th-TH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กระดานไวท์บอร์ดขนาดใหญ่หรือบอร์ดโปสเตอร์ </a:t>
            </a:r>
            <a:r>
              <a:rPr lang="th-TH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เพื่อให้กลุ่มต่าง ๆ ทำงานด้วยกัน และพูดคุยกัน</a:t>
            </a:r>
            <a:endParaRPr dirty="0"/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248363" y="5529500"/>
            <a:ext cx="100395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ปฏิบัติตามคำแนะนำ</a:t>
            </a:r>
            <a:r>
              <a:rPr lang="th-TH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ในบทเรียนเกี่ยวกับวิธีการสร้างผังต้นไม้ปัญหา/ผังต้นไม้ทางออก และความเกี่ยวข้อง</a:t>
            </a:r>
            <a:endParaRPr sz="18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ของสถานการณ์นั้นกับ SDGs จะมีคำแนะนำเกี่ยวกับวิธีการสร้างผังต้นไม้ปัญหา/ผังต้นไม้ทางออก อยู่ที่บันทึกย่อที่บริเวณด้านล่างของแต่ละสไลด์ </a:t>
            </a:r>
            <a:endParaRPr dirty="0"/>
          </a:p>
        </p:txBody>
      </p:sp>
      <p:grpSp>
        <p:nvGrpSpPr>
          <p:cNvPr id="130" name="Google Shape;130;p2"/>
          <p:cNvGrpSpPr/>
          <p:nvPr/>
        </p:nvGrpSpPr>
        <p:grpSpPr>
          <a:xfrm>
            <a:off x="728635" y="5548861"/>
            <a:ext cx="443210" cy="427913"/>
            <a:chOff x="663222" y="3355931"/>
            <a:chExt cx="443210" cy="427913"/>
          </a:xfrm>
        </p:grpSpPr>
        <p:sp>
          <p:nvSpPr>
            <p:cNvPr id="131" name="Google Shape;131;p2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34" name="Google Shape;13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0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292037" y="1296891"/>
            <a:ext cx="3702659" cy="39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0"/>
          <p:cNvSpPr/>
          <p:nvPr/>
        </p:nvSpPr>
        <p:spPr>
          <a:xfrm>
            <a:off x="826101" y="257029"/>
            <a:ext cx="10824031" cy="59787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4304785" y="331914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446" name="Google Shape;446;p20"/>
          <p:cNvSpPr txBox="1"/>
          <p:nvPr/>
        </p:nvSpPr>
        <p:spPr>
          <a:xfrm>
            <a:off x="1411340" y="6274113"/>
            <a:ext cx="96535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ข้อความแสดงปัญหา (เชิงลบ): </a:t>
            </a:r>
            <a:r>
              <a:rPr lang="th-TH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มีอัตราการรีไซเคิลที่ต่ำ</a:t>
            </a:r>
            <a:endParaRPr/>
          </a:p>
        </p:txBody>
      </p:sp>
      <p:sp>
        <p:nvSpPr>
          <p:cNvPr id="447" name="Google Shape;447;p20"/>
          <p:cNvSpPr/>
          <p:nvPr/>
        </p:nvSpPr>
        <p:spPr>
          <a:xfrm>
            <a:off x="981158" y="3151160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sp>
        <p:nvSpPr>
          <p:cNvPr id="448" name="Google Shape;448;p20"/>
          <p:cNvSpPr/>
          <p:nvPr/>
        </p:nvSpPr>
        <p:spPr>
          <a:xfrm>
            <a:off x="933826" y="4143519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เสียที่ต้นทางผิดพลาด</a:t>
            </a:r>
            <a:endParaRPr/>
          </a:p>
        </p:txBody>
      </p:sp>
      <p:sp>
        <p:nvSpPr>
          <p:cNvPr id="449" name="Google Shape;449;p20"/>
          <p:cNvSpPr/>
          <p:nvPr/>
        </p:nvSpPr>
        <p:spPr>
          <a:xfrm>
            <a:off x="2938870" y="4136615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endParaRPr/>
          </a:p>
        </p:txBody>
      </p:sp>
      <p:sp>
        <p:nvSpPr>
          <p:cNvPr id="450" name="Google Shape;450;p20"/>
          <p:cNvSpPr/>
          <p:nvPr/>
        </p:nvSpPr>
        <p:spPr>
          <a:xfrm>
            <a:off x="932743" y="5142782"/>
            <a:ext cx="1350289" cy="818067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แยกขยะที่บ้าน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อย่างเหมาะสม </a:t>
            </a:r>
            <a:endParaRPr/>
          </a:p>
        </p:txBody>
      </p:sp>
      <p:sp>
        <p:nvSpPr>
          <p:cNvPr id="451" name="Google Shape;451;p20"/>
          <p:cNvSpPr/>
          <p:nvPr/>
        </p:nvSpPr>
        <p:spPr>
          <a:xfrm>
            <a:off x="2841649" y="5122075"/>
            <a:ext cx="1470600" cy="6792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cxnSp>
        <p:nvCxnSpPr>
          <p:cNvPr id="452" name="Google Shape;452;p20"/>
          <p:cNvCxnSpPr/>
          <p:nvPr/>
        </p:nvCxnSpPr>
        <p:spPr>
          <a:xfrm rot="10800000">
            <a:off x="1564513" y="4822614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3" name="Google Shape;453;p20"/>
          <p:cNvCxnSpPr/>
          <p:nvPr/>
        </p:nvCxnSpPr>
        <p:spPr>
          <a:xfrm rot="10800000">
            <a:off x="3627334" y="4829518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4" name="Google Shape;454;p20"/>
          <p:cNvCxnSpPr/>
          <p:nvPr/>
        </p:nvCxnSpPr>
        <p:spPr>
          <a:xfrm rot="10800000">
            <a:off x="1564513" y="1869146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5" name="Google Shape;455;p20"/>
          <p:cNvSpPr/>
          <p:nvPr/>
        </p:nvSpPr>
        <p:spPr>
          <a:xfrm>
            <a:off x="932751" y="1196950"/>
            <a:ext cx="1470600" cy="6792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ผลข้างเคียงที่ไม่รู้จักของการบริโภคของมนุษย์</a:t>
            </a:r>
            <a:endParaRPr/>
          </a:p>
        </p:txBody>
      </p:sp>
      <p:sp>
        <p:nvSpPr>
          <p:cNvPr id="456" name="Google Shape;456;p20"/>
          <p:cNvSpPr/>
          <p:nvPr/>
        </p:nvSpPr>
        <p:spPr>
          <a:xfrm>
            <a:off x="933826" y="2163117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ของเสียเข้าสู่ห่วงโซ่อาหาร</a:t>
            </a:r>
            <a:endParaRPr/>
          </a:p>
        </p:txBody>
      </p:sp>
      <p:cxnSp>
        <p:nvCxnSpPr>
          <p:cNvPr id="457" name="Google Shape;457;p20"/>
          <p:cNvCxnSpPr/>
          <p:nvPr/>
        </p:nvCxnSpPr>
        <p:spPr>
          <a:xfrm rot="10800000">
            <a:off x="3627334" y="1868515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8" name="Google Shape;458;p20"/>
          <p:cNvSpPr/>
          <p:nvPr/>
        </p:nvSpPr>
        <p:spPr>
          <a:xfrm>
            <a:off x="2937787" y="1190051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ภัยคุกคามต่อระบบนิเวศน์</a:t>
            </a:r>
            <a:endParaRPr/>
          </a:p>
        </p:txBody>
      </p:sp>
      <p:sp>
        <p:nvSpPr>
          <p:cNvPr id="459" name="Google Shape;459;p20"/>
          <p:cNvSpPr/>
          <p:nvPr/>
        </p:nvSpPr>
        <p:spPr>
          <a:xfrm>
            <a:off x="2938870" y="2156213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การรั่วไหลของขยะเข้าสู่สิ่งแวดล้อมเพิ่มขึ้น</a:t>
            </a:r>
            <a:endParaRPr/>
          </a:p>
        </p:txBody>
      </p:sp>
      <p:cxnSp>
        <p:nvCxnSpPr>
          <p:cNvPr id="460" name="Google Shape;460;p20"/>
          <p:cNvCxnSpPr/>
          <p:nvPr/>
        </p:nvCxnSpPr>
        <p:spPr>
          <a:xfrm>
            <a:off x="1527189" y="3974841"/>
            <a:ext cx="211872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20"/>
          <p:cNvCxnSpPr/>
          <p:nvPr/>
        </p:nvCxnSpPr>
        <p:spPr>
          <a:xfrm>
            <a:off x="1527189" y="3974841"/>
            <a:ext cx="0" cy="16867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2" name="Google Shape;462;p20"/>
          <p:cNvCxnSpPr/>
          <p:nvPr/>
        </p:nvCxnSpPr>
        <p:spPr>
          <a:xfrm>
            <a:off x="3645915" y="3974841"/>
            <a:ext cx="0" cy="16177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3" name="Google Shape;463;p20"/>
          <p:cNvCxnSpPr/>
          <p:nvPr/>
        </p:nvCxnSpPr>
        <p:spPr>
          <a:xfrm>
            <a:off x="1557803" y="3033732"/>
            <a:ext cx="20881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" name="Google Shape;464;p20"/>
          <p:cNvCxnSpPr/>
          <p:nvPr/>
        </p:nvCxnSpPr>
        <p:spPr>
          <a:xfrm rot="10800000">
            <a:off x="1557803" y="2842212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20"/>
          <p:cNvCxnSpPr/>
          <p:nvPr/>
        </p:nvCxnSpPr>
        <p:spPr>
          <a:xfrm rot="10800000">
            <a:off x="3645915" y="2843400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20"/>
          <p:cNvCxnSpPr/>
          <p:nvPr/>
        </p:nvCxnSpPr>
        <p:spPr>
          <a:xfrm>
            <a:off x="2615423" y="3033732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7" name="Google Shape;467;p20"/>
          <p:cNvSpPr/>
          <p:nvPr/>
        </p:nvSpPr>
        <p:spPr>
          <a:xfrm>
            <a:off x="4542020" y="1296891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4542019" y="4147858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20"/>
          <p:cNvSpPr txBox="1"/>
          <p:nvPr/>
        </p:nvSpPr>
        <p:spPr>
          <a:xfrm>
            <a:off x="4528790" y="198337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470" name="Google Shape;470;p20"/>
          <p:cNvSpPr txBox="1"/>
          <p:nvPr/>
        </p:nvSpPr>
        <p:spPr>
          <a:xfrm>
            <a:off x="4191946" y="3350448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sp>
        <p:nvSpPr>
          <p:cNvPr id="471" name="Google Shape;471;p20"/>
          <p:cNvSpPr txBox="1"/>
          <p:nvPr/>
        </p:nvSpPr>
        <p:spPr>
          <a:xfrm>
            <a:off x="4528790" y="484548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472" name="Google Shape;472;p20"/>
          <p:cNvSpPr/>
          <p:nvPr/>
        </p:nvSpPr>
        <p:spPr>
          <a:xfrm>
            <a:off x="4304785" y="3272804"/>
            <a:ext cx="1017492" cy="44268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73" name="Google Shape;473;p20"/>
          <p:cNvCxnSpPr/>
          <p:nvPr/>
        </p:nvCxnSpPr>
        <p:spPr>
          <a:xfrm>
            <a:off x="5537201" y="2842212"/>
            <a:ext cx="5875866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20"/>
          <p:cNvCxnSpPr/>
          <p:nvPr/>
        </p:nvCxnSpPr>
        <p:spPr>
          <a:xfrm>
            <a:off x="5537201" y="4281545"/>
            <a:ext cx="5875866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5" name="Google Shape;475;p20"/>
          <p:cNvSpPr txBox="1"/>
          <p:nvPr/>
        </p:nvSpPr>
        <p:spPr>
          <a:xfrm>
            <a:off x="10162512" y="198337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10162512" y="3255918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10162512" y="484548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cxnSp>
        <p:nvCxnSpPr>
          <p:cNvPr id="478" name="Google Shape;478;p20"/>
          <p:cNvCxnSpPr/>
          <p:nvPr/>
        </p:nvCxnSpPr>
        <p:spPr>
          <a:xfrm>
            <a:off x="2617923" y="3845697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9" name="Google Shape;4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1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292037" y="1296891"/>
            <a:ext cx="3702659" cy="390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1"/>
          <p:cNvSpPr/>
          <p:nvPr/>
        </p:nvSpPr>
        <p:spPr>
          <a:xfrm>
            <a:off x="826101" y="257029"/>
            <a:ext cx="10824031" cy="59787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21"/>
          <p:cNvSpPr txBox="1"/>
          <p:nvPr/>
        </p:nvSpPr>
        <p:spPr>
          <a:xfrm>
            <a:off x="4304785" y="331914"/>
            <a:ext cx="386666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th-TH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ผังต้นไม้ทางออก</a:t>
            </a:r>
            <a:endParaRPr/>
          </a:p>
        </p:txBody>
      </p:sp>
      <p:sp>
        <p:nvSpPr>
          <p:cNvPr id="489" name="Google Shape;489;p21"/>
          <p:cNvSpPr txBox="1"/>
          <p:nvPr/>
        </p:nvSpPr>
        <p:spPr>
          <a:xfrm>
            <a:off x="2160731" y="6310714"/>
            <a:ext cx="82626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ข้อความแสดงทางออก (เชิงบวก): </a:t>
            </a:r>
            <a:r>
              <a:rPr lang="th-TH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มีอัตราการรีไซเคิลที่สูง</a:t>
            </a:r>
            <a:endParaRPr/>
          </a:p>
        </p:txBody>
      </p:sp>
      <p:sp>
        <p:nvSpPr>
          <p:cNvPr id="490" name="Google Shape;490;p21"/>
          <p:cNvSpPr/>
          <p:nvPr/>
        </p:nvSpPr>
        <p:spPr>
          <a:xfrm>
            <a:off x="981158" y="3151160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อัตราการรีไซเคิลที่สูง</a:t>
            </a:r>
            <a:endParaRPr/>
          </a:p>
        </p:txBody>
      </p:sp>
      <p:sp>
        <p:nvSpPr>
          <p:cNvPr id="491" name="Google Shape;491;p21"/>
          <p:cNvSpPr/>
          <p:nvPr/>
        </p:nvSpPr>
        <p:spPr>
          <a:xfrm>
            <a:off x="933826" y="4157372"/>
            <a:ext cx="1350289" cy="795624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เสียที่ต้นทาง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อย่างเหมาะสม</a:t>
            </a:r>
            <a:endParaRPr/>
          </a:p>
        </p:txBody>
      </p:sp>
      <p:sp>
        <p:nvSpPr>
          <p:cNvPr id="492" name="Google Shape;492;p21"/>
          <p:cNvSpPr/>
          <p:nvPr/>
        </p:nvSpPr>
        <p:spPr>
          <a:xfrm>
            <a:off x="2938870" y="4136615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รัฐบาลให้ทุน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สนับสนุน </a:t>
            </a:r>
            <a:endParaRPr/>
          </a:p>
        </p:txBody>
      </p:sp>
      <p:sp>
        <p:nvSpPr>
          <p:cNvPr id="493" name="Google Shape;493;p21"/>
          <p:cNvSpPr/>
          <p:nvPr/>
        </p:nvSpPr>
        <p:spPr>
          <a:xfrm>
            <a:off x="932743" y="5142782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</a:t>
            </a:r>
            <a:endParaRPr/>
          </a:p>
        </p:txBody>
      </p:sp>
      <p:sp>
        <p:nvSpPr>
          <p:cNvPr id="494" name="Google Shape;494;p21"/>
          <p:cNvSpPr/>
          <p:nvPr/>
        </p:nvSpPr>
        <p:spPr>
          <a:xfrm>
            <a:off x="2762875" y="5135875"/>
            <a:ext cx="1596000" cy="795600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มีโครงสร้าง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พื้นฐานที่ทันสมัย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สำหรับการรีไซเคิลที่เพียงพอ</a:t>
            </a:r>
            <a:endParaRPr/>
          </a:p>
        </p:txBody>
      </p:sp>
      <p:cxnSp>
        <p:nvCxnSpPr>
          <p:cNvPr id="495" name="Google Shape;495;p21"/>
          <p:cNvCxnSpPr/>
          <p:nvPr/>
        </p:nvCxnSpPr>
        <p:spPr>
          <a:xfrm rot="10800000">
            <a:off x="1624456" y="4966849"/>
            <a:ext cx="0" cy="1686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6" name="Google Shape;496;p21"/>
          <p:cNvCxnSpPr/>
          <p:nvPr/>
        </p:nvCxnSpPr>
        <p:spPr>
          <a:xfrm rot="10800000">
            <a:off x="3627334" y="4829518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7" name="Google Shape;497;p21"/>
          <p:cNvCxnSpPr/>
          <p:nvPr/>
        </p:nvCxnSpPr>
        <p:spPr>
          <a:xfrm rot="10800000">
            <a:off x="1564513" y="1869146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8" name="Google Shape;498;p21"/>
          <p:cNvSpPr/>
          <p:nvPr/>
        </p:nvSpPr>
        <p:spPr>
          <a:xfrm>
            <a:off x="932750" y="1196950"/>
            <a:ext cx="1525200" cy="679200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ไม่มีผลข้าง</a:t>
            </a:r>
            <a:endParaRPr sz="1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เคียงต่อสุขภาพของมนุษย์</a:t>
            </a:r>
            <a:endParaRPr/>
          </a:p>
        </p:txBody>
      </p:sp>
      <p:sp>
        <p:nvSpPr>
          <p:cNvPr id="499" name="Google Shape;499;p21"/>
          <p:cNvSpPr/>
          <p:nvPr/>
        </p:nvSpPr>
        <p:spPr>
          <a:xfrm>
            <a:off x="933825" y="2163125"/>
            <a:ext cx="1525200" cy="679200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ของเสียไม่เข้า</a:t>
            </a:r>
            <a:endParaRPr sz="1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ไปในห่วงโซ่</a:t>
            </a:r>
            <a:endParaRPr sz="1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</a:t>
            </a:r>
            <a:endParaRPr/>
          </a:p>
        </p:txBody>
      </p:sp>
      <p:cxnSp>
        <p:nvCxnSpPr>
          <p:cNvPr id="500" name="Google Shape;500;p21"/>
          <p:cNvCxnSpPr/>
          <p:nvPr/>
        </p:nvCxnSpPr>
        <p:spPr>
          <a:xfrm rot="10800000">
            <a:off x="3627334" y="1868515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1" name="Google Shape;501;p21"/>
          <p:cNvSpPr/>
          <p:nvPr/>
        </p:nvSpPr>
        <p:spPr>
          <a:xfrm>
            <a:off x="2762875" y="1190050"/>
            <a:ext cx="1525200" cy="679200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ไม่มีภัยคุกคามต่อระบบนิเวศ</a:t>
            </a:r>
            <a:endParaRPr/>
          </a:p>
        </p:txBody>
      </p:sp>
      <p:sp>
        <p:nvSpPr>
          <p:cNvPr id="502" name="Google Shape;502;p21"/>
          <p:cNvSpPr/>
          <p:nvPr/>
        </p:nvSpPr>
        <p:spPr>
          <a:xfrm>
            <a:off x="2938870" y="2156213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ไม่มีการรั่วไหลของขยะใน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</a:t>
            </a:r>
            <a:endParaRPr/>
          </a:p>
        </p:txBody>
      </p:sp>
      <p:cxnSp>
        <p:nvCxnSpPr>
          <p:cNvPr id="503" name="Google Shape;503;p21"/>
          <p:cNvCxnSpPr/>
          <p:nvPr/>
        </p:nvCxnSpPr>
        <p:spPr>
          <a:xfrm>
            <a:off x="1527189" y="3974841"/>
            <a:ext cx="211872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4" name="Google Shape;504;p21"/>
          <p:cNvCxnSpPr/>
          <p:nvPr/>
        </p:nvCxnSpPr>
        <p:spPr>
          <a:xfrm>
            <a:off x="1527189" y="3974841"/>
            <a:ext cx="0" cy="16867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5" name="Google Shape;505;p21"/>
          <p:cNvCxnSpPr/>
          <p:nvPr/>
        </p:nvCxnSpPr>
        <p:spPr>
          <a:xfrm>
            <a:off x="3645915" y="3974841"/>
            <a:ext cx="0" cy="16177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21"/>
          <p:cNvCxnSpPr/>
          <p:nvPr/>
        </p:nvCxnSpPr>
        <p:spPr>
          <a:xfrm>
            <a:off x="1557803" y="3033732"/>
            <a:ext cx="20881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7" name="Google Shape;507;p21"/>
          <p:cNvCxnSpPr/>
          <p:nvPr/>
        </p:nvCxnSpPr>
        <p:spPr>
          <a:xfrm rot="10800000">
            <a:off x="1557803" y="2842212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8" name="Google Shape;508;p21"/>
          <p:cNvCxnSpPr/>
          <p:nvPr/>
        </p:nvCxnSpPr>
        <p:spPr>
          <a:xfrm rot="10800000">
            <a:off x="3645915" y="2843400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9" name="Google Shape;509;p21"/>
          <p:cNvCxnSpPr/>
          <p:nvPr/>
        </p:nvCxnSpPr>
        <p:spPr>
          <a:xfrm>
            <a:off x="2615423" y="3033732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0" name="Google Shape;510;p21"/>
          <p:cNvSpPr/>
          <p:nvPr/>
        </p:nvSpPr>
        <p:spPr>
          <a:xfrm>
            <a:off x="4542020" y="1296891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Google Shape;511;p21"/>
          <p:cNvSpPr/>
          <p:nvPr/>
        </p:nvSpPr>
        <p:spPr>
          <a:xfrm>
            <a:off x="4542019" y="4147858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Google Shape;512;p21"/>
          <p:cNvSpPr txBox="1"/>
          <p:nvPr/>
        </p:nvSpPr>
        <p:spPr>
          <a:xfrm>
            <a:off x="4528790" y="198337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513" name="Google Shape;513;p21"/>
          <p:cNvSpPr txBox="1"/>
          <p:nvPr/>
        </p:nvSpPr>
        <p:spPr>
          <a:xfrm>
            <a:off x="4191946" y="3350448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ทางออก</a:t>
            </a:r>
            <a:endParaRPr/>
          </a:p>
        </p:txBody>
      </p:sp>
      <p:sp>
        <p:nvSpPr>
          <p:cNvPr id="514" name="Google Shape;514;p21"/>
          <p:cNvSpPr txBox="1"/>
          <p:nvPr/>
        </p:nvSpPr>
        <p:spPr>
          <a:xfrm>
            <a:off x="4528790" y="4845482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515" name="Google Shape;515;p21"/>
          <p:cNvSpPr/>
          <p:nvPr/>
        </p:nvSpPr>
        <p:spPr>
          <a:xfrm>
            <a:off x="4304785" y="3272804"/>
            <a:ext cx="1017492" cy="44268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16" name="Google Shape;516;p21"/>
          <p:cNvCxnSpPr/>
          <p:nvPr/>
        </p:nvCxnSpPr>
        <p:spPr>
          <a:xfrm>
            <a:off x="5537201" y="2842212"/>
            <a:ext cx="5875866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17" name="Google Shape;517;p21"/>
          <p:cNvCxnSpPr/>
          <p:nvPr/>
        </p:nvCxnSpPr>
        <p:spPr>
          <a:xfrm>
            <a:off x="5537201" y="4281545"/>
            <a:ext cx="5875866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18" name="Google Shape;518;p21"/>
          <p:cNvSpPr txBox="1"/>
          <p:nvPr/>
        </p:nvSpPr>
        <p:spPr>
          <a:xfrm>
            <a:off x="9860576" y="1994463"/>
            <a:ext cx="219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เป้าหมายโดยรวม</a:t>
            </a:r>
            <a:endParaRPr/>
          </a:p>
        </p:txBody>
      </p:sp>
      <p:sp>
        <p:nvSpPr>
          <p:cNvPr id="519" name="Google Shape;519;p21"/>
          <p:cNvSpPr txBox="1"/>
          <p:nvPr/>
        </p:nvSpPr>
        <p:spPr>
          <a:xfrm>
            <a:off x="9686688" y="3255918"/>
            <a:ext cx="231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วัตถุประสงค์</a:t>
            </a:r>
            <a:endParaRPr sz="1800" b="1">
              <a:solidFill>
                <a:srgbClr val="3AC69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/ผลลัพธ์</a:t>
            </a:r>
            <a:endParaRPr/>
          </a:p>
        </p:txBody>
      </p:sp>
      <p:sp>
        <p:nvSpPr>
          <p:cNvPr id="520" name="Google Shape;520;p21"/>
          <p:cNvSpPr txBox="1"/>
          <p:nvPr/>
        </p:nvSpPr>
        <p:spPr>
          <a:xfrm>
            <a:off x="10175837" y="4625257"/>
            <a:ext cx="1237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เป้าหมาย</a:t>
            </a:r>
            <a:endParaRPr/>
          </a:p>
        </p:txBody>
      </p:sp>
      <p:cxnSp>
        <p:nvCxnSpPr>
          <p:cNvPr id="521" name="Google Shape;521;p21"/>
          <p:cNvCxnSpPr/>
          <p:nvPr/>
        </p:nvCxnSpPr>
        <p:spPr>
          <a:xfrm>
            <a:off x="2617923" y="3830706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2" name="Google Shape;5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0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2"/>
          <p:cNvSpPr/>
          <p:nvPr/>
        </p:nvSpPr>
        <p:spPr>
          <a:xfrm>
            <a:off x="996511" y="2749905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ผลผลิตทางการเกษตรตกต่ำ </a:t>
            </a: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949179" y="3742264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ความอุดมสมบูรณ์ของดินต่ำ</a:t>
            </a: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2954223" y="3735360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ความสูญเสียหลังการเก็บเกี่ยวสูง</a:t>
            </a: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948096" y="4741527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มีการกัดกร่อนสูง</a:t>
            </a: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2953140" y="4734623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พื้นที่จัดเก็บไม่เพียงพอ</a:t>
            </a:r>
            <a:endParaRPr/>
          </a:p>
        </p:txBody>
      </p:sp>
      <p:cxnSp>
        <p:nvCxnSpPr>
          <p:cNvPr id="534" name="Google Shape;534;p22"/>
          <p:cNvCxnSpPr/>
          <p:nvPr/>
        </p:nvCxnSpPr>
        <p:spPr>
          <a:xfrm rot="10800000">
            <a:off x="1579866" y="4421359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5" name="Google Shape;535;p22"/>
          <p:cNvCxnSpPr/>
          <p:nvPr/>
        </p:nvCxnSpPr>
        <p:spPr>
          <a:xfrm rot="10800000">
            <a:off x="3642687" y="4428263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6" name="Google Shape;536;p22"/>
          <p:cNvCxnSpPr/>
          <p:nvPr/>
        </p:nvCxnSpPr>
        <p:spPr>
          <a:xfrm rot="10800000">
            <a:off x="1579866" y="1467891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7" name="Google Shape;537;p22"/>
          <p:cNvSpPr/>
          <p:nvPr/>
        </p:nvSpPr>
        <p:spPr>
          <a:xfrm>
            <a:off x="948096" y="795700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มีการใช้ที่ดินเพื่อทำการเกษตรน้อย</a:t>
            </a:r>
            <a:endParaRPr/>
          </a:p>
        </p:txBody>
      </p:sp>
      <p:sp>
        <p:nvSpPr>
          <p:cNvPr id="538" name="Google Shape;538;p22"/>
          <p:cNvSpPr/>
          <p:nvPr/>
        </p:nvSpPr>
        <p:spPr>
          <a:xfrm>
            <a:off x="949179" y="1761862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เกษตรกรที่มีรายได้ต่ำ</a:t>
            </a:r>
            <a:endParaRPr/>
          </a:p>
        </p:txBody>
      </p:sp>
      <p:cxnSp>
        <p:nvCxnSpPr>
          <p:cNvPr id="539" name="Google Shape;539;p22"/>
          <p:cNvCxnSpPr/>
          <p:nvPr/>
        </p:nvCxnSpPr>
        <p:spPr>
          <a:xfrm rot="10800000">
            <a:off x="3642687" y="1467260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0" name="Google Shape;540;p22"/>
          <p:cNvSpPr/>
          <p:nvPr/>
        </p:nvSpPr>
        <p:spPr>
          <a:xfrm>
            <a:off x="2953140" y="788796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สุขภาพของประชากรที่ย่ำแย่</a:t>
            </a:r>
            <a:endParaRPr/>
          </a:p>
        </p:txBody>
      </p:sp>
      <p:sp>
        <p:nvSpPr>
          <p:cNvPr id="541" name="Google Shape;541;p22"/>
          <p:cNvSpPr/>
          <p:nvPr/>
        </p:nvSpPr>
        <p:spPr>
          <a:xfrm>
            <a:off x="2954223" y="1754958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ขาดสารอาหาร</a:t>
            </a:r>
            <a:endParaRPr/>
          </a:p>
        </p:txBody>
      </p:sp>
      <p:cxnSp>
        <p:nvCxnSpPr>
          <p:cNvPr id="542" name="Google Shape;542;p22"/>
          <p:cNvCxnSpPr/>
          <p:nvPr/>
        </p:nvCxnSpPr>
        <p:spPr>
          <a:xfrm>
            <a:off x="1542542" y="3573586"/>
            <a:ext cx="211872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22"/>
          <p:cNvCxnSpPr/>
          <p:nvPr/>
        </p:nvCxnSpPr>
        <p:spPr>
          <a:xfrm>
            <a:off x="1542542" y="3573586"/>
            <a:ext cx="0" cy="16867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22"/>
          <p:cNvCxnSpPr/>
          <p:nvPr/>
        </p:nvCxnSpPr>
        <p:spPr>
          <a:xfrm>
            <a:off x="3661268" y="3573586"/>
            <a:ext cx="0" cy="16177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5" name="Google Shape;545;p22"/>
          <p:cNvCxnSpPr/>
          <p:nvPr/>
        </p:nvCxnSpPr>
        <p:spPr>
          <a:xfrm>
            <a:off x="1573156" y="2632477"/>
            <a:ext cx="20881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Google Shape;546;p22"/>
          <p:cNvCxnSpPr/>
          <p:nvPr/>
        </p:nvCxnSpPr>
        <p:spPr>
          <a:xfrm rot="10800000">
            <a:off x="1573156" y="2440957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7" name="Google Shape;547;p22"/>
          <p:cNvCxnSpPr/>
          <p:nvPr/>
        </p:nvCxnSpPr>
        <p:spPr>
          <a:xfrm rot="10800000">
            <a:off x="3661268" y="2442145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8" name="Google Shape;548;p22"/>
          <p:cNvCxnSpPr/>
          <p:nvPr/>
        </p:nvCxnSpPr>
        <p:spPr>
          <a:xfrm>
            <a:off x="2630776" y="2632477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9" name="Google Shape;549;p22"/>
          <p:cNvSpPr/>
          <p:nvPr/>
        </p:nvSpPr>
        <p:spPr>
          <a:xfrm>
            <a:off x="4557373" y="895636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2"/>
          <p:cNvSpPr/>
          <p:nvPr/>
        </p:nvSpPr>
        <p:spPr>
          <a:xfrm>
            <a:off x="4557372" y="3746603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22"/>
          <p:cNvSpPr txBox="1"/>
          <p:nvPr/>
        </p:nvSpPr>
        <p:spPr>
          <a:xfrm>
            <a:off x="4713418" y="1548892"/>
            <a:ext cx="1237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552" name="Google Shape;552;p22"/>
          <p:cNvSpPr txBox="1"/>
          <p:nvPr/>
        </p:nvSpPr>
        <p:spPr>
          <a:xfrm>
            <a:off x="4557389" y="2949193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ปัญหา</a:t>
            </a:r>
            <a:endParaRPr/>
          </a:p>
        </p:txBody>
      </p:sp>
      <p:sp>
        <p:nvSpPr>
          <p:cNvPr id="553" name="Google Shape;553;p22"/>
          <p:cNvSpPr txBox="1"/>
          <p:nvPr/>
        </p:nvSpPr>
        <p:spPr>
          <a:xfrm>
            <a:off x="4544143" y="4444227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sp>
        <p:nvSpPr>
          <p:cNvPr id="554" name="Google Shape;554;p22"/>
          <p:cNvSpPr/>
          <p:nvPr/>
        </p:nvSpPr>
        <p:spPr>
          <a:xfrm>
            <a:off x="4670228" y="2871549"/>
            <a:ext cx="1017492" cy="44268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Google Shape;555;p22"/>
          <p:cNvSpPr/>
          <p:nvPr/>
        </p:nvSpPr>
        <p:spPr>
          <a:xfrm>
            <a:off x="7130051" y="2756809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ผลผลิตทางการเกษตรสูง </a:t>
            </a:r>
            <a:endParaRPr/>
          </a:p>
        </p:txBody>
      </p:sp>
      <p:sp>
        <p:nvSpPr>
          <p:cNvPr id="556" name="Google Shape;556;p22"/>
          <p:cNvSpPr/>
          <p:nvPr/>
        </p:nvSpPr>
        <p:spPr>
          <a:xfrm>
            <a:off x="7082719" y="3749168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ความอุดมสมบูรณ์ของดินสูง</a:t>
            </a:r>
            <a:endParaRPr/>
          </a:p>
        </p:txBody>
      </p:sp>
      <p:sp>
        <p:nvSpPr>
          <p:cNvPr id="557" name="Google Shape;557;p22"/>
          <p:cNvSpPr/>
          <p:nvPr/>
        </p:nvSpPr>
        <p:spPr>
          <a:xfrm>
            <a:off x="9087763" y="3742264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การสูญเสียหลังการเก็บเกี่ยวต่ำ</a:t>
            </a:r>
            <a:endParaRPr/>
          </a:p>
        </p:txBody>
      </p:sp>
      <p:sp>
        <p:nvSpPr>
          <p:cNvPr id="558" name="Google Shape;558;p22"/>
          <p:cNvSpPr/>
          <p:nvPr/>
        </p:nvSpPr>
        <p:spPr>
          <a:xfrm>
            <a:off x="7081636" y="4748431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มีการกัดกร่อนต่ำ</a:t>
            </a:r>
            <a:endParaRPr/>
          </a:p>
        </p:txBody>
      </p:sp>
      <p:sp>
        <p:nvSpPr>
          <p:cNvPr id="559" name="Google Shape;559;p22"/>
          <p:cNvSpPr/>
          <p:nvPr/>
        </p:nvSpPr>
        <p:spPr>
          <a:xfrm>
            <a:off x="9086680" y="4741527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พื้นที่จัดเก็บเพียงพอ</a:t>
            </a:r>
            <a:endParaRPr/>
          </a:p>
        </p:txBody>
      </p:sp>
      <p:cxnSp>
        <p:nvCxnSpPr>
          <p:cNvPr id="560" name="Google Shape;560;p22"/>
          <p:cNvCxnSpPr>
            <a:stCxn id="561" idx="0"/>
            <a:endCxn id="562" idx="2"/>
          </p:cNvCxnSpPr>
          <p:nvPr/>
        </p:nvCxnSpPr>
        <p:spPr>
          <a:xfrm rot="10800000" flipH="1">
            <a:off x="7753221" y="4483115"/>
            <a:ext cx="1200" cy="270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3" name="Google Shape;563;p22"/>
          <p:cNvCxnSpPr/>
          <p:nvPr/>
        </p:nvCxnSpPr>
        <p:spPr>
          <a:xfrm rot="10800000">
            <a:off x="9776227" y="4435167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4" name="Google Shape;564;p22"/>
          <p:cNvCxnSpPr/>
          <p:nvPr/>
        </p:nvCxnSpPr>
        <p:spPr>
          <a:xfrm rot="10800000">
            <a:off x="7713406" y="1474795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5" name="Google Shape;565;p22"/>
          <p:cNvSpPr/>
          <p:nvPr/>
        </p:nvSpPr>
        <p:spPr>
          <a:xfrm>
            <a:off x="7081636" y="802604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มีการใช้ที่ดินเพื่อทำการเกษตรมาก</a:t>
            </a:r>
            <a:endParaRPr/>
          </a:p>
        </p:txBody>
      </p:sp>
      <p:sp>
        <p:nvSpPr>
          <p:cNvPr id="566" name="Google Shape;566;p22"/>
          <p:cNvSpPr/>
          <p:nvPr/>
        </p:nvSpPr>
        <p:spPr>
          <a:xfrm>
            <a:off x="7082719" y="1768766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เกษตรกรที่มีรายได้สูง</a:t>
            </a:r>
            <a:endParaRPr/>
          </a:p>
        </p:txBody>
      </p:sp>
      <p:cxnSp>
        <p:nvCxnSpPr>
          <p:cNvPr id="567" name="Google Shape;567;p22"/>
          <p:cNvCxnSpPr/>
          <p:nvPr/>
        </p:nvCxnSpPr>
        <p:spPr>
          <a:xfrm rot="10800000">
            <a:off x="9776227" y="1474164"/>
            <a:ext cx="0" cy="3132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8" name="Google Shape;568;p22"/>
          <p:cNvSpPr/>
          <p:nvPr/>
        </p:nvSpPr>
        <p:spPr>
          <a:xfrm>
            <a:off x="9086680" y="795700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สุขภาพที่ดีของประชากร</a:t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>
            <a:off x="9087763" y="1761862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มีสารอาหารที่เพียงพอ</a:t>
            </a:r>
            <a:endParaRPr/>
          </a:p>
        </p:txBody>
      </p:sp>
      <p:cxnSp>
        <p:nvCxnSpPr>
          <p:cNvPr id="570" name="Google Shape;570;p22"/>
          <p:cNvCxnSpPr/>
          <p:nvPr/>
        </p:nvCxnSpPr>
        <p:spPr>
          <a:xfrm>
            <a:off x="7676082" y="3580490"/>
            <a:ext cx="211872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22"/>
          <p:cNvCxnSpPr/>
          <p:nvPr/>
        </p:nvCxnSpPr>
        <p:spPr>
          <a:xfrm>
            <a:off x="7676082" y="3580490"/>
            <a:ext cx="0" cy="16867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22"/>
          <p:cNvCxnSpPr/>
          <p:nvPr/>
        </p:nvCxnSpPr>
        <p:spPr>
          <a:xfrm>
            <a:off x="9794808" y="3580490"/>
            <a:ext cx="0" cy="16177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3" name="Google Shape;573;p22"/>
          <p:cNvCxnSpPr/>
          <p:nvPr/>
        </p:nvCxnSpPr>
        <p:spPr>
          <a:xfrm>
            <a:off x="7706696" y="2639381"/>
            <a:ext cx="20881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4" name="Google Shape;574;p22"/>
          <p:cNvCxnSpPr/>
          <p:nvPr/>
        </p:nvCxnSpPr>
        <p:spPr>
          <a:xfrm rot="10800000">
            <a:off x="7706696" y="2447861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5" name="Google Shape;575;p22"/>
          <p:cNvCxnSpPr/>
          <p:nvPr/>
        </p:nvCxnSpPr>
        <p:spPr>
          <a:xfrm rot="10800000">
            <a:off x="9794808" y="2449049"/>
            <a:ext cx="0" cy="19152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6" name="Google Shape;576;p22"/>
          <p:cNvCxnSpPr/>
          <p:nvPr/>
        </p:nvCxnSpPr>
        <p:spPr>
          <a:xfrm>
            <a:off x="8764316" y="2639381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7" name="Google Shape;577;p22"/>
          <p:cNvSpPr/>
          <p:nvPr/>
        </p:nvSpPr>
        <p:spPr>
          <a:xfrm>
            <a:off x="10690913" y="902540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690912" y="3753507"/>
            <a:ext cx="134911" cy="173684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3AC6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9" name="Google Shape;579;p22"/>
          <p:cNvSpPr txBox="1"/>
          <p:nvPr/>
        </p:nvSpPr>
        <p:spPr>
          <a:xfrm>
            <a:off x="10677683" y="1589021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580" name="Google Shape;580;p22"/>
          <p:cNvSpPr txBox="1"/>
          <p:nvPr/>
        </p:nvSpPr>
        <p:spPr>
          <a:xfrm>
            <a:off x="10645900" y="2956097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ทางออก</a:t>
            </a:r>
            <a:endParaRPr/>
          </a:p>
        </p:txBody>
      </p:sp>
      <p:sp>
        <p:nvSpPr>
          <p:cNvPr id="581" name="Google Shape;581;p22"/>
          <p:cNvSpPr txBox="1"/>
          <p:nvPr/>
        </p:nvSpPr>
        <p:spPr>
          <a:xfrm>
            <a:off x="10677683" y="4451131"/>
            <a:ext cx="1237238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10758739" y="2878453"/>
            <a:ext cx="1017492" cy="44268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22"/>
          <p:cNvSpPr/>
          <p:nvPr/>
        </p:nvSpPr>
        <p:spPr>
          <a:xfrm>
            <a:off x="843775" y="186950"/>
            <a:ext cx="3520900" cy="417056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4" name="Google Shape;584;p22"/>
          <p:cNvSpPr txBox="1"/>
          <p:nvPr/>
        </p:nvSpPr>
        <p:spPr>
          <a:xfrm>
            <a:off x="704760" y="227557"/>
            <a:ext cx="3866662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ผังต้นไม้ปัญหา</a:t>
            </a:r>
            <a:endParaRPr/>
          </a:p>
        </p:txBody>
      </p:sp>
      <p:sp>
        <p:nvSpPr>
          <p:cNvPr id="585" name="Google Shape;585;p22"/>
          <p:cNvSpPr/>
          <p:nvPr/>
        </p:nvSpPr>
        <p:spPr>
          <a:xfrm>
            <a:off x="7051634" y="186950"/>
            <a:ext cx="3520900" cy="417056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6" name="Google Shape;586;p22"/>
          <p:cNvSpPr txBox="1"/>
          <p:nvPr/>
        </p:nvSpPr>
        <p:spPr>
          <a:xfrm>
            <a:off x="6912619" y="227557"/>
            <a:ext cx="3866662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ผังต้นไม้ทางออก</a:t>
            </a:r>
            <a:endParaRPr/>
          </a:p>
        </p:txBody>
      </p:sp>
      <p:cxnSp>
        <p:nvCxnSpPr>
          <p:cNvPr id="587" name="Google Shape;587;p22"/>
          <p:cNvCxnSpPr/>
          <p:nvPr/>
        </p:nvCxnSpPr>
        <p:spPr>
          <a:xfrm rot="10800000">
            <a:off x="6096000" y="802604"/>
            <a:ext cx="0" cy="5732926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88" name="Google Shape;588;p22"/>
          <p:cNvSpPr/>
          <p:nvPr/>
        </p:nvSpPr>
        <p:spPr>
          <a:xfrm>
            <a:off x="4571422" y="244490"/>
            <a:ext cx="2266878" cy="2456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9" name="Google Shape;589;p22"/>
          <p:cNvSpPr/>
          <p:nvPr/>
        </p:nvSpPr>
        <p:spPr>
          <a:xfrm>
            <a:off x="6234201" y="2997152"/>
            <a:ext cx="757649" cy="2456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0" name="Google Shape;590;p22"/>
          <p:cNvSpPr/>
          <p:nvPr/>
        </p:nvSpPr>
        <p:spPr>
          <a:xfrm>
            <a:off x="7145358" y="2776453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อัตราการรีไซเคิลที่สูง</a:t>
            </a:r>
            <a:endParaRPr/>
          </a:p>
        </p:txBody>
      </p:sp>
      <p:sp>
        <p:nvSpPr>
          <p:cNvPr id="562" name="Google Shape;562;p22"/>
          <p:cNvSpPr/>
          <p:nvPr/>
        </p:nvSpPr>
        <p:spPr>
          <a:xfrm>
            <a:off x="7079159" y="3753852"/>
            <a:ext cx="1350289" cy="729384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เสียที่ต้นทาง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อย่างเหมาะสม</a:t>
            </a:r>
            <a:endParaRPr/>
          </a:p>
        </p:txBody>
      </p:sp>
      <p:sp>
        <p:nvSpPr>
          <p:cNvPr id="591" name="Google Shape;591;p22"/>
          <p:cNvSpPr/>
          <p:nvPr/>
        </p:nvSpPr>
        <p:spPr>
          <a:xfrm>
            <a:off x="9084203" y="3746948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รัฐบาลให้ทุน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สนับสนุน </a:t>
            </a:r>
            <a:endParaRPr/>
          </a:p>
        </p:txBody>
      </p:sp>
      <p:sp>
        <p:nvSpPr>
          <p:cNvPr id="561" name="Google Shape;561;p22"/>
          <p:cNvSpPr/>
          <p:nvPr/>
        </p:nvSpPr>
        <p:spPr>
          <a:xfrm>
            <a:off x="7078076" y="4753115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คนคัดแยกขยะที่บ้านอย่าง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เหมาะสม</a:t>
            </a:r>
            <a:endParaRPr/>
          </a:p>
        </p:txBody>
      </p:sp>
      <p:sp>
        <p:nvSpPr>
          <p:cNvPr id="592" name="Google Shape;592;p22"/>
          <p:cNvSpPr/>
          <p:nvPr/>
        </p:nvSpPr>
        <p:spPr>
          <a:xfrm>
            <a:off x="8923500" y="4746200"/>
            <a:ext cx="1509900" cy="753900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มีโครงสร้าง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พื้นฐานที่ทันสมัยสำหรับการ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รีไซเคิลที่เพียงพอ</a:t>
            </a:r>
            <a:endParaRPr/>
          </a:p>
        </p:txBody>
      </p:sp>
      <p:sp>
        <p:nvSpPr>
          <p:cNvPr id="593" name="Google Shape;593;p22"/>
          <p:cNvSpPr/>
          <p:nvPr/>
        </p:nvSpPr>
        <p:spPr>
          <a:xfrm>
            <a:off x="7078075" y="807300"/>
            <a:ext cx="1432200" cy="679200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ไม่มีผลข้างเคียงต่อสุขภาพของ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มนุษย์</a:t>
            </a:r>
            <a:endParaRPr/>
          </a:p>
        </p:txBody>
      </p:sp>
      <p:sp>
        <p:nvSpPr>
          <p:cNvPr id="594" name="Google Shape;594;p22"/>
          <p:cNvSpPr/>
          <p:nvPr/>
        </p:nvSpPr>
        <p:spPr>
          <a:xfrm>
            <a:off x="7079159" y="1773450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ของเสียไม่เข้า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ไปในห่วงโซ่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อาหาร</a:t>
            </a:r>
            <a:endParaRPr/>
          </a:p>
        </p:txBody>
      </p:sp>
      <p:sp>
        <p:nvSpPr>
          <p:cNvPr id="595" name="Google Shape;595;p22"/>
          <p:cNvSpPr/>
          <p:nvPr/>
        </p:nvSpPr>
        <p:spPr>
          <a:xfrm>
            <a:off x="9083120" y="800384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267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ไม่มีภัยคุกคาม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ต่อระบบนิเวศ</a:t>
            </a:r>
            <a:endParaRPr/>
          </a:p>
        </p:txBody>
      </p:sp>
      <p:sp>
        <p:nvSpPr>
          <p:cNvPr id="596" name="Google Shape;596;p22"/>
          <p:cNvSpPr/>
          <p:nvPr/>
        </p:nvSpPr>
        <p:spPr>
          <a:xfrm>
            <a:off x="9084203" y="1766546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31A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ไม่มีการรั่วไหลของขยะใน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</a:t>
            </a:r>
            <a:endParaRPr/>
          </a:p>
        </p:txBody>
      </p:sp>
      <p:cxnSp>
        <p:nvCxnSpPr>
          <p:cNvPr id="597" name="Google Shape;597;p22"/>
          <p:cNvCxnSpPr/>
          <p:nvPr/>
        </p:nvCxnSpPr>
        <p:spPr>
          <a:xfrm>
            <a:off x="7672522" y="3585174"/>
            <a:ext cx="211872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8" name="Google Shape;598;p22"/>
          <p:cNvCxnSpPr/>
          <p:nvPr/>
        </p:nvCxnSpPr>
        <p:spPr>
          <a:xfrm>
            <a:off x="8751826" y="3451345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9" name="Google Shape;599;p22"/>
          <p:cNvSpPr/>
          <p:nvPr/>
        </p:nvSpPr>
        <p:spPr>
          <a:xfrm>
            <a:off x="996511" y="2744913"/>
            <a:ext cx="3210788" cy="679095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อัตราการรีไซเคิลต่ำ </a:t>
            </a:r>
            <a:endParaRPr/>
          </a:p>
        </p:txBody>
      </p:sp>
      <p:sp>
        <p:nvSpPr>
          <p:cNvPr id="600" name="Google Shape;600;p22"/>
          <p:cNvSpPr/>
          <p:nvPr/>
        </p:nvSpPr>
        <p:spPr>
          <a:xfrm>
            <a:off x="949179" y="3737272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เสียที่ต้นทางผิดพลาด</a:t>
            </a:r>
            <a:endParaRPr/>
          </a:p>
        </p:txBody>
      </p:sp>
      <p:sp>
        <p:nvSpPr>
          <p:cNvPr id="601" name="Google Shape;601;p22"/>
          <p:cNvSpPr/>
          <p:nvPr/>
        </p:nvSpPr>
        <p:spPr>
          <a:xfrm>
            <a:off x="2954223" y="3730368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รัฐบาลไม่ให้เงินสนับสนุนการ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endParaRPr/>
          </a:p>
        </p:txBody>
      </p:sp>
      <p:sp>
        <p:nvSpPr>
          <p:cNvPr id="602" name="Google Shape;602;p22"/>
          <p:cNvSpPr/>
          <p:nvPr/>
        </p:nvSpPr>
        <p:spPr>
          <a:xfrm>
            <a:off x="948096" y="4736535"/>
            <a:ext cx="1350289" cy="753813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ผู้คนไม่ได้คัด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แยกขยะที่บ้าน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อย่างเหมาะสม </a:t>
            </a:r>
            <a:endParaRPr/>
          </a:p>
        </p:txBody>
      </p:sp>
      <p:sp>
        <p:nvSpPr>
          <p:cNvPr id="603" name="Google Shape;603;p22"/>
          <p:cNvSpPr/>
          <p:nvPr/>
        </p:nvSpPr>
        <p:spPr>
          <a:xfrm>
            <a:off x="2793525" y="4729625"/>
            <a:ext cx="1509900" cy="6792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ขาดโครงสร้างพื้นฐานการรีไซเคิลที่ทันสมัย</a:t>
            </a:r>
            <a:endParaRPr/>
          </a:p>
        </p:txBody>
      </p:sp>
      <p:sp>
        <p:nvSpPr>
          <p:cNvPr id="604" name="Google Shape;604;p22"/>
          <p:cNvSpPr/>
          <p:nvPr/>
        </p:nvSpPr>
        <p:spPr>
          <a:xfrm>
            <a:off x="948100" y="790700"/>
            <a:ext cx="1509900" cy="679200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ผลข้างเคียงที่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ไม่รู้จักของการ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บริโภคของมนุษย์</a:t>
            </a:r>
            <a:endParaRPr/>
          </a:p>
        </p:txBody>
      </p:sp>
      <p:sp>
        <p:nvSpPr>
          <p:cNvPr id="605" name="Google Shape;605;p22"/>
          <p:cNvSpPr/>
          <p:nvPr/>
        </p:nvSpPr>
        <p:spPr>
          <a:xfrm>
            <a:off x="949179" y="1756870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ของเสียเข้าสู่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ห่วงโซ่อาหาร</a:t>
            </a:r>
            <a:endParaRPr/>
          </a:p>
        </p:txBody>
      </p:sp>
      <p:sp>
        <p:nvSpPr>
          <p:cNvPr id="606" name="Google Shape;606;p22"/>
          <p:cNvSpPr/>
          <p:nvPr/>
        </p:nvSpPr>
        <p:spPr>
          <a:xfrm>
            <a:off x="2953140" y="783804"/>
            <a:ext cx="1350289" cy="679095"/>
          </a:xfrm>
          <a:prstGeom prst="roundRect">
            <a:avLst>
              <a:gd name="adj" fmla="val 16667"/>
            </a:avLst>
          </a:prstGeom>
          <a:solidFill>
            <a:srgbClr val="148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ภัยคุกคามต่อ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ระบบนิเวศ</a:t>
            </a:r>
            <a:endParaRPr/>
          </a:p>
        </p:txBody>
      </p:sp>
      <p:sp>
        <p:nvSpPr>
          <p:cNvPr id="607" name="Google Shape;607;p22"/>
          <p:cNvSpPr/>
          <p:nvPr/>
        </p:nvSpPr>
        <p:spPr>
          <a:xfrm>
            <a:off x="2794599" y="1749975"/>
            <a:ext cx="1509900" cy="679200"/>
          </a:xfrm>
          <a:prstGeom prst="roundRect">
            <a:avLst>
              <a:gd name="adj" fmla="val 16667"/>
            </a:avLst>
          </a:prstGeom>
          <a:solidFill>
            <a:srgbClr val="1EA5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การรั่วไหลของ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ขยะเข้าสู่</a:t>
            </a:r>
            <a:endParaRPr sz="1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สิ่งแวดล้อมเพิ่มขึ้น</a:t>
            </a:r>
            <a:endParaRPr/>
          </a:p>
        </p:txBody>
      </p:sp>
      <p:cxnSp>
        <p:nvCxnSpPr>
          <p:cNvPr id="608" name="Google Shape;608;p22"/>
          <p:cNvCxnSpPr/>
          <p:nvPr/>
        </p:nvCxnSpPr>
        <p:spPr>
          <a:xfrm>
            <a:off x="2634826" y="3439962"/>
            <a:ext cx="0" cy="11742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9" name="Google Shape;609;p22"/>
          <p:cNvSpPr txBox="1"/>
          <p:nvPr/>
        </p:nvSpPr>
        <p:spPr>
          <a:xfrm>
            <a:off x="1330387" y="5845871"/>
            <a:ext cx="35569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ข้อความแสดงปัญหา (เชิงลบ):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th-TH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มีอัตราการรีไซเคิลที่ต่ำ</a:t>
            </a:r>
            <a:endParaRPr/>
          </a:p>
        </p:txBody>
      </p:sp>
      <p:sp>
        <p:nvSpPr>
          <p:cNvPr id="610" name="Google Shape;610;p22"/>
          <p:cNvSpPr txBox="1"/>
          <p:nvPr/>
        </p:nvSpPr>
        <p:spPr>
          <a:xfrm>
            <a:off x="7078076" y="5839850"/>
            <a:ext cx="35269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000"/>
              <a:buFont typeface="Tahoma"/>
              <a:buNone/>
            </a:pPr>
            <a:r>
              <a:rPr lang="th-TH" sz="20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ข้อความแสดงทางออก (เชิงบวก): </a:t>
            </a:r>
            <a:r>
              <a:rPr lang="th-TH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มีอัตราการรีไซเคิลที่สูง</a:t>
            </a:r>
            <a:endParaRPr/>
          </a:p>
        </p:txBody>
      </p:sp>
      <p:sp>
        <p:nvSpPr>
          <p:cNvPr id="611" name="Google Shape;61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5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3"/>
          <p:cNvSpPr/>
          <p:nvPr/>
        </p:nvSpPr>
        <p:spPr>
          <a:xfrm>
            <a:off x="861713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9" name="Google Shape;619;p23"/>
          <p:cNvSpPr/>
          <p:nvPr/>
        </p:nvSpPr>
        <p:spPr>
          <a:xfrm>
            <a:off x="807229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0" name="Google Shape;620;p23"/>
          <p:cNvSpPr txBox="1"/>
          <p:nvPr/>
        </p:nvSpPr>
        <p:spPr>
          <a:xfrm>
            <a:off x="1616031" y="580276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เลือกสถานการณ์ความท้าทายด้าน</a:t>
            </a:r>
            <a:endParaRPr sz="2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ความยั่งยืนจากเอกสารแจก </a:t>
            </a:r>
            <a:endParaRPr/>
          </a:p>
        </p:txBody>
      </p:sp>
      <p:sp>
        <p:nvSpPr>
          <p:cNvPr id="621" name="Google Shape;621;p23"/>
          <p:cNvSpPr/>
          <p:nvPr/>
        </p:nvSpPr>
        <p:spPr>
          <a:xfrm>
            <a:off x="861713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2" name="Google Shape;622;p23"/>
          <p:cNvSpPr/>
          <p:nvPr/>
        </p:nvSpPr>
        <p:spPr>
          <a:xfrm>
            <a:off x="807229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3" name="Google Shape;623;p23"/>
          <p:cNvSpPr txBox="1"/>
          <p:nvPr/>
        </p:nvSpPr>
        <p:spPr>
          <a:xfrm>
            <a:off x="1616031" y="3681053"/>
            <a:ext cx="4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สร้างผังต้นไม้ทางออกและกำหนดทางออก</a:t>
            </a:r>
            <a:endParaRPr sz="1200"/>
          </a:p>
        </p:txBody>
      </p:sp>
      <p:sp>
        <p:nvSpPr>
          <p:cNvPr id="624" name="Google Shape;624;p23"/>
          <p:cNvSpPr/>
          <p:nvPr/>
        </p:nvSpPr>
        <p:spPr>
          <a:xfrm>
            <a:off x="6959442" y="602352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5" name="Google Shape;625;p23"/>
          <p:cNvSpPr/>
          <p:nvPr/>
        </p:nvSpPr>
        <p:spPr>
          <a:xfrm>
            <a:off x="6904958" y="602352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6" name="Google Shape;626;p23"/>
          <p:cNvSpPr txBox="1"/>
          <p:nvPr/>
        </p:nvSpPr>
        <p:spPr>
          <a:xfrm>
            <a:off x="7713760" y="547863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สร้างผังต้นไม้ปัญหาและกำหนดปัญหา</a:t>
            </a:r>
            <a:endParaRPr/>
          </a:p>
        </p:txBody>
      </p:sp>
      <p:sp>
        <p:nvSpPr>
          <p:cNvPr id="627" name="Google Shape;627;p23"/>
          <p:cNvSpPr/>
          <p:nvPr/>
        </p:nvSpPr>
        <p:spPr>
          <a:xfrm>
            <a:off x="6959442" y="3667810"/>
            <a:ext cx="528663" cy="52866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8" name="Google Shape;628;p23"/>
          <p:cNvSpPr/>
          <p:nvPr/>
        </p:nvSpPr>
        <p:spPr>
          <a:xfrm>
            <a:off x="6904958" y="3667810"/>
            <a:ext cx="528663" cy="52866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9" name="Google Shape;629;p23"/>
          <p:cNvSpPr txBox="1"/>
          <p:nvPr/>
        </p:nvSpPr>
        <p:spPr>
          <a:xfrm>
            <a:off x="7713760" y="3571226"/>
            <a:ext cx="46749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เลือกการแทรกแซงที่ต้องการและเชื่อมให้เข้ากับ SDGs ที่ตอบโจทย์</a:t>
            </a:r>
            <a:endParaRPr/>
          </a:p>
        </p:txBody>
      </p:sp>
      <p:sp>
        <p:nvSpPr>
          <p:cNvPr id="630" name="Google Shape;630;p23"/>
          <p:cNvSpPr txBox="1"/>
          <p:nvPr/>
        </p:nvSpPr>
        <p:spPr>
          <a:xfrm>
            <a:off x="566524" y="36950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endParaRPr/>
          </a:p>
        </p:txBody>
      </p:sp>
      <p:sp>
        <p:nvSpPr>
          <p:cNvPr id="631" name="Google Shape;631;p23"/>
          <p:cNvSpPr txBox="1"/>
          <p:nvPr/>
        </p:nvSpPr>
        <p:spPr>
          <a:xfrm>
            <a:off x="569328" y="628856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</a:t>
            </a:r>
            <a:endParaRPr/>
          </a:p>
        </p:txBody>
      </p:sp>
      <p:sp>
        <p:nvSpPr>
          <p:cNvPr id="632" name="Google Shape;632;p23"/>
          <p:cNvSpPr txBox="1"/>
          <p:nvPr/>
        </p:nvSpPr>
        <p:spPr>
          <a:xfrm>
            <a:off x="6681208" y="625252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</a:t>
            </a:r>
            <a:endParaRPr/>
          </a:p>
        </p:txBody>
      </p:sp>
      <p:sp>
        <p:nvSpPr>
          <p:cNvPr id="633" name="Google Shape;633;p23"/>
          <p:cNvSpPr txBox="1"/>
          <p:nvPr/>
        </p:nvSpPr>
        <p:spPr>
          <a:xfrm>
            <a:off x="6681207" y="3706949"/>
            <a:ext cx="1098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</a:t>
            </a:r>
            <a:endParaRPr/>
          </a:p>
        </p:txBody>
      </p:sp>
      <p:pic>
        <p:nvPicPr>
          <p:cNvPr id="634" name="Google Shape;634;p23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463900" y="1255749"/>
            <a:ext cx="1825980" cy="192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3"/>
          <p:cNvSpPr txBox="1"/>
          <p:nvPr/>
        </p:nvSpPr>
        <p:spPr>
          <a:xfrm>
            <a:off x="10115808" y="1894356"/>
            <a:ext cx="1906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1600"/>
              <a:buFont typeface="Tahoma"/>
              <a:buNone/>
            </a:pPr>
            <a:r>
              <a:rPr lang="th-TH" sz="1600" b="1" i="0" u="none" strike="noStrike" cap="none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ข้อความเชิงลบ</a:t>
            </a:r>
            <a:endParaRPr/>
          </a:p>
        </p:txBody>
      </p:sp>
      <p:sp>
        <p:nvSpPr>
          <p:cNvPr id="636" name="Google Shape;636;p23"/>
          <p:cNvSpPr/>
          <p:nvPr/>
        </p:nvSpPr>
        <p:spPr>
          <a:xfrm>
            <a:off x="7956975" y="1868038"/>
            <a:ext cx="218100" cy="1047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7" name="Google Shape;637;p23"/>
          <p:cNvSpPr txBox="1"/>
          <p:nvPr/>
        </p:nvSpPr>
        <p:spPr>
          <a:xfrm>
            <a:off x="7365300" y="1400175"/>
            <a:ext cx="1098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ผลกระทบ</a:t>
            </a:r>
            <a:endParaRPr/>
          </a:p>
        </p:txBody>
      </p:sp>
      <p:sp>
        <p:nvSpPr>
          <p:cNvPr id="638" name="Google Shape;638;p23"/>
          <p:cNvSpPr txBox="1"/>
          <p:nvPr/>
        </p:nvSpPr>
        <p:spPr>
          <a:xfrm>
            <a:off x="7679030" y="2955972"/>
            <a:ext cx="79584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</a:t>
            </a:r>
            <a:endParaRPr/>
          </a:p>
        </p:txBody>
      </p:sp>
      <p:pic>
        <p:nvPicPr>
          <p:cNvPr id="639" name="Google Shape;639;p23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176655" y="4394426"/>
            <a:ext cx="1825980" cy="192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23"/>
          <p:cNvSpPr txBox="1"/>
          <p:nvPr/>
        </p:nvSpPr>
        <p:spPr>
          <a:xfrm>
            <a:off x="4065924" y="4982075"/>
            <a:ext cx="1826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600"/>
              <a:buFont typeface="Tahoma"/>
              <a:buNone/>
            </a:pPr>
            <a:r>
              <a:rPr lang="th-TH" sz="1600" b="1" i="0" u="none" strike="noStrike" cap="none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ข้อความเชิงบวก</a:t>
            </a:r>
            <a:endParaRPr/>
          </a:p>
        </p:txBody>
      </p:sp>
      <p:sp>
        <p:nvSpPr>
          <p:cNvPr id="641" name="Google Shape;641;p23"/>
          <p:cNvSpPr/>
          <p:nvPr/>
        </p:nvSpPr>
        <p:spPr>
          <a:xfrm>
            <a:off x="1776018" y="4855122"/>
            <a:ext cx="218203" cy="118933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AC69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2" name="Google Shape;642;p23"/>
          <p:cNvSpPr txBox="1"/>
          <p:nvPr/>
        </p:nvSpPr>
        <p:spPr>
          <a:xfrm>
            <a:off x="1639183" y="4593822"/>
            <a:ext cx="64017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ผล</a:t>
            </a:r>
            <a:endParaRPr/>
          </a:p>
        </p:txBody>
      </p:sp>
      <p:sp>
        <p:nvSpPr>
          <p:cNvPr id="643" name="Google Shape;643;p23"/>
          <p:cNvSpPr txBox="1"/>
          <p:nvPr/>
        </p:nvSpPr>
        <p:spPr>
          <a:xfrm>
            <a:off x="1498080" y="6085100"/>
            <a:ext cx="795849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th-TH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วิธีการ</a:t>
            </a:r>
            <a:endParaRPr/>
          </a:p>
        </p:txBody>
      </p:sp>
      <p:sp>
        <p:nvSpPr>
          <p:cNvPr id="644" name="Google Shape;644;p23"/>
          <p:cNvSpPr/>
          <p:nvPr/>
        </p:nvSpPr>
        <p:spPr>
          <a:xfrm>
            <a:off x="8702482" y="4372874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5" name="Google Shape;645;p23"/>
          <p:cNvSpPr/>
          <p:nvPr/>
        </p:nvSpPr>
        <p:spPr>
          <a:xfrm>
            <a:off x="8211774" y="5102537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6" name="Google Shape;646;p23"/>
          <p:cNvSpPr/>
          <p:nvPr/>
        </p:nvSpPr>
        <p:spPr>
          <a:xfrm>
            <a:off x="9276951" y="5102536"/>
            <a:ext cx="1337045" cy="13370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7" name="Google Shape;647;p23"/>
          <p:cNvSpPr/>
          <p:nvPr/>
        </p:nvSpPr>
        <p:spPr>
          <a:xfrm>
            <a:off x="9106888" y="4621650"/>
            <a:ext cx="149622" cy="159145"/>
          </a:xfrm>
          <a:prstGeom prst="rect">
            <a:avLst/>
          </a:prstGeom>
          <a:solidFill>
            <a:srgbClr val="56C02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8" name="Google Shape;648;p23"/>
          <p:cNvSpPr/>
          <p:nvPr/>
        </p:nvSpPr>
        <p:spPr>
          <a:xfrm>
            <a:off x="10039527" y="5863392"/>
            <a:ext cx="149622" cy="159145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9" name="Google Shape;649;p23"/>
          <p:cNvSpPr/>
          <p:nvPr/>
        </p:nvSpPr>
        <p:spPr>
          <a:xfrm>
            <a:off x="9324386" y="5483456"/>
            <a:ext cx="149622" cy="159145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0" name="Google Shape;650;p23"/>
          <p:cNvSpPr/>
          <p:nvPr/>
        </p:nvSpPr>
        <p:spPr>
          <a:xfrm>
            <a:off x="8769584" y="5995177"/>
            <a:ext cx="149622" cy="159145"/>
          </a:xfrm>
          <a:prstGeom prst="rect">
            <a:avLst/>
          </a:prstGeom>
          <a:solidFill>
            <a:srgbClr val="E5233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1" name="Google Shape;651;p23"/>
          <p:cNvSpPr/>
          <p:nvPr/>
        </p:nvSpPr>
        <p:spPr>
          <a:xfrm>
            <a:off x="8972668" y="5274822"/>
            <a:ext cx="149622" cy="159145"/>
          </a:xfrm>
          <a:prstGeom prst="rect">
            <a:avLst/>
          </a:prstGeom>
          <a:solidFill>
            <a:srgbClr val="FE9D2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2" name="Google Shape;652;p23"/>
          <p:cNvSpPr/>
          <p:nvPr/>
        </p:nvSpPr>
        <p:spPr>
          <a:xfrm>
            <a:off x="8897857" y="4822936"/>
            <a:ext cx="149622" cy="159145"/>
          </a:xfrm>
          <a:prstGeom prst="rect">
            <a:avLst/>
          </a:prstGeom>
          <a:solidFill>
            <a:srgbClr val="26BDE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53" name="Google Shape;653;p23" descr="A picture containing text,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6488" y="1502142"/>
            <a:ext cx="1594912" cy="159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9537" y="1448495"/>
            <a:ext cx="981351" cy="9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506499" y="1464525"/>
            <a:ext cx="6277927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506500" y="1457000"/>
            <a:ext cx="6277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 dirty="0"/>
          </a:p>
        </p:txBody>
      </p:sp>
      <p:sp>
        <p:nvSpPr>
          <p:cNvPr id="143" name="Google Shape;143;p3"/>
          <p:cNvSpPr/>
          <p:nvPr/>
        </p:nvSpPr>
        <p:spPr>
          <a:xfrm>
            <a:off x="323625" y="1926075"/>
            <a:ext cx="11715300" cy="3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r>
              <a:rPr lang="th-TH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นำเสนอข้อมูล ข้อค้นพบ และหลักฐานสนับสนุนอย่างชัดเจน กระชับ และมีเหตุผล โดยผู้ฟังสามารถ</a:t>
            </a:r>
            <a:endParaRPr sz="1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ทำความเข้าใจหลักเหตุผลนี้ได้</a:t>
            </a:r>
            <a:endParaRPr dirty="0"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</a:t>
            </a:r>
            <a:endParaRPr sz="16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ของมนุษย์และลักษณะทางกายภาพของโลก </a:t>
            </a:r>
            <a:endParaRPr dirty="0"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506499" y="4917526"/>
            <a:ext cx="3279517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76604" y="4917526"/>
            <a:ext cx="2923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 dirty="0"/>
          </a:p>
        </p:txBody>
      </p:sp>
      <p:sp>
        <p:nvSpPr>
          <p:cNvPr id="146" name="Google Shape;146;p3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2794681" y="294106"/>
            <a:ext cx="660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SDG &amp; ความสอดคล้องของหลักสูตร </a:t>
            </a:r>
            <a:endParaRPr sz="900"/>
          </a:p>
        </p:txBody>
      </p:sp>
      <p:sp>
        <p:nvSpPr>
          <p:cNvPr id="149" name="Google Shape;149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50" name="Google Shape;150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06" y="5401001"/>
            <a:ext cx="1073309" cy="102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0315" y="5401001"/>
            <a:ext cx="1073309" cy="1028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4304509" y="5186979"/>
            <a:ext cx="6784482" cy="1431041"/>
            <a:chOff x="4790164" y="5105280"/>
            <a:chExt cx="6979920" cy="1487568"/>
          </a:xfrm>
        </p:grpSpPr>
        <p:sp>
          <p:nvSpPr>
            <p:cNvPr id="153" name="Google Shape;153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dirty="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 dirty="0">
                <a:latin typeface="+mj-l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6499995" y="5105280"/>
              <a:ext cx="42801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 dirty="0"/>
            </a:p>
          </p:txBody>
        </p:sp>
      </p:grpSp>
      <p:sp>
        <p:nvSpPr>
          <p:cNvPr id="156" name="Google Shape;15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273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เวิร์กชอป 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45-60 นาที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1282300" y="1689355"/>
            <a:ext cx="962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และเตรียมบอร์ดโปสเตอร์ หรือไวท์บอร์ดที่มีสติ๊กโน้ต  เพื่อทำแบบฝึกหัด </a:t>
            </a:r>
            <a:endParaRPr dirty="0"/>
          </a:p>
        </p:txBody>
      </p:sp>
      <p:sp>
        <p:nvSpPr>
          <p:cNvPr id="168" name="Google Shape;168;p4"/>
          <p:cNvSpPr txBox="1"/>
          <p:nvPr/>
        </p:nvSpPr>
        <p:spPr>
          <a:xfrm>
            <a:off x="1282299" y="2475562"/>
            <a:ext cx="8870646" cy="88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เลือกหนึ่งในเหตุการณ์จำลองจาก </a:t>
            </a: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แบบฟอร์ม </a:t>
            </a:r>
            <a:r>
              <a:rPr lang="th-TH" sz="18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“ข้อท้าทายด้าน SDG”</a:t>
            </a:r>
            <a:r>
              <a:rPr lang="th-TH" sz="18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เพื่อใช้กับแบบฝึกหัดผังต้นไม้ปัญหา/ผังต้นไม้ทางออก</a:t>
            </a:r>
            <a:endParaRPr dirty="0"/>
          </a:p>
        </p:txBody>
      </p:sp>
      <p:sp>
        <p:nvSpPr>
          <p:cNvPr id="169" name="Google Shape;169;p4"/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grpSp>
        <p:nvGrpSpPr>
          <p:cNvPr id="172" name="Google Shape;172;p4"/>
          <p:cNvGrpSpPr/>
          <p:nvPr/>
        </p:nvGrpSpPr>
        <p:grpSpPr>
          <a:xfrm>
            <a:off x="647654" y="2573733"/>
            <a:ext cx="443210" cy="427913"/>
            <a:chOff x="663222" y="3355931"/>
            <a:chExt cx="443210" cy="427913"/>
          </a:xfrm>
        </p:grpSpPr>
        <p:sp>
          <p:nvSpPr>
            <p:cNvPr id="173" name="Google Shape;173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76" name="Google Shape;176;p4"/>
          <p:cNvSpPr/>
          <p:nvPr/>
        </p:nvSpPr>
        <p:spPr>
          <a:xfrm>
            <a:off x="716859" y="44561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63222" y="44622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707806" y="445247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282299" y="4522576"/>
            <a:ext cx="9627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เมื่อสร้างผังต้นไม้ปัญหา/ผังต้นไม้ทางออกเสร็จแล้ว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กลุ่มต่าง ๆ จะได้กำหนดแนวทางการแก้ไขปัญหาโดยใช้ “ข้อความแสดงทางออก” ที่พวกเขาคิดว่าจะสามารถแก้ไขปัญหาหลักได้ดีที่สุดและมีประโยชน์ต่อ SDGs ให้แต่ละกลุ่มนำเสนอสิ่งที่พวกเขาค้นพบต่อเพื่อนร่วมชั้นเรียน</a:t>
            </a:r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645226" y="3501457"/>
            <a:ext cx="443210" cy="427913"/>
            <a:chOff x="663222" y="3355931"/>
            <a:chExt cx="443210" cy="427913"/>
          </a:xfrm>
        </p:grpSpPr>
        <p:sp>
          <p:nvSpPr>
            <p:cNvPr id="181" name="Google Shape;181;p4"/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84" name="Google Shape;184;p4"/>
          <p:cNvSpPr txBox="1"/>
          <p:nvPr/>
        </p:nvSpPr>
        <p:spPr>
          <a:xfrm>
            <a:off x="1282300" y="3554918"/>
            <a:ext cx="79967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ให้แต่ละกลุ่มเริ่ม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ทำผังต้นไม้ปัญหา/ผังต้นไม้ทางออก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และนำ SDGs หนึ่งข้อหรือมากกว่า ไปใช้กับปัญหา/ทางออกที่พวกเขาได้ระบุในข้อท้าทายด้าน SDG </a:t>
            </a:r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323617" y="1247462"/>
            <a:ext cx="113618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 sz="2000" dirty="0"/>
          </a:p>
        </p:txBody>
      </p:sp>
      <p:sp>
        <p:nvSpPr>
          <p:cNvPr id="197" name="Google Shape;197;p5"/>
          <p:cNvSpPr/>
          <p:nvPr/>
        </p:nvSpPr>
        <p:spPr>
          <a:xfrm>
            <a:off x="323616" y="3978315"/>
            <a:ext cx="609268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บันทึกย่อได้โดยใช้ปุ่มสองปุ่มที่มุมซ้ายล่างของบานหน้าต่างบันทึกย่อ 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 b="-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CD5B59-0160-7E43-B2D3-E7BCC31A6DC3}"/>
              </a:ext>
            </a:extLst>
          </p:cNvPr>
          <p:cNvGrpSpPr/>
          <p:nvPr/>
        </p:nvGrpSpPr>
        <p:grpSpPr>
          <a:xfrm>
            <a:off x="6275915" y="1834885"/>
            <a:ext cx="5291667" cy="3188229"/>
            <a:chOff x="6275915" y="1834885"/>
            <a:chExt cx="5291667" cy="3188229"/>
          </a:xfrm>
        </p:grpSpPr>
        <p:pic>
          <p:nvPicPr>
            <p:cNvPr id="213" name="Google Shape;213;p7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75915" y="1834885"/>
              <a:ext cx="5291667" cy="3188229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3E0DA-9546-EF68-15B1-9268BD50BC63}"/>
                </a:ext>
              </a:extLst>
            </p:cNvPr>
            <p:cNvSpPr txBox="1"/>
            <p:nvPr/>
          </p:nvSpPr>
          <p:spPr>
            <a:xfrm>
              <a:off x="6275915" y="2146271"/>
              <a:ext cx="5067928" cy="810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200" marR="0" lv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914400" algn="l"/>
                </a:tabLst>
              </a:pPr>
              <a:r>
                <a:rPr lang="th-TH" sz="3600" b="1" dirty="0">
                  <a:solidFill>
                    <a:srgbClr val="4E744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วิกฤตสภาพภูมิอากาศ</a:t>
              </a:r>
              <a:endParaRPr lang="en-US" sz="3600" b="1" dirty="0">
                <a:solidFill>
                  <a:srgbClr val="4E74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A90685-D392-1409-A412-2E24BF40414B}"/>
                </a:ext>
              </a:extLst>
            </p:cNvPr>
            <p:cNvSpPr txBox="1"/>
            <p:nvPr/>
          </p:nvSpPr>
          <p:spPr>
            <a:xfrm>
              <a:off x="7671650" y="3046330"/>
              <a:ext cx="24485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rgbClr val="92948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ยังคงดำเนิน</a:t>
              </a:r>
              <a:endParaRPr lang="en-US" sz="3200" b="1" dirty="0">
                <a:solidFill>
                  <a:srgbClr val="9294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0002B-DB6F-897D-E5F1-D70B2619BB72}"/>
                </a:ext>
              </a:extLst>
            </p:cNvPr>
            <p:cNvSpPr txBox="1"/>
            <p:nvPr/>
          </p:nvSpPr>
          <p:spPr>
            <a:xfrm>
              <a:off x="6697362" y="3901380"/>
              <a:ext cx="4188941" cy="584775"/>
            </a:xfrm>
            <a:prstGeom prst="rect">
              <a:avLst/>
            </a:prstGeom>
            <a:solidFill>
              <a:srgbClr val="95938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อย่างไม่ลดละ</a:t>
              </a:r>
              <a:endPara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65863-1C5D-1540-F59E-70B359A13411}"/>
              </a:ext>
            </a:extLst>
          </p:cNvPr>
          <p:cNvGrpSpPr/>
          <p:nvPr/>
        </p:nvGrpSpPr>
        <p:grpSpPr>
          <a:xfrm>
            <a:off x="522947" y="537377"/>
            <a:ext cx="5291667" cy="5783245"/>
            <a:chOff x="522947" y="537377"/>
            <a:chExt cx="5291667" cy="5783245"/>
          </a:xfrm>
        </p:grpSpPr>
        <p:pic>
          <p:nvPicPr>
            <p:cNvPr id="212" name="Google Shape;212;p7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2947" y="537377"/>
              <a:ext cx="5291667" cy="5783245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2106C-DB6B-D3A4-3CB8-4E2FC642901D}"/>
                </a:ext>
              </a:extLst>
            </p:cNvPr>
            <p:cNvSpPr txBox="1"/>
            <p:nvPr/>
          </p:nvSpPr>
          <p:spPr>
            <a:xfrm>
              <a:off x="1305695" y="5286134"/>
              <a:ext cx="4180703" cy="877163"/>
            </a:xfrm>
            <a:prstGeom prst="rect">
              <a:avLst/>
            </a:prstGeom>
            <a:solidFill>
              <a:srgbClr val="E5EAE3"/>
            </a:solidFill>
          </p:spPr>
          <p:txBody>
            <a:bodyPr wrap="square" rtlCol="0">
              <a:spAutoFit/>
            </a:bodyPr>
            <a:lstStyle/>
            <a:p>
              <a:r>
                <a:rPr lang="th-TH" sz="17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ถือว่ายังไม่สามารถทำตามเป้าหมายของข้อตกลงปารีสใน</a:t>
              </a:r>
              <a:r>
                <a:rPr lang="th-TH" sz="1700" b="1" dirty="0">
                  <a:solidFill>
                    <a:srgbClr val="4E744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การรักษาอุณหภูมิเฉลี่ยของโลกให้ต่ำกว่า </a:t>
              </a:r>
              <a:r>
                <a:rPr lang="en-US" sz="1700" b="1" dirty="0">
                  <a:solidFill>
                    <a:srgbClr val="4E744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1.5°C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C051FD-AA1D-348A-AE7E-460F863B63AA}"/>
                </a:ext>
              </a:extLst>
            </p:cNvPr>
            <p:cNvSpPr txBox="1"/>
            <p:nvPr/>
          </p:nvSpPr>
          <p:spPr>
            <a:xfrm>
              <a:off x="1305696" y="3643462"/>
              <a:ext cx="418070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E744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ในปี 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 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อุณหภูมิเฉลี่ย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ของโลก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800" b="1" dirty="0">
                  <a:solidFill>
                    <a:srgbClr val="4E744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อยู่ที่ 1.2</a:t>
              </a:r>
              <a:r>
                <a:rPr lang="en-US" sz="1800" b="1" dirty="0">
                  <a:solidFill>
                    <a:srgbClr val="4E744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°C 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ซึ่งสูงกว่า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อุณหภูมิในช่วงก่อนการพัฒนาอุตสาหกรรม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Text, 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594" r="1" b="6"/>
          <a:stretch/>
        </p:blipFill>
        <p:spPr>
          <a:xfrm>
            <a:off x="449463" y="1108526"/>
            <a:ext cx="5306110" cy="5008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25" name="Google Shape;2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32E40-313E-AD08-91C2-580319290289}"/>
              </a:ext>
            </a:extLst>
          </p:cNvPr>
          <p:cNvSpPr txBox="1"/>
          <p:nvPr/>
        </p:nvSpPr>
        <p:spPr>
          <a:xfrm>
            <a:off x="890857" y="1255013"/>
            <a:ext cx="4474115" cy="523220"/>
          </a:xfrm>
          <a:prstGeom prst="rect">
            <a:avLst/>
          </a:prstGeom>
          <a:solidFill>
            <a:srgbClr val="FBE8E1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อัตราความยากจนของโลก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14356-709B-9384-52CC-8A55A4B09F2E}"/>
              </a:ext>
            </a:extLst>
          </p:cNvPr>
          <p:cNvSpPr txBox="1"/>
          <p:nvPr/>
        </p:nvSpPr>
        <p:spPr>
          <a:xfrm>
            <a:off x="1204304" y="5151537"/>
            <a:ext cx="3796425" cy="920508"/>
          </a:xfrm>
          <a:prstGeom prst="rect">
            <a:avLst/>
          </a:prstGeom>
          <a:solidFill>
            <a:srgbClr val="FBE8E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2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</a:t>
            </a:r>
            <a:r>
              <a:rPr lang="th-TH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ยังคง</a:t>
            </a:r>
            <a:r>
              <a:rPr lang="th-TH" sz="22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ไม่บรรลุเป้าหมาย</a:t>
            </a:r>
          </a:p>
          <a:p>
            <a:pPr algn="ctr">
              <a:lnSpc>
                <a:spcPct val="130000"/>
              </a:lnSpc>
            </a:pPr>
            <a:r>
              <a:rPr lang="th-TH" sz="22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ของการขจัดความยากจน</a:t>
            </a:r>
            <a:endParaRPr lang="en-US" sz="22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DD27F-6B08-4B97-5D25-A79E6636515B}"/>
              </a:ext>
            </a:extLst>
          </p:cNvPr>
          <p:cNvSpPr txBox="1"/>
          <p:nvPr/>
        </p:nvSpPr>
        <p:spPr>
          <a:xfrm>
            <a:off x="1383653" y="1924719"/>
            <a:ext cx="3488524" cy="461665"/>
          </a:xfrm>
          <a:prstGeom prst="rect">
            <a:avLst/>
          </a:prstGeom>
          <a:solidFill>
            <a:srgbClr val="959386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คาดว่าจะเฉลี่ยอยู่ที่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5B8C5-05E1-F2B0-CBAF-18FDF60BDD9C}"/>
              </a:ext>
            </a:extLst>
          </p:cNvPr>
          <p:cNvSpPr txBox="1"/>
          <p:nvPr/>
        </p:nvSpPr>
        <p:spPr>
          <a:xfrm>
            <a:off x="1712098" y="3121221"/>
            <a:ext cx="1970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(ประมาณ 600 ล้านคน)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61EFA0-8E21-CE3D-21A8-CD448B8EAFCD}"/>
              </a:ext>
            </a:extLst>
          </p:cNvPr>
          <p:cNvGrpSpPr/>
          <p:nvPr/>
        </p:nvGrpSpPr>
        <p:grpSpPr>
          <a:xfrm>
            <a:off x="6116331" y="1108526"/>
            <a:ext cx="5539375" cy="4948725"/>
            <a:chOff x="6116331" y="1108526"/>
            <a:chExt cx="5539375" cy="4948725"/>
          </a:xfrm>
        </p:grpSpPr>
        <p:pic>
          <p:nvPicPr>
            <p:cNvPr id="222" name="Google Shape;222;p8" descr="A picture containing ch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1725" r="-2" b="60"/>
            <a:stretch/>
          </p:blipFill>
          <p:spPr>
            <a:xfrm>
              <a:off x="6116331" y="1108526"/>
              <a:ext cx="5539375" cy="4948725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3907F3-1992-FA07-35A4-0E2B83DB87F0}"/>
                </a:ext>
              </a:extLst>
            </p:cNvPr>
            <p:cNvSpPr txBox="1"/>
            <p:nvPr/>
          </p:nvSpPr>
          <p:spPr>
            <a:xfrm>
              <a:off x="6574714" y="2812934"/>
              <a:ext cx="4779086" cy="769954"/>
            </a:xfrm>
            <a:prstGeom prst="rect">
              <a:avLst/>
            </a:prstGeom>
            <a:solidFill>
              <a:srgbClr val="FBE8E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</a:t>
              </a:r>
              <a:r>
                <a:rPr lang="th-TH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</a:t>
              </a:r>
              <a:r>
                <a:rPr lang="th-TH" sz="18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</a:t>
              </a:r>
              <a:r>
                <a:rPr lang="th-TH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อัตราการเพิ่มขึ้นของคนยากจน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ขั้นรุนแรง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</a:t>
              </a:r>
              <a:r>
                <a:rPr lang="th-TH" sz="1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มากกว่า </a:t>
              </a:r>
              <a:r>
                <a:rPr lang="th-TH" sz="18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119 ถึง 124 ล้านคน</a:t>
              </a:r>
              <a:r>
                <a:rPr lang="th-TH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ทั่วโลก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BAE3EB-35F1-5187-5370-FF002A8D868C}"/>
                </a:ext>
              </a:extLst>
            </p:cNvPr>
            <p:cNvSpPr txBox="1"/>
            <p:nvPr/>
          </p:nvSpPr>
          <p:spPr>
            <a:xfrm flipH="1">
              <a:off x="6193071" y="1218307"/>
              <a:ext cx="5385893" cy="1033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25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สัดส่วน</a:t>
              </a:r>
              <a:r>
                <a:rPr lang="th-TH" sz="25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</a:t>
              </a:r>
              <a:r>
                <a:rPr lang="th-TH" sz="25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ยากจนขั้นรุนแรงเพิ่มขึ้น</a:t>
              </a:r>
              <a:r>
                <a:rPr lang="en-US" sz="25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th-TH" sz="25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25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ในหนึ่งช่วงอายุคน</a:t>
              </a:r>
              <a:endParaRPr lang="en-US" sz="25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307601-63C6-ED29-294D-F6775FA48ED2}"/>
              </a:ext>
            </a:extLst>
          </p:cNvPr>
          <p:cNvGrpSpPr/>
          <p:nvPr/>
        </p:nvGrpSpPr>
        <p:grpSpPr>
          <a:xfrm>
            <a:off x="5639309" y="716530"/>
            <a:ext cx="5557011" cy="5770743"/>
            <a:chOff x="5639309" y="716530"/>
            <a:chExt cx="5557011" cy="5770743"/>
          </a:xfrm>
        </p:grpSpPr>
        <p:pic>
          <p:nvPicPr>
            <p:cNvPr id="233" name="Google Shape;233;p9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39309" y="716530"/>
              <a:ext cx="5557011" cy="5770743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A52BAD-1054-6861-9224-B7DC8898FDAB}"/>
                </a:ext>
              </a:extLst>
            </p:cNvPr>
            <p:cNvSpPr txBox="1"/>
            <p:nvPr/>
          </p:nvSpPr>
          <p:spPr>
            <a:xfrm>
              <a:off x="5639309" y="989112"/>
              <a:ext cx="5481011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ความรุนแรงต่อสตรี</a:t>
              </a:r>
              <a:endParaRPr lang="en-US" sz="32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sz="2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นับเป็นปัญหา</a:t>
              </a:r>
              <a:r>
                <a:rPr lang="th-TH" sz="24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ระดับสูง </a:t>
              </a:r>
              <a:r>
                <a:rPr lang="th-TH" sz="2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และยังคงมีความ</a:t>
              </a:r>
              <a:r>
                <a:rPr lang="th-TH" sz="24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รุนแรงมากขึ้นอย่างต่อเนื่อง 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290B51-0011-7C38-9A72-86CDD5944A05}"/>
                </a:ext>
              </a:extLst>
            </p:cNvPr>
            <p:cNvGrpSpPr/>
            <p:nvPr/>
          </p:nvGrpSpPr>
          <p:grpSpPr>
            <a:xfrm>
              <a:off x="5814820" y="4792384"/>
              <a:ext cx="5153857" cy="1645742"/>
              <a:chOff x="5814820" y="4792384"/>
              <a:chExt cx="5153857" cy="16457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4C221C-9F50-ED2E-307C-33718FE229C8}"/>
                  </a:ext>
                </a:extLst>
              </p:cNvPr>
              <p:cNvSpPr txBox="1"/>
              <p:nvPr/>
            </p:nvSpPr>
            <p:spPr>
              <a:xfrm>
                <a:off x="6096000" y="4792384"/>
                <a:ext cx="487267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3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ผู้หญิง 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3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3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ใน 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3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3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คน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th-TH" sz="2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736 ล้านคน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th-TH" sz="30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4A328B-4729-3525-6115-72B1A9851B5A}"/>
                  </a:ext>
                </a:extLst>
              </p:cNvPr>
              <p:cNvSpPr txBox="1"/>
              <p:nvPr/>
            </p:nvSpPr>
            <p:spPr>
              <a:xfrm>
                <a:off x="5814820" y="5369179"/>
                <a:ext cx="5129987" cy="10689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ตกอยู่ภายใต้ความรุนแรงทางร่างกาย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และ/หรือทางเพศ</a:t>
                </a:r>
                <a:r>
                  <a:rPr lang="th-TH" sz="20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อย่างน้อยหนึ่งครั้ง</a:t>
                </a:r>
                <a:r>
                  <a:rPr lang="th-T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ตั้งแต่อายุ 15 ปี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FA357D-5ECA-B31F-2FFB-8F131EF68FB7}"/>
              </a:ext>
            </a:extLst>
          </p:cNvPr>
          <p:cNvGrpSpPr/>
          <p:nvPr/>
        </p:nvGrpSpPr>
        <p:grpSpPr>
          <a:xfrm>
            <a:off x="1158240" y="698506"/>
            <a:ext cx="3864000" cy="5788767"/>
            <a:chOff x="1158240" y="698506"/>
            <a:chExt cx="3864000" cy="5788767"/>
          </a:xfrm>
        </p:grpSpPr>
        <p:pic>
          <p:nvPicPr>
            <p:cNvPr id="232" name="Google Shape;232;p9" descr="Diagram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8240" y="698506"/>
              <a:ext cx="3864000" cy="5788767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8F9547-E538-D45A-8935-14703581D78C}"/>
                </a:ext>
              </a:extLst>
            </p:cNvPr>
            <p:cNvSpPr txBox="1"/>
            <p:nvPr/>
          </p:nvSpPr>
          <p:spPr>
            <a:xfrm>
              <a:off x="1482810" y="859432"/>
              <a:ext cx="34175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</a:t>
              </a:r>
              <a:r>
                <a:rPr lang="th-TH" sz="16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ารมีส่วนร่วมอย่างเท่าเทียม</a:t>
              </a:r>
              <a:endPara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615601-C695-0626-485A-4CD133A10CC4}"/>
                </a:ext>
              </a:extLst>
            </p:cNvPr>
            <p:cNvSpPr txBox="1"/>
            <p:nvPr/>
          </p:nvSpPr>
          <p:spPr>
            <a:xfrm>
              <a:off x="1636673" y="1663275"/>
              <a:ext cx="2907133" cy="523220"/>
            </a:xfrm>
            <a:prstGeom prst="rect">
              <a:avLst/>
            </a:prstGeom>
            <a:solidFill>
              <a:srgbClr val="959386"/>
            </a:solidFill>
          </p:spPr>
          <p:txBody>
            <a:bodyPr wrap="square">
              <a:spAutoFit/>
            </a:bodyPr>
            <a:lstStyle/>
            <a:p>
              <a:r>
                <a:rPr lang="th-TH" sz="14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แต่ความเสมอภาคระหว่างเพศยังคงเป็นเป้าหมายที่ห่างไกล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741C93-0C36-AD28-7FA4-027821A34DCB}"/>
                </a:ext>
              </a:extLst>
            </p:cNvPr>
            <p:cNvSpPr txBox="1"/>
            <p:nvPr/>
          </p:nvSpPr>
          <p:spPr>
            <a:xfrm>
              <a:off x="1482810" y="1160997"/>
              <a:ext cx="329925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400" dirty="0">
                  <a:solidFill>
                    <a:srgbClr val="95938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ในการตัดสินใจ ถือว่าสำคัญต่อการตอบสนองและการฟื้นตัวในบางสถานการณ</a:t>
              </a:r>
              <a:r>
                <a:rPr lang="th-TH" dirty="0">
                  <a:solidFill>
                    <a:srgbClr val="9593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์</a:t>
              </a:r>
              <a:endParaRPr lang="en-US" dirty="0">
                <a:solidFill>
                  <a:srgbClr val="9593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65865-AFBF-94BE-512B-ADB265FD8015}"/>
                </a:ext>
              </a:extLst>
            </p:cNvPr>
            <p:cNvSpPr txBox="1"/>
            <p:nvPr/>
          </p:nvSpPr>
          <p:spPr>
            <a:xfrm>
              <a:off x="3545402" y="3523321"/>
              <a:ext cx="109975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92948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ในคณะทำงาน รัฐสภา </a:t>
              </a:r>
              <a:endParaRPr lang="en-US" dirty="0">
                <a:solidFill>
                  <a:srgbClr val="9294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EA57CB-F85E-674B-A675-ECD3BBD0F2E7}"/>
                </a:ext>
              </a:extLst>
            </p:cNvPr>
            <p:cNvSpPr txBox="1"/>
            <p:nvPr/>
          </p:nvSpPr>
          <p:spPr>
            <a:xfrm>
              <a:off x="3581890" y="4698883"/>
              <a:ext cx="9338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400" dirty="0">
                  <a:solidFill>
                    <a:srgbClr val="92948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ในรัฐบาลท้องถิ่น </a:t>
              </a:r>
              <a:endParaRPr lang="en-US" dirty="0">
                <a:solidFill>
                  <a:srgbClr val="9294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9D3AB4-7799-A684-5B93-05D4A86CBE44}"/>
                </a:ext>
              </a:extLst>
            </p:cNvPr>
            <p:cNvSpPr txBox="1"/>
            <p:nvPr/>
          </p:nvSpPr>
          <p:spPr>
            <a:xfrm>
              <a:off x="3581891" y="5629948"/>
              <a:ext cx="109975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th-TH" sz="1400" dirty="0">
                  <a:solidFill>
                    <a:srgbClr val="92948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ในตำแหน่งผู้บริหาร</a:t>
              </a:r>
              <a:endParaRPr lang="en-US" dirty="0">
                <a:solidFill>
                  <a:srgbClr val="9294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B66052-AF44-2519-B66C-9AA34FA157F9}"/>
                </a:ext>
              </a:extLst>
            </p:cNvPr>
            <p:cNvSpPr txBox="1"/>
            <p:nvPr/>
          </p:nvSpPr>
          <p:spPr>
            <a:xfrm>
              <a:off x="2361839" y="3055528"/>
              <a:ext cx="1521066" cy="307777"/>
            </a:xfrm>
            <a:prstGeom prst="rect">
              <a:avLst/>
            </a:prstGeom>
            <a:solidFill>
              <a:srgbClr val="95938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สัดส่วนผู้หญิง</a:t>
              </a:r>
              <a:endPara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4794</Words>
  <Application>Microsoft Office PowerPoint</Application>
  <PresentationFormat>Widescreen</PresentationFormat>
  <Paragraphs>419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Tahoma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Panchica Koonchaimang</cp:lastModifiedBy>
  <cp:revision>3</cp:revision>
  <dcterms:created xsi:type="dcterms:W3CDTF">2022-04-29T00:36:06Z</dcterms:created>
  <dcterms:modified xsi:type="dcterms:W3CDTF">2022-12-28T10:42:37Z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2411778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