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z1CnjFcCjU7wKwGJAB0KjhxCY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5-10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เมื่อสาเหตุของปัญหาหลักได้รับการกำหนดแล้ว ขั้นตอนต่อไปคือการระบุผลกระทบของปัญหา ซึ่งก็คือกิ่งก้านของผังต้นไม้ปัญหา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อะไรคือผลกระทบของปัญหาหลักของเรา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อะไรคือผลกระทบที่เกิดขึ้นโดยทันที อันเป็นผลมาจากปัญหาหลักของเรา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1">
                <a:latin typeface="Tahoma"/>
                <a:ea typeface="Tahoma"/>
                <a:cs typeface="Tahoma"/>
                <a:sym typeface="Tahoma"/>
              </a:rPr>
              <a:t>1. 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อัตราการรีไซเคิลที่ต่ำอาจเพิ่มปริมาณของเสียที่รั่วไหลเข้าสู่สิ่งแวดล้อม ซึ่งอาจเข้าสู่ห่วงโซ่อาหารและส่งผลให้มนุษย์กินของเสียเข้าไป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5" name="Google Shape;40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ผังต้นไม้ทางออก (หรือที่เรียกว่า ผังต้นไม้วัตถุประสงค์) เป็นผังต้นไม้ปัญหาที่ได้รับการปรับเปลี่ยนให้เป็นชุดของวิธีแก้ไขปัญหาในอนาคต ข้อความเชิงลบแต่ละข้อความจะถูกแปลงเป็นทางออก โดยเขียนข้อความนั้นใหม่เป็นข้อความเชิงบวกในอนาคต ข้อความเชิงบวกเป็นข้อความเกี่ยวกับทางออกที่สามารถแสดงในแผนผังซึ่งแสดงลำดับชั้นของวิธีการ (ราก) - ผลที่พึงจะได้รับ (กิ่งก้าน) การวิเคราะห์ผังต้นไม้ทางออกมีวัตถุประสงค์เพื่อแสดงภาพรวมที่ชัดเจนของสถานการณ์ในอนาคตที่ต้องการเมื่อมีการระบุและหาทางออกให้กับปัญหาแล้ว แผนผังนี้จะช่วยให้เราแสดงภาพและสื่อสารถึงความสัมพันธ์ระหว่างวิธีการและผลที่พึงจะได้รับ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ตัวอย่างปัญหาที่เป็นทางออก: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จากสไลด์ก่อนหน้านี้ สาเหตุหลักของปัญหาของเรา คือ คนไม่ได้คัดแยกขยะที่บ้าน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คนคัดแยกขยะที่บ้านอย่างเหมาะสม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จากสไลด์ก่อนหน้านี้ การไม่แยกขยะอย่างถูกวิธีทำให้มีการจัดการขยะที่ผิดพลาดที่ต้นทาง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มีการจัดการของเสียอย่างเหมาะสมที่ต้นทาง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ปัญหาของเรา คือ อัตราการรีไซเคิลต่ำ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ทางออกของเรา คือ มีอัตราการรีไซเคิลเพิ่มขึ้น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จากสไลด์ก่อนหน้านี้ ผลกระทบที่สำคัญอย่างหนึ่งของปัญหาของเรา คือ การรั่วไหลของขยะเข้าสู่สิ่งแวดล้อมเพิ่มขึ้น คลิก 4: การลดลงของการรั่วไหลของขยะเข้าสู่สิ่งแวดล้อม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จากสไลด์ก่อนหน้านี้ มีผลกระทบเพิ่มขึ้นจากการเปลี่ยนแปลงของสภาพภูมิอากาศ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5: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ลดผลกระทบต่อการเปลี่ยนแปลงของสภาพภูมิอากาศ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สำหรับกิจกรรมกลุ่มให้ทำตามขั้นตอนถัดไป: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1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เลือกแง่มุมหนึ่งจากสถานการณ์ “ข้อท้าทายด้านของเสีย” เพื่อใช้ในการวิเคราะห์สำหรับแบบฝึกหัดผังต้นไม้ปัญหา/ผังต้นไม้ทางออก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2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สร้างผังต้นไม้ปัญหาที่มีข้อความแสดงปัญหาด้านลบซึ่งระบุปัญหาหลัก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3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สร้างผังต้นไม้ทางออกที่มีข้อความเชิงบวกซึ่งระบุทางออกของปัญหาหลักที่ระบุไว้ในขั้นตอนที่ 2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4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เลือกการแทรกแซงที่ต้องการเพื่อแก้ไขปัญหา และจัดทำรายงานปัญหาและการแก้ไขปัญหาขั้นสุดท้าย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6" name="Google Shape;5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การแก้ปัญหา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คือ กระบวนการในการใช้นวัตกรรมและทางออกที่สร้างสรรค์เพื่อแก้ไขปัญหาสังคม สิ่งแวดล้อม ธุรกิจ หรือเทคโนโลยี บางครั้งปัญหาส่วนตัวอาจนำไปสู่โอกาสหากได้รับการตรวจสอบความถูกต้องในตลาด นักออกแบบจะมองเห็นโอกาสในการเติมเต็มช่องว่างด้วยทางออกที่เป็นนวัตกรรมซึ่งอาจส่งผลต่อการปรับปรุงผลิตภัณฑ์หรือการสร้างผลิตภัณฑ์หรือบริการใหม่ทั้งหมด นักออกแบบต้องการเครื่องมือที่จำเป็นเพื่อทำความเข้าใจ วิเคราะห์ มองเห็นภาพ และสื่อสารถึงปัญหา การทำความเข้าใจปัญหาเป็นหัวใจสำคัญในการนำเสนอทางออก ซึ่งจะดึงดูดและรักษาการลงทุน พันธมิตร และลูกค้าไว้ได้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ในการเริ่มต้นคิดหาวิธีแก้ไขปัญหา เราจำเป็นต้องระบุแง่มุมที่เป็นลบของสถานการณ์ที่มีอยู่ และจัดการกับปัญหาในปัจจุบันแทนที่จะเป็นปัญหาที่เห็นได้ชัดในอนาคตหรือในอดีต บ่อยครั้งที่ขั้นตอนแรกนี้จะที่ช่วยให้เราค้นหาทางออก โดยการวิเคราะห์และหาความสัมพันธ์ของสาเหตุและผลกระทบที่เกี่ยวข้องกับปัญหาหรือประเด็นต่าง ๆ ซึ่งจะช่วยให้เราเข้าใจได้อย่างลึกซึ้ง ทำให้สามารถสร้างทางออกที่สำเร็จได้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เป็นการแสดงภาพของปัญหาในรูปแบบของไดอะแกรมหรือ “ลำดับชั้นของปัญหา” เพื่อช่วยวิเคราะห์และอธิบายสัมพันธ์ของปัญหาในลักษณะเหตุและผลซึ่งกันและกัน หรือแผนผังที่แสดงภาพรวมของสาเหตุและผลกระทบที่ทราบทั้งหมดต่อปัญหาที่ระบุ การวิเคราะห์ผังต้นไม้ปัญหา เป็นการตรวจสอบแง่มุมเชิงลบของสถานการณ์ที่มีอยู่ และสร้างความสัมพันธ์ของสาเหตุและผลกระทบระหว่างปัญหาที่ระบุ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โครงสร้างของผังต้นไม้ปัญหา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ลำต้นของต้นไม้คือปัญหาหลักที่เรากำลังมองหาทางแก้ไข รากของต้นไม้คือสาเหตุของปัญหาหลัก และกิ่งก้านและใบไม้ของต้นไม้เป็นผลของปัญหาหลัก ซึ่งน่าจะนำไปสู่ปัญหาเพิ่มเติมได้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5-10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มาดูวิธีการใช้ผังต้นไม้ปัญหาโดยใช้ปัญหาที่เกิดปัญหาขึ้นจริงกัน: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อัตราการรีไซเคิลต่ำ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*อาจทำแบบฝึกหัดผังต้นไม้ปัญหาเป็นกลุ่มบนบอร์ดโปสเตอร์ขนาดใหญ่หรือบนกระดานไวท์บอร์ด โดยใช้กระดาษสติ๊กโน้ตเพื่อให้ทุกคนสามารถแสดงความเห็นต่าง ๆ เพื่อการอภิปราย แก้ไข หรือปรับเปลี่ยนในระหว่างที่กระบวนการวิเคราะห์ปัญหามีการเปลี่ยนแปลง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ลองดูเส้นทางของเหตุและผลที่ไฮไลต์เป็นสีแดง เริ่มต้นจากด้านล่างสุดและเลื่อนขึ้นไปตามต้นไม้เพื่อระบุสาเหตุและผลกระทบของปัญหาการรีไซเคิลในอัตราต่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เส้นทางที่ 1 (สีแดง): 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ราคาที่ผันผวนของการรีไซเคิลทำให้คนเก็บขยะไม่สามารถดำเนินการและให้บริการขยะปริมาณมากได้อย่างมีประสิทธิภาพ นี่เป็นสาเหตุที่ทำให้ขยะไม่ถูกเก็บมากขึ้น และรั่วไหลสู่สิ่งแวดล้อม ซึ่งในที่สุดแล้วจะส่งผลกระทบเชิงลบต่อการเปลี่ยนแปลงสภาพภูมิอากาศ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แต่ละ “เหตุ” ที่แสดงไว้ด้านล่างของต้นไม้ ก่อให้เกิดผลที่ทำให้เกิดปัญหา ”อัตราการรีไซเคิลต่ำ" ผลกระทบที่ระบุไว้ด้านบนของข้อความที่แสดงปัญหาจะทำให้เกิดผลกระทบต่อเนื่องไปเรื่อย ๆ ซึ่งอาจดำเนินการต่อจนกว่าจะไม่สามารถระบุสาเหตุหรือผลกระทบอื่นภายในขอบเขตของปัญหาหลัก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5-10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ขั้นตอนแรกคือการพูดคุยและตกลงเกี่ยวกับปัญหาหรือปัญหาที่จะวิเคราะห์ ยิ่งปัญหามีความเฉพาะเจาะจงมากเท่าใด แบบฝึกหัดก็จะยิ่งมีประโยชน์มากขึ้นเท่านั้น อย่างไรก็ตาม กระบวนการนี้ยังช่วยให้ทำให้ทุกอย่างมีรายละเอียดมากขึ้นด้วย ปัญหาหลักจะถูกเขียนไว้ที่กลางแผนผังและกลายเป็น 'ลำต้น' ของต้นไม้ คำที่ใช้ไม่จำเป็นต้องตรงตัว เพราะรากและกิ่งไม้จะเป็นตัวกำหนดคำนิยามเพิ่มเติม แต่ควรจะอธิบายถึงปัญหาที่เกิดขึ้นจริงที่ทุกคนรู้สึกกระตือรือร้น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ปัญหาหลักได้รับการกำหนด: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อัตราการรีไซเคิลต่ำ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5-10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จากนั้น คนในกลุ่มจะระบุสาเหตุของปัญหาหลักที่เราเพิ่งกำหนดไว้ ซึ่งจะกลายเป็นรากของต้นไม้ของเรา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อะไรคือสิ่งที่ก่อให้เกิดปัญหาหลักของเรา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และอะไรคือสาเหตุที่ทำให้เกิดสิ่งต่าง ๆ ที่นำไปสู่ปัญหาหลักของเรา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หัวใจของการทำแบบฝึกหัดคือการอภิปราย โต้วาที และการสนทนาที่ถูกสร้างขึ้นในขณะที่ปัจจัยต่าง ๆ ถูกจัดเรียงและจัดเรียงใหม่ ซึ่งมักเกิดจากการแบ่งย่อยออกเป็นสาเหตุที่เฉพาะเจาะจงมากขึ้นของสาเหตุของปัญหาหลักของเรา ให้เวลาคนอื่นอธิบายความรู้สึกและเหตุผลของพวกเขาและบันทึกความคิดและประเด็นที่เกี่ยวข้องที่ปรากฏบนกระดาษอีกแผ่น ภายใต้หัวข้อ เช่น แนวทางการแก้ปัญหา ความกังวล และการตัดสินใจ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ผู้คนไม่ได้แยกขยะที่บ้านอย่างเหมาะสม ซึ่งส่งผลให้เกิดการจัดการของเสียที่ต้นทางที่ไม่เหมาะสม และนำไปสู่การรีไซเคิลในอัตราที่ต่ำ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คนเก็บขยะขาดการรวมกลุ่มและการสนับสนุน ซึ่งหมายความว่าคนเก็บขยะไม่สามารถเก็บและคัดแยกขยะได้อย่างมีประสิทธิภาพ ส่งผลให้มีการรีไซเคิลในอัตราที่ต่ำ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5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8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6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0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1939253" y="5417106"/>
              <a:ext cx="8313494" cy="1107996"/>
              <a:chOff x="1939253" y="5417106"/>
              <a:chExt cx="8313494" cy="110799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1939253" y="5417106"/>
                <a:ext cx="8313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แผนภูมิต้นไม้ วิเคราะห์ปัญหาและสาเหตุ</a:t>
                </a:r>
                <a:endParaRPr kumimoji="0" lang="en-US" sz="13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017680" y="6063437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เวิร์กชอปที่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69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10"/>
          <p:cNvCxnSpPr/>
          <p:nvPr/>
        </p:nvCxnSpPr>
        <p:spPr>
          <a:xfrm>
            <a:off x="3718252" y="2730500"/>
            <a:ext cx="56553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0"/>
          <p:cNvSpPr/>
          <p:nvPr/>
        </p:nvSpPr>
        <p:spPr>
          <a:xfrm>
            <a:off x="826101" y="257029"/>
            <a:ext cx="10824000" cy="597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4304785" y="331914"/>
            <a:ext cx="3866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358" name="Google Shape;358;p10"/>
          <p:cNvSpPr/>
          <p:nvPr/>
        </p:nvSpPr>
        <p:spPr>
          <a:xfrm>
            <a:off x="1100114" y="112421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สัตว์ได้รับอันตราย</a:t>
            </a: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771730" y="4338124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770734" y="1417053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0"/>
          <p:cNvSpPr/>
          <p:nvPr/>
        </p:nvSpPr>
        <p:spPr>
          <a:xfrm rot="-5400000">
            <a:off x="-366214" y="2244640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362" name="Google Shape;362;p10"/>
          <p:cNvSpPr/>
          <p:nvPr/>
        </p:nvSpPr>
        <p:spPr>
          <a:xfrm rot="-5400000">
            <a:off x="-366621" y="5057662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363" name="Google Shape;363;p10"/>
          <p:cNvSpPr/>
          <p:nvPr/>
        </p:nvSpPr>
        <p:spPr>
          <a:xfrm>
            <a:off x="2981225" y="1124225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ภัยคุกคามต่อระบบนิเวศน์</a:t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>
            <a:off x="4862358" y="112928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สภาพอากาศ</a:t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6621875" y="1127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ท่องเที่ยวและเศรษฐกิจชายฝั่งทะเล</a:t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1846600" y="2309125"/>
            <a:ext cx="1977000" cy="8949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การกลืน ขาดอากาศหายใจ และการติดพันของสัตว์บกและสัตว์น้ำหลายร้อย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สายพันธุ์</a:t>
            </a:r>
            <a:endParaRPr/>
          </a:p>
        </p:txBody>
      </p:sp>
      <p:sp>
        <p:nvSpPr>
          <p:cNvPr id="367" name="Google Shape;367;p10"/>
          <p:cNvSpPr txBox="1"/>
          <p:nvPr/>
        </p:nvSpPr>
        <p:spPr>
          <a:xfrm>
            <a:off x="7369476" y="3328021"/>
            <a:ext cx="149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cxnSp>
        <p:nvCxnSpPr>
          <p:cNvPr id="368" name="Google Shape;368;p10"/>
          <p:cNvCxnSpPr/>
          <p:nvPr/>
        </p:nvCxnSpPr>
        <p:spPr>
          <a:xfrm>
            <a:off x="2108200" y="195123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"/>
          <p:cNvCxnSpPr/>
          <p:nvPr/>
        </p:nvCxnSpPr>
        <p:spPr>
          <a:xfrm>
            <a:off x="3467100" y="1946772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"/>
          <p:cNvCxnSpPr/>
          <p:nvPr/>
        </p:nvCxnSpPr>
        <p:spPr>
          <a:xfrm>
            <a:off x="2593069" y="1480553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10"/>
          <p:cNvCxnSpPr/>
          <p:nvPr/>
        </p:nvCxnSpPr>
        <p:spPr>
          <a:xfrm>
            <a:off x="10998200" y="1954676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10"/>
          <p:cNvCxnSpPr/>
          <p:nvPr/>
        </p:nvCxnSpPr>
        <p:spPr>
          <a:xfrm>
            <a:off x="9626600" y="19721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10"/>
          <p:cNvCxnSpPr/>
          <p:nvPr/>
        </p:nvCxnSpPr>
        <p:spPr>
          <a:xfrm>
            <a:off x="10112883" y="1500606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4" name="Google Shape;374;p10"/>
          <p:cNvSpPr/>
          <p:nvPr/>
        </p:nvSpPr>
        <p:spPr>
          <a:xfrm>
            <a:off x="8619928" y="1145155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มนุษย์อาจกินของเสียเข้าไปได้</a:t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10330725" y="1127650"/>
            <a:ext cx="16608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ผลข้างเคียงที่ไม่รู้จักของการบริโภคของ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เสียของมนุษย์</a:t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9373529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ของเสียเข้าสู่ห่วงโซ่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อาหารของเรา</a:t>
            </a:r>
            <a:endParaRPr/>
          </a:p>
        </p:txBody>
      </p:sp>
      <p:cxnSp>
        <p:nvCxnSpPr>
          <p:cNvPr id="377" name="Google Shape;377;p10"/>
          <p:cNvCxnSpPr/>
          <p:nvPr/>
        </p:nvCxnSpPr>
        <p:spPr>
          <a:xfrm>
            <a:off x="5866567" y="194677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10"/>
          <p:cNvCxnSpPr/>
          <p:nvPr/>
        </p:nvCxnSpPr>
        <p:spPr>
          <a:xfrm>
            <a:off x="7218180" y="19467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10"/>
          <p:cNvCxnSpPr/>
          <p:nvPr/>
        </p:nvCxnSpPr>
        <p:spPr>
          <a:xfrm>
            <a:off x="6563058" y="3075764"/>
            <a:ext cx="0" cy="150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10"/>
          <p:cNvSpPr/>
          <p:nvPr/>
        </p:nvSpPr>
        <p:spPr>
          <a:xfrm>
            <a:off x="5608835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การรั่วไหลของขยะเข้าสู่สิ่งแวดล้อมเพิ่มขึ้น</a:t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5615959" y="342575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cxnSp>
        <p:nvCxnSpPr>
          <p:cNvPr id="382" name="Google Shape;382;p10"/>
          <p:cNvCxnSpPr>
            <a:stCxn id="381" idx="1"/>
          </p:cNvCxnSpPr>
          <p:nvPr/>
        </p:nvCxnSpPr>
        <p:spPr>
          <a:xfrm rot="10800000">
            <a:off x="2766859" y="3835705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10"/>
          <p:cNvCxnSpPr/>
          <p:nvPr/>
        </p:nvCxnSpPr>
        <p:spPr>
          <a:xfrm rot="10800000">
            <a:off x="7480404" y="3833897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10"/>
          <p:cNvCxnSpPr/>
          <p:nvPr/>
        </p:nvCxnSpPr>
        <p:spPr>
          <a:xfrm>
            <a:off x="2766951" y="3837497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5" name="Google Shape;385;p10"/>
          <p:cNvCxnSpPr/>
          <p:nvPr/>
        </p:nvCxnSpPr>
        <p:spPr>
          <a:xfrm>
            <a:off x="10330716" y="3837496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10"/>
          <p:cNvCxnSpPr/>
          <p:nvPr/>
        </p:nvCxnSpPr>
        <p:spPr>
          <a:xfrm>
            <a:off x="2108200" y="5403798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10"/>
          <p:cNvCxnSpPr/>
          <p:nvPr/>
        </p:nvCxnSpPr>
        <p:spPr>
          <a:xfrm>
            <a:off x="3467100" y="539934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8" name="Google Shape;388;p10"/>
          <p:cNvSpPr/>
          <p:nvPr/>
        </p:nvSpPr>
        <p:spPr>
          <a:xfrm>
            <a:off x="1100114" y="573629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 </a:t>
            </a:r>
            <a:endParaRPr/>
          </a:p>
        </p:txBody>
      </p:sp>
      <p:sp>
        <p:nvSpPr>
          <p:cNvPr id="389" name="Google Shape;389;p10"/>
          <p:cNvSpPr/>
          <p:nvPr/>
        </p:nvSpPr>
        <p:spPr>
          <a:xfrm>
            <a:off x="2940600" y="5736300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ชุมชนไม่มีถังขยะรีไซเคิลที่เหมาะสม</a:t>
            </a:r>
            <a:endParaRPr/>
          </a:p>
        </p:txBody>
      </p:sp>
      <p:sp>
        <p:nvSpPr>
          <p:cNvPr id="390" name="Google Shape;390;p10"/>
          <p:cNvSpPr/>
          <p:nvPr/>
        </p:nvSpPr>
        <p:spPr>
          <a:xfrm>
            <a:off x="1846591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การจัดการของเสียที่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ต้นทางผิดพลาด</a:t>
            </a:r>
            <a:endParaRPr/>
          </a:p>
        </p:txBody>
      </p:sp>
      <p:cxnSp>
        <p:nvCxnSpPr>
          <p:cNvPr id="391" name="Google Shape;391;p10"/>
          <p:cNvCxnSpPr/>
          <p:nvPr/>
        </p:nvCxnSpPr>
        <p:spPr>
          <a:xfrm>
            <a:off x="5866567" y="538630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10"/>
          <p:cNvCxnSpPr/>
          <p:nvPr/>
        </p:nvCxnSpPr>
        <p:spPr>
          <a:xfrm>
            <a:off x="7218180" y="538630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3" name="Google Shape;393;p10"/>
          <p:cNvSpPr/>
          <p:nvPr/>
        </p:nvSpPr>
        <p:spPr>
          <a:xfrm>
            <a:off x="4862358" y="574136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ราคาที่ผันผวนทำ</a:t>
            </a:r>
            <a:endParaRPr sz="11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ให้ขาดแรงจูงใจในการเก็บขยะ และทำให้รายได้ไม่คงที่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>
            <a:off x="6621875" y="5739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คนเก็บขยะขาด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การรวมกลุ่มหรือ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 ทำให้ไม่มีประสิทธิภาพ </a:t>
            </a:r>
            <a:endParaRPr/>
          </a:p>
        </p:txBody>
      </p:sp>
      <p:sp>
        <p:nvSpPr>
          <p:cNvPr id="395" name="Google Shape;395;p10"/>
          <p:cNvSpPr/>
          <p:nvPr/>
        </p:nvSpPr>
        <p:spPr>
          <a:xfrm>
            <a:off x="5608825" y="4515675"/>
            <a:ext cx="1871700" cy="9594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คนเก็บขยะไม่สามารถ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จัดเก็บและคัดแยกขยะได้อย่างมีประสิทธิภาพหรือตามความต้องการที่มากขึ้น</a:t>
            </a:r>
            <a:endParaRPr/>
          </a:p>
        </p:txBody>
      </p:sp>
      <p:cxnSp>
        <p:nvCxnSpPr>
          <p:cNvPr id="396" name="Google Shape;396;p10"/>
          <p:cNvCxnSpPr/>
          <p:nvPr/>
        </p:nvCxnSpPr>
        <p:spPr>
          <a:xfrm>
            <a:off x="10998200" y="5393083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0"/>
          <p:cNvCxnSpPr/>
          <p:nvPr/>
        </p:nvCxnSpPr>
        <p:spPr>
          <a:xfrm>
            <a:off x="9626600" y="5410579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0"/>
          <p:cNvSpPr/>
          <p:nvPr/>
        </p:nvSpPr>
        <p:spPr>
          <a:xfrm>
            <a:off x="8619925" y="5757225"/>
            <a:ext cx="16383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ไม่มีหน่วยงานของ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รัฐบาลที่ดูแลด้าน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/>
          </a:p>
        </p:txBody>
      </p:sp>
      <p:sp>
        <p:nvSpPr>
          <p:cNvPr id="399" name="Google Shape;399;p10"/>
          <p:cNvSpPr/>
          <p:nvPr/>
        </p:nvSpPr>
        <p:spPr>
          <a:xfrm>
            <a:off x="10498713" y="573973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sp>
        <p:nvSpPr>
          <p:cNvPr id="400" name="Google Shape;400;p10"/>
          <p:cNvSpPr/>
          <p:nvPr/>
        </p:nvSpPr>
        <p:spPr>
          <a:xfrm>
            <a:off x="9373529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รัฐบาลไม่ให้เงินสนับสนุนการรีไซเคิล</a:t>
            </a:r>
            <a:endParaRPr/>
          </a:p>
        </p:txBody>
      </p:sp>
      <p:sp>
        <p:nvSpPr>
          <p:cNvPr id="401" name="Google Shape;401;p10"/>
          <p:cNvSpPr/>
          <p:nvPr/>
        </p:nvSpPr>
        <p:spPr>
          <a:xfrm>
            <a:off x="963175" y="4338125"/>
            <a:ext cx="11163300" cy="234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11"/>
          <p:cNvCxnSpPr/>
          <p:nvPr/>
        </p:nvCxnSpPr>
        <p:spPr>
          <a:xfrm>
            <a:off x="3718252" y="2730500"/>
            <a:ext cx="56553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11"/>
          <p:cNvSpPr/>
          <p:nvPr/>
        </p:nvSpPr>
        <p:spPr>
          <a:xfrm>
            <a:off x="826101" y="257029"/>
            <a:ext cx="10824000" cy="597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11"/>
          <p:cNvSpPr txBox="1"/>
          <p:nvPr/>
        </p:nvSpPr>
        <p:spPr>
          <a:xfrm>
            <a:off x="4304785" y="331914"/>
            <a:ext cx="3866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>
            <a:off x="1100114" y="112421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สัตว์ได้รับอันตราย</a:t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771730" y="4338124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770734" y="1417053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11"/>
          <p:cNvSpPr/>
          <p:nvPr/>
        </p:nvSpPr>
        <p:spPr>
          <a:xfrm rot="-5400000">
            <a:off x="-366214" y="2244640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415" name="Google Shape;415;p11"/>
          <p:cNvSpPr/>
          <p:nvPr/>
        </p:nvSpPr>
        <p:spPr>
          <a:xfrm rot="-5400000">
            <a:off x="-366621" y="5057662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416" name="Google Shape;416;p11"/>
          <p:cNvSpPr/>
          <p:nvPr/>
        </p:nvSpPr>
        <p:spPr>
          <a:xfrm>
            <a:off x="2981225" y="1124225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ภัยคุกคามต่อระบบนิเวศน์</a:t>
            </a:r>
            <a:endParaRPr/>
          </a:p>
        </p:txBody>
      </p:sp>
      <p:sp>
        <p:nvSpPr>
          <p:cNvPr id="417" name="Google Shape;417;p11"/>
          <p:cNvSpPr/>
          <p:nvPr/>
        </p:nvSpPr>
        <p:spPr>
          <a:xfrm>
            <a:off x="4862358" y="112928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สภาพอากาศ</a:t>
            </a:r>
            <a:endParaRPr/>
          </a:p>
        </p:txBody>
      </p:sp>
      <p:sp>
        <p:nvSpPr>
          <p:cNvPr id="418" name="Google Shape;418;p11"/>
          <p:cNvSpPr/>
          <p:nvPr/>
        </p:nvSpPr>
        <p:spPr>
          <a:xfrm>
            <a:off x="6621875" y="1127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ท่องเที่ยวและเศรษฐกิจชายฝั่งทะเล</a:t>
            </a:r>
            <a:endParaRPr/>
          </a:p>
        </p:txBody>
      </p:sp>
      <p:sp>
        <p:nvSpPr>
          <p:cNvPr id="419" name="Google Shape;419;p11"/>
          <p:cNvSpPr/>
          <p:nvPr/>
        </p:nvSpPr>
        <p:spPr>
          <a:xfrm>
            <a:off x="1846600" y="2309125"/>
            <a:ext cx="1977000" cy="8949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การกลืน ขาดอากาศหายใจ และการติดพันของสัตว์บกและสัตว์น้ำหลายร้อย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สายพันธุ์</a:t>
            </a:r>
            <a:endParaRPr/>
          </a:p>
        </p:txBody>
      </p:sp>
      <p:sp>
        <p:nvSpPr>
          <p:cNvPr id="420" name="Google Shape;420;p11"/>
          <p:cNvSpPr txBox="1"/>
          <p:nvPr/>
        </p:nvSpPr>
        <p:spPr>
          <a:xfrm>
            <a:off x="7369476" y="3328021"/>
            <a:ext cx="149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cxnSp>
        <p:nvCxnSpPr>
          <p:cNvPr id="421" name="Google Shape;421;p11"/>
          <p:cNvCxnSpPr/>
          <p:nvPr/>
        </p:nvCxnSpPr>
        <p:spPr>
          <a:xfrm>
            <a:off x="2108200" y="195123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2" name="Google Shape;422;p11"/>
          <p:cNvCxnSpPr/>
          <p:nvPr/>
        </p:nvCxnSpPr>
        <p:spPr>
          <a:xfrm>
            <a:off x="3467100" y="1946772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p11"/>
          <p:cNvCxnSpPr/>
          <p:nvPr/>
        </p:nvCxnSpPr>
        <p:spPr>
          <a:xfrm>
            <a:off x="2593069" y="1480553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11"/>
          <p:cNvCxnSpPr/>
          <p:nvPr/>
        </p:nvCxnSpPr>
        <p:spPr>
          <a:xfrm>
            <a:off x="10998200" y="1954676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11"/>
          <p:cNvCxnSpPr/>
          <p:nvPr/>
        </p:nvCxnSpPr>
        <p:spPr>
          <a:xfrm>
            <a:off x="9626600" y="19721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1"/>
          <p:cNvCxnSpPr/>
          <p:nvPr/>
        </p:nvCxnSpPr>
        <p:spPr>
          <a:xfrm>
            <a:off x="10112883" y="1500606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7" name="Google Shape;427;p11"/>
          <p:cNvSpPr/>
          <p:nvPr/>
        </p:nvSpPr>
        <p:spPr>
          <a:xfrm>
            <a:off x="8619928" y="1145155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มนุษย์อาจกินของเสียเข้าไปได้</a:t>
            </a: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10330725" y="1127650"/>
            <a:ext cx="16608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ผลข้างเคียงที่ไม่รู้จักของการบริโภคของ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เสียของมนุษย์</a:t>
            </a:r>
            <a:endParaRPr/>
          </a:p>
        </p:txBody>
      </p:sp>
      <p:sp>
        <p:nvSpPr>
          <p:cNvPr id="429" name="Google Shape;429;p11"/>
          <p:cNvSpPr/>
          <p:nvPr/>
        </p:nvSpPr>
        <p:spPr>
          <a:xfrm>
            <a:off x="9373529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ของเสียเข้าสู่ห่วงโซ่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อาหารของเรา</a:t>
            </a:r>
            <a:endParaRPr/>
          </a:p>
        </p:txBody>
      </p:sp>
      <p:cxnSp>
        <p:nvCxnSpPr>
          <p:cNvPr id="430" name="Google Shape;430;p11"/>
          <p:cNvCxnSpPr/>
          <p:nvPr/>
        </p:nvCxnSpPr>
        <p:spPr>
          <a:xfrm>
            <a:off x="5866567" y="194677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1"/>
          <p:cNvCxnSpPr/>
          <p:nvPr/>
        </p:nvCxnSpPr>
        <p:spPr>
          <a:xfrm>
            <a:off x="7218180" y="19467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11"/>
          <p:cNvCxnSpPr/>
          <p:nvPr/>
        </p:nvCxnSpPr>
        <p:spPr>
          <a:xfrm>
            <a:off x="6563058" y="3075764"/>
            <a:ext cx="0" cy="150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3" name="Google Shape;433;p11"/>
          <p:cNvSpPr/>
          <p:nvPr/>
        </p:nvSpPr>
        <p:spPr>
          <a:xfrm>
            <a:off x="5608835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การรั่วไหลของขยะเข้าสู่สิ่งแวดล้อมเพิ่มขึ้น</a:t>
            </a:r>
            <a:endParaRPr/>
          </a:p>
        </p:txBody>
      </p:sp>
      <p:sp>
        <p:nvSpPr>
          <p:cNvPr id="434" name="Google Shape;434;p11"/>
          <p:cNvSpPr/>
          <p:nvPr/>
        </p:nvSpPr>
        <p:spPr>
          <a:xfrm>
            <a:off x="5615959" y="342575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cxnSp>
        <p:nvCxnSpPr>
          <p:cNvPr id="435" name="Google Shape;435;p11"/>
          <p:cNvCxnSpPr>
            <a:stCxn id="434" idx="1"/>
          </p:cNvCxnSpPr>
          <p:nvPr/>
        </p:nvCxnSpPr>
        <p:spPr>
          <a:xfrm rot="10800000">
            <a:off x="2766859" y="3835705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436;p11"/>
          <p:cNvCxnSpPr/>
          <p:nvPr/>
        </p:nvCxnSpPr>
        <p:spPr>
          <a:xfrm rot="10800000">
            <a:off x="7480404" y="3833897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11"/>
          <p:cNvCxnSpPr/>
          <p:nvPr/>
        </p:nvCxnSpPr>
        <p:spPr>
          <a:xfrm>
            <a:off x="2766951" y="3837497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11"/>
          <p:cNvCxnSpPr/>
          <p:nvPr/>
        </p:nvCxnSpPr>
        <p:spPr>
          <a:xfrm>
            <a:off x="10330716" y="3837496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1"/>
          <p:cNvCxnSpPr/>
          <p:nvPr/>
        </p:nvCxnSpPr>
        <p:spPr>
          <a:xfrm>
            <a:off x="2108200" y="5403798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1"/>
          <p:cNvCxnSpPr/>
          <p:nvPr/>
        </p:nvCxnSpPr>
        <p:spPr>
          <a:xfrm>
            <a:off x="3467100" y="539934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1" name="Google Shape;441;p11"/>
          <p:cNvSpPr/>
          <p:nvPr/>
        </p:nvSpPr>
        <p:spPr>
          <a:xfrm>
            <a:off x="1100114" y="573629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 </a:t>
            </a:r>
            <a:endParaRPr/>
          </a:p>
        </p:txBody>
      </p:sp>
      <p:sp>
        <p:nvSpPr>
          <p:cNvPr id="442" name="Google Shape;442;p11"/>
          <p:cNvSpPr/>
          <p:nvPr/>
        </p:nvSpPr>
        <p:spPr>
          <a:xfrm>
            <a:off x="2940600" y="5736300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ชุมชนไม่มีถังขยะรีไซเคิลที่เหมาะสม</a:t>
            </a:r>
            <a:endParaRPr/>
          </a:p>
        </p:txBody>
      </p:sp>
      <p:sp>
        <p:nvSpPr>
          <p:cNvPr id="443" name="Google Shape;443;p11"/>
          <p:cNvSpPr/>
          <p:nvPr/>
        </p:nvSpPr>
        <p:spPr>
          <a:xfrm>
            <a:off x="1846591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การจัดการของเสียที่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ต้นทางผิดพลาด</a:t>
            </a:r>
            <a:endParaRPr/>
          </a:p>
        </p:txBody>
      </p:sp>
      <p:cxnSp>
        <p:nvCxnSpPr>
          <p:cNvPr id="444" name="Google Shape;444;p11"/>
          <p:cNvCxnSpPr/>
          <p:nvPr/>
        </p:nvCxnSpPr>
        <p:spPr>
          <a:xfrm>
            <a:off x="5866567" y="538630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11"/>
          <p:cNvCxnSpPr/>
          <p:nvPr/>
        </p:nvCxnSpPr>
        <p:spPr>
          <a:xfrm>
            <a:off x="7218180" y="538630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446;p11"/>
          <p:cNvSpPr/>
          <p:nvPr/>
        </p:nvSpPr>
        <p:spPr>
          <a:xfrm>
            <a:off x="4862358" y="574136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ราคาที่ผันผวนทำ</a:t>
            </a:r>
            <a:endParaRPr sz="11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ให้ขาดแรงจูงใจในการเก็บขยะ และทำให้รายได้ไม่คงที่</a:t>
            </a:r>
            <a:endParaRPr/>
          </a:p>
        </p:txBody>
      </p:sp>
      <p:sp>
        <p:nvSpPr>
          <p:cNvPr id="447" name="Google Shape;447;p11"/>
          <p:cNvSpPr/>
          <p:nvPr/>
        </p:nvSpPr>
        <p:spPr>
          <a:xfrm>
            <a:off x="6621875" y="5739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คนเก็บขยะขาด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การรวมกลุ่มหรือ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 ทำให้ไม่มีประสิทธิภาพ </a:t>
            </a:r>
            <a:endParaRPr/>
          </a:p>
        </p:txBody>
      </p:sp>
      <p:sp>
        <p:nvSpPr>
          <p:cNvPr id="448" name="Google Shape;448;p11"/>
          <p:cNvSpPr/>
          <p:nvPr/>
        </p:nvSpPr>
        <p:spPr>
          <a:xfrm>
            <a:off x="5608825" y="4515675"/>
            <a:ext cx="1871700" cy="9594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คนเก็บขยะไม่สามารถ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จัดเก็บและคัดแยกขยะได้อย่างมีประสิทธิภาพหรือตามความต้องการที่มากขึ้น</a:t>
            </a:r>
            <a:endParaRPr/>
          </a:p>
        </p:txBody>
      </p:sp>
      <p:cxnSp>
        <p:nvCxnSpPr>
          <p:cNvPr id="449" name="Google Shape;449;p11"/>
          <p:cNvCxnSpPr/>
          <p:nvPr/>
        </p:nvCxnSpPr>
        <p:spPr>
          <a:xfrm>
            <a:off x="10998200" y="5393083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0" name="Google Shape;450;p11"/>
          <p:cNvCxnSpPr/>
          <p:nvPr/>
        </p:nvCxnSpPr>
        <p:spPr>
          <a:xfrm>
            <a:off x="9626600" y="5410579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1" name="Google Shape;451;p11"/>
          <p:cNvSpPr/>
          <p:nvPr/>
        </p:nvSpPr>
        <p:spPr>
          <a:xfrm>
            <a:off x="8619925" y="5757225"/>
            <a:ext cx="16383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ไม่มีหน่วยงานของ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รัฐบาลที่ดูแลด้าน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/>
          </a:p>
        </p:txBody>
      </p:sp>
      <p:sp>
        <p:nvSpPr>
          <p:cNvPr id="452" name="Google Shape;452;p11"/>
          <p:cNvSpPr/>
          <p:nvPr/>
        </p:nvSpPr>
        <p:spPr>
          <a:xfrm>
            <a:off x="10498713" y="573973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sp>
        <p:nvSpPr>
          <p:cNvPr id="453" name="Google Shape;453;p11"/>
          <p:cNvSpPr/>
          <p:nvPr/>
        </p:nvSpPr>
        <p:spPr>
          <a:xfrm>
            <a:off x="9373529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รัฐบาลไม่ให้เงินสนับสนุนการรีไซเคิล</a:t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963025" y="1077950"/>
            <a:ext cx="11163300" cy="234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12"/>
          <p:cNvCxnSpPr/>
          <p:nvPr/>
        </p:nvCxnSpPr>
        <p:spPr>
          <a:xfrm>
            <a:off x="3718252" y="2730500"/>
            <a:ext cx="565527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2" name="Google Shape;462;p12"/>
          <p:cNvSpPr/>
          <p:nvPr/>
        </p:nvSpPr>
        <p:spPr>
          <a:xfrm>
            <a:off x="826101" y="257029"/>
            <a:ext cx="10824031" cy="59787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12"/>
          <p:cNvSpPr txBox="1"/>
          <p:nvPr/>
        </p:nvSpPr>
        <p:spPr>
          <a:xfrm>
            <a:off x="4304785" y="331914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ผังต้นไม้ทางออก</a:t>
            </a:r>
            <a:endParaRPr/>
          </a:p>
        </p:txBody>
      </p:sp>
      <p:sp>
        <p:nvSpPr>
          <p:cNvPr id="464" name="Google Shape;464;p12"/>
          <p:cNvSpPr/>
          <p:nvPr/>
        </p:nvSpPr>
        <p:spPr>
          <a:xfrm>
            <a:off x="1100114" y="112421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771730" y="4338124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6" name="Google Shape;466;p12"/>
          <p:cNvSpPr/>
          <p:nvPr/>
        </p:nvSpPr>
        <p:spPr>
          <a:xfrm>
            <a:off x="770734" y="1417053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7" name="Google Shape;467;p12"/>
          <p:cNvSpPr/>
          <p:nvPr/>
        </p:nvSpPr>
        <p:spPr>
          <a:xfrm rot="-5400000">
            <a:off x="-366267" y="2244635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468" name="Google Shape;468;p12"/>
          <p:cNvSpPr/>
          <p:nvPr/>
        </p:nvSpPr>
        <p:spPr>
          <a:xfrm rot="-5400000">
            <a:off x="-366674" y="5057657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469" name="Google Shape;469;p12"/>
          <p:cNvSpPr/>
          <p:nvPr/>
        </p:nvSpPr>
        <p:spPr>
          <a:xfrm>
            <a:off x="2981236" y="112421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>
            <a:off x="4862358" y="112928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>
            <a:off x="6741143" y="1127660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1846591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7369476" y="3328021"/>
            <a:ext cx="1492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ทางออก</a:t>
            </a:r>
            <a:endParaRPr/>
          </a:p>
        </p:txBody>
      </p:sp>
      <p:cxnSp>
        <p:nvCxnSpPr>
          <p:cNvPr id="474" name="Google Shape;474;p12"/>
          <p:cNvCxnSpPr/>
          <p:nvPr/>
        </p:nvCxnSpPr>
        <p:spPr>
          <a:xfrm>
            <a:off x="2108200" y="195123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12"/>
          <p:cNvCxnSpPr/>
          <p:nvPr/>
        </p:nvCxnSpPr>
        <p:spPr>
          <a:xfrm>
            <a:off x="3467100" y="1946772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p12"/>
          <p:cNvCxnSpPr/>
          <p:nvPr/>
        </p:nvCxnSpPr>
        <p:spPr>
          <a:xfrm>
            <a:off x="2593069" y="1480553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7" name="Google Shape;477;p12"/>
          <p:cNvCxnSpPr/>
          <p:nvPr/>
        </p:nvCxnSpPr>
        <p:spPr>
          <a:xfrm>
            <a:off x="10998200" y="1954676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8" name="Google Shape;478;p12"/>
          <p:cNvCxnSpPr/>
          <p:nvPr/>
        </p:nvCxnSpPr>
        <p:spPr>
          <a:xfrm>
            <a:off x="9626600" y="19721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9" name="Google Shape;479;p12"/>
          <p:cNvCxnSpPr/>
          <p:nvPr/>
        </p:nvCxnSpPr>
        <p:spPr>
          <a:xfrm>
            <a:off x="10112883" y="1500606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12"/>
          <p:cNvSpPr/>
          <p:nvPr/>
        </p:nvSpPr>
        <p:spPr>
          <a:xfrm>
            <a:off x="8619928" y="1145155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10498713" y="112765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2"/>
          <p:cNvSpPr/>
          <p:nvPr/>
        </p:nvSpPr>
        <p:spPr>
          <a:xfrm>
            <a:off x="9373529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3" name="Google Shape;483;p12"/>
          <p:cNvCxnSpPr/>
          <p:nvPr/>
        </p:nvCxnSpPr>
        <p:spPr>
          <a:xfrm>
            <a:off x="5866567" y="19467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4" name="Google Shape;484;p12"/>
          <p:cNvCxnSpPr/>
          <p:nvPr/>
        </p:nvCxnSpPr>
        <p:spPr>
          <a:xfrm>
            <a:off x="7218180" y="19467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5" name="Google Shape;485;p12"/>
          <p:cNvCxnSpPr/>
          <p:nvPr/>
        </p:nvCxnSpPr>
        <p:spPr>
          <a:xfrm>
            <a:off x="6563058" y="3075764"/>
            <a:ext cx="0" cy="621548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12"/>
          <p:cNvSpPr/>
          <p:nvPr/>
        </p:nvSpPr>
        <p:spPr>
          <a:xfrm>
            <a:off x="5608835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2"/>
          <p:cNvSpPr/>
          <p:nvPr/>
        </p:nvSpPr>
        <p:spPr>
          <a:xfrm>
            <a:off x="5615959" y="342575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12"/>
          <p:cNvCxnSpPr>
            <a:stCxn id="487" idx="1"/>
          </p:cNvCxnSpPr>
          <p:nvPr/>
        </p:nvCxnSpPr>
        <p:spPr>
          <a:xfrm rot="10800000">
            <a:off x="2766859" y="3835664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9" name="Google Shape;489;p12"/>
          <p:cNvCxnSpPr/>
          <p:nvPr/>
        </p:nvCxnSpPr>
        <p:spPr>
          <a:xfrm rot="10800000">
            <a:off x="7480496" y="3833963"/>
            <a:ext cx="2849008" cy="3534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0" name="Google Shape;490;p12"/>
          <p:cNvCxnSpPr/>
          <p:nvPr/>
        </p:nvCxnSpPr>
        <p:spPr>
          <a:xfrm>
            <a:off x="2766951" y="3837497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12"/>
          <p:cNvCxnSpPr/>
          <p:nvPr/>
        </p:nvCxnSpPr>
        <p:spPr>
          <a:xfrm>
            <a:off x="10330716" y="3837496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12"/>
          <p:cNvCxnSpPr/>
          <p:nvPr/>
        </p:nvCxnSpPr>
        <p:spPr>
          <a:xfrm>
            <a:off x="2108200" y="5403798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3" name="Google Shape;493;p12"/>
          <p:cNvCxnSpPr/>
          <p:nvPr/>
        </p:nvCxnSpPr>
        <p:spPr>
          <a:xfrm>
            <a:off x="3467100" y="539934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4" name="Google Shape;494;p12"/>
          <p:cNvSpPr/>
          <p:nvPr/>
        </p:nvSpPr>
        <p:spPr>
          <a:xfrm>
            <a:off x="1100114" y="573629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2981236" y="573629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1846591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D7B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12"/>
          <p:cNvCxnSpPr/>
          <p:nvPr/>
        </p:nvCxnSpPr>
        <p:spPr>
          <a:xfrm>
            <a:off x="5866567" y="538630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8" name="Google Shape;498;p12"/>
          <p:cNvCxnSpPr/>
          <p:nvPr/>
        </p:nvCxnSpPr>
        <p:spPr>
          <a:xfrm>
            <a:off x="7218180" y="538630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9" name="Google Shape;499;p12"/>
          <p:cNvSpPr/>
          <p:nvPr/>
        </p:nvSpPr>
        <p:spPr>
          <a:xfrm>
            <a:off x="4862358" y="574136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6741143" y="5739740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2"/>
          <p:cNvSpPr/>
          <p:nvPr/>
        </p:nvSpPr>
        <p:spPr>
          <a:xfrm>
            <a:off x="5608835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D7B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2" name="Google Shape;502;p12"/>
          <p:cNvCxnSpPr/>
          <p:nvPr/>
        </p:nvCxnSpPr>
        <p:spPr>
          <a:xfrm>
            <a:off x="10998200" y="5393083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3" name="Google Shape;503;p12"/>
          <p:cNvCxnSpPr/>
          <p:nvPr/>
        </p:nvCxnSpPr>
        <p:spPr>
          <a:xfrm>
            <a:off x="9626600" y="5410579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4" name="Google Shape;504;p12"/>
          <p:cNvSpPr/>
          <p:nvPr/>
        </p:nvSpPr>
        <p:spPr>
          <a:xfrm>
            <a:off x="8619928" y="5757235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2"/>
          <p:cNvSpPr/>
          <p:nvPr/>
        </p:nvSpPr>
        <p:spPr>
          <a:xfrm>
            <a:off x="10498713" y="573973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852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2"/>
          <p:cNvSpPr/>
          <p:nvPr/>
        </p:nvSpPr>
        <p:spPr>
          <a:xfrm>
            <a:off x="9373529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D7B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/>
          <p:nvPr/>
        </p:nvSpPr>
        <p:spPr>
          <a:xfrm>
            <a:off x="5665905" y="3494991"/>
            <a:ext cx="1767010" cy="660337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เพิ่มขึ้น</a:t>
            </a:r>
            <a:endParaRPr/>
          </a:p>
        </p:txBody>
      </p:sp>
      <p:sp>
        <p:nvSpPr>
          <p:cNvPr id="508" name="Google Shape;508;p12"/>
          <p:cNvSpPr/>
          <p:nvPr/>
        </p:nvSpPr>
        <p:spPr>
          <a:xfrm>
            <a:off x="1194310" y="5832333"/>
            <a:ext cx="1304562" cy="660337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คนคัดแยกขยะที่บ้านอย่างเหมาะสม </a:t>
            </a:r>
            <a:endParaRPr/>
          </a:p>
        </p:txBody>
      </p:sp>
      <p:sp>
        <p:nvSpPr>
          <p:cNvPr id="509" name="Google Shape;509;p12"/>
          <p:cNvSpPr/>
          <p:nvPr/>
        </p:nvSpPr>
        <p:spPr>
          <a:xfrm>
            <a:off x="1940787" y="4666901"/>
            <a:ext cx="1625367" cy="660337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มีการจัดการของเสียอย่างเหมาะสมที่</a:t>
            </a:r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ต้นทาง</a:t>
            </a:r>
            <a:endParaRPr/>
          </a:p>
        </p:txBody>
      </p:sp>
      <p:sp>
        <p:nvSpPr>
          <p:cNvPr id="510" name="Google Shape;510;p12"/>
          <p:cNvSpPr/>
          <p:nvPr/>
        </p:nvSpPr>
        <p:spPr>
          <a:xfrm>
            <a:off x="5750374" y="2400632"/>
            <a:ext cx="1625367" cy="660337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การลดลงของการ</a:t>
            </a:r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รั่วไหลของขยะเข้าสู่สิ่งแวดล้อม</a:t>
            </a:r>
            <a:endParaRPr/>
          </a:p>
        </p:txBody>
      </p:sp>
      <p:sp>
        <p:nvSpPr>
          <p:cNvPr id="511" name="Google Shape;511;p12"/>
          <p:cNvSpPr/>
          <p:nvPr/>
        </p:nvSpPr>
        <p:spPr>
          <a:xfrm>
            <a:off x="4899984" y="1193225"/>
            <a:ext cx="1410691" cy="6603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>
                <a:alpha val="4431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ลดผลกระทบต่อการเปลี่ยนแปลงของสภาพ</a:t>
            </a:r>
            <a:endParaRPr sz="12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ภูมิอากาศ</a:t>
            </a:r>
            <a:endParaRPr dirty="0"/>
          </a:p>
        </p:txBody>
      </p:sp>
      <p:cxnSp>
        <p:nvCxnSpPr>
          <p:cNvPr id="512" name="Google Shape;512;p12"/>
          <p:cNvCxnSpPr/>
          <p:nvPr/>
        </p:nvCxnSpPr>
        <p:spPr>
          <a:xfrm>
            <a:off x="6563058" y="4252772"/>
            <a:ext cx="0" cy="330789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3"/>
          <p:cNvSpPr/>
          <p:nvPr/>
        </p:nvSpPr>
        <p:spPr>
          <a:xfrm>
            <a:off x="861713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807229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Google Shape;521;p13"/>
          <p:cNvSpPr txBox="1"/>
          <p:nvPr/>
        </p:nvSpPr>
        <p:spPr>
          <a:xfrm>
            <a:off x="1616031" y="632528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เลือกแง่มุมหนึ่งจากสถานการณ์ “ข้อท้าทายด้านของเสีย” </a:t>
            </a:r>
            <a:endParaRPr/>
          </a:p>
        </p:txBody>
      </p:sp>
      <p:sp>
        <p:nvSpPr>
          <p:cNvPr id="522" name="Google Shape;522;p13"/>
          <p:cNvSpPr/>
          <p:nvPr/>
        </p:nvSpPr>
        <p:spPr>
          <a:xfrm>
            <a:off x="861713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807229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13"/>
          <p:cNvSpPr txBox="1"/>
          <p:nvPr/>
        </p:nvSpPr>
        <p:spPr>
          <a:xfrm>
            <a:off x="1616031" y="3681053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สร้างผังต้นไม้ทางออกและกำหนด</a:t>
            </a:r>
            <a:endParaRPr sz="2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ทางออก</a:t>
            </a:r>
            <a:endParaRPr/>
          </a:p>
        </p:txBody>
      </p:sp>
      <p:sp>
        <p:nvSpPr>
          <p:cNvPr id="525" name="Google Shape;525;p13"/>
          <p:cNvSpPr/>
          <p:nvPr/>
        </p:nvSpPr>
        <p:spPr>
          <a:xfrm>
            <a:off x="6959442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6904958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7" name="Google Shape;527;p13"/>
          <p:cNvSpPr txBox="1"/>
          <p:nvPr/>
        </p:nvSpPr>
        <p:spPr>
          <a:xfrm>
            <a:off x="7713760" y="547863"/>
            <a:ext cx="44782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สร้างผังต้นไม้แห่งปัญหาและกำหนด</a:t>
            </a:r>
            <a:endParaRPr sz="2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ปัญหาหลัก</a:t>
            </a:r>
            <a:endParaRPr/>
          </a:p>
        </p:txBody>
      </p:sp>
      <p:sp>
        <p:nvSpPr>
          <p:cNvPr id="528" name="Google Shape;528;p13"/>
          <p:cNvSpPr/>
          <p:nvPr/>
        </p:nvSpPr>
        <p:spPr>
          <a:xfrm>
            <a:off x="6959442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6904958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13"/>
          <p:cNvSpPr txBox="1"/>
          <p:nvPr/>
        </p:nvSpPr>
        <p:spPr>
          <a:xfrm>
            <a:off x="7638086" y="3522347"/>
            <a:ext cx="42629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เลือกการแทรกแซงที่ต้องการและ</a:t>
            </a:r>
            <a:endParaRPr sz="2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สร้างข้อความปัญหาและทางออกขั้นสุดท้าย</a:t>
            </a:r>
            <a:endParaRPr/>
          </a:p>
        </p:txBody>
      </p:sp>
      <p:sp>
        <p:nvSpPr>
          <p:cNvPr id="531" name="Google Shape;531;p13"/>
          <p:cNvSpPr txBox="1"/>
          <p:nvPr/>
        </p:nvSpPr>
        <p:spPr>
          <a:xfrm>
            <a:off x="566524" y="36950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endParaRPr/>
          </a:p>
        </p:txBody>
      </p:sp>
      <p:sp>
        <p:nvSpPr>
          <p:cNvPr id="532" name="Google Shape;532;p13"/>
          <p:cNvSpPr txBox="1"/>
          <p:nvPr/>
        </p:nvSpPr>
        <p:spPr>
          <a:xfrm>
            <a:off x="569328" y="628856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endParaRPr/>
          </a:p>
        </p:txBody>
      </p:sp>
      <p:sp>
        <p:nvSpPr>
          <p:cNvPr id="533" name="Google Shape;533;p13"/>
          <p:cNvSpPr txBox="1"/>
          <p:nvPr/>
        </p:nvSpPr>
        <p:spPr>
          <a:xfrm>
            <a:off x="6681208" y="6252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</a:t>
            </a:r>
            <a:endParaRPr/>
          </a:p>
        </p:txBody>
      </p:sp>
      <p:sp>
        <p:nvSpPr>
          <p:cNvPr id="534" name="Google Shape;534;p13"/>
          <p:cNvSpPr txBox="1"/>
          <p:nvPr/>
        </p:nvSpPr>
        <p:spPr>
          <a:xfrm>
            <a:off x="6681207" y="3706949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</a:t>
            </a:r>
            <a:endParaRPr/>
          </a:p>
        </p:txBody>
      </p:sp>
      <p:sp>
        <p:nvSpPr>
          <p:cNvPr id="536" name="Google Shape;536;p13"/>
          <p:cNvSpPr txBox="1"/>
          <p:nvPr/>
        </p:nvSpPr>
        <p:spPr>
          <a:xfrm>
            <a:off x="10039533" y="1899681"/>
            <a:ext cx="1906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1600"/>
              <a:buFont typeface="Tahoma"/>
              <a:buNone/>
            </a:pPr>
            <a:r>
              <a:rPr lang="th-TH" sz="16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ข้อความเชิงลบ</a:t>
            </a:r>
            <a:endParaRPr/>
          </a:p>
        </p:txBody>
      </p:sp>
      <p:sp>
        <p:nvSpPr>
          <p:cNvPr id="537" name="Google Shape;537;p13"/>
          <p:cNvSpPr/>
          <p:nvPr/>
        </p:nvSpPr>
        <p:spPr>
          <a:xfrm>
            <a:off x="7956975" y="1899675"/>
            <a:ext cx="218100" cy="101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7365300" y="1400175"/>
            <a:ext cx="1098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539" name="Google Shape;539;p13"/>
          <p:cNvSpPr txBox="1"/>
          <p:nvPr/>
        </p:nvSpPr>
        <p:spPr>
          <a:xfrm>
            <a:off x="7679030" y="2955972"/>
            <a:ext cx="79584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pic>
        <p:nvPicPr>
          <p:cNvPr id="540" name="Google Shape;540;p13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176655" y="4499850"/>
            <a:ext cx="1726017" cy="182030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3"/>
          <p:cNvSpPr txBox="1"/>
          <p:nvPr/>
        </p:nvSpPr>
        <p:spPr>
          <a:xfrm>
            <a:off x="4185049" y="4982075"/>
            <a:ext cx="21720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600"/>
              <a:buFont typeface="Tahoma"/>
              <a:buNone/>
            </a:pPr>
            <a:r>
              <a:rPr lang="th-TH" sz="16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ข้อความเชิงบวก</a:t>
            </a:r>
            <a:endParaRPr/>
          </a:p>
        </p:txBody>
      </p:sp>
      <p:sp>
        <p:nvSpPr>
          <p:cNvPr id="542" name="Google Shape;542;p13"/>
          <p:cNvSpPr/>
          <p:nvPr/>
        </p:nvSpPr>
        <p:spPr>
          <a:xfrm>
            <a:off x="1776018" y="4855122"/>
            <a:ext cx="218203" cy="118933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1639183" y="4593822"/>
            <a:ext cx="64017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544" name="Google Shape;544;p13"/>
          <p:cNvSpPr txBox="1"/>
          <p:nvPr/>
        </p:nvSpPr>
        <p:spPr>
          <a:xfrm>
            <a:off x="1498080" y="6085100"/>
            <a:ext cx="79584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545" name="Google Shape;545;p13"/>
          <p:cNvSpPr/>
          <p:nvPr/>
        </p:nvSpPr>
        <p:spPr>
          <a:xfrm>
            <a:off x="8702482" y="4372874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3"/>
          <p:cNvSpPr/>
          <p:nvPr/>
        </p:nvSpPr>
        <p:spPr>
          <a:xfrm>
            <a:off x="8211774" y="5102537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9276951" y="5102536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8" name="Google Shape;548;p13"/>
          <p:cNvSpPr/>
          <p:nvPr/>
        </p:nvSpPr>
        <p:spPr>
          <a:xfrm>
            <a:off x="9106888" y="4621650"/>
            <a:ext cx="149622" cy="159145"/>
          </a:xfrm>
          <a:prstGeom prst="rect">
            <a:avLst/>
          </a:prstGeom>
          <a:solidFill>
            <a:srgbClr val="56C02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9" name="Google Shape;549;p13"/>
          <p:cNvSpPr/>
          <p:nvPr/>
        </p:nvSpPr>
        <p:spPr>
          <a:xfrm>
            <a:off x="10039527" y="5863392"/>
            <a:ext cx="149622" cy="15914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13"/>
          <p:cNvSpPr/>
          <p:nvPr/>
        </p:nvSpPr>
        <p:spPr>
          <a:xfrm>
            <a:off x="9324386" y="5483456"/>
            <a:ext cx="149622" cy="159145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13"/>
          <p:cNvSpPr/>
          <p:nvPr/>
        </p:nvSpPr>
        <p:spPr>
          <a:xfrm>
            <a:off x="8769584" y="5995177"/>
            <a:ext cx="149622" cy="159145"/>
          </a:xfrm>
          <a:prstGeom prst="rect">
            <a:avLst/>
          </a:prstGeom>
          <a:solidFill>
            <a:srgbClr val="E5233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8972668" y="5274822"/>
            <a:ext cx="149622" cy="159145"/>
          </a:xfrm>
          <a:prstGeom prst="rect">
            <a:avLst/>
          </a:prstGeom>
          <a:solidFill>
            <a:srgbClr val="FE9D2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3" name="Google Shape;553;p13"/>
          <p:cNvSpPr/>
          <p:nvPr/>
        </p:nvSpPr>
        <p:spPr>
          <a:xfrm>
            <a:off x="8897857" y="4822936"/>
            <a:ext cx="149622" cy="159145"/>
          </a:xfrm>
          <a:prstGeom prst="rect">
            <a:avLst/>
          </a:prstGeom>
          <a:solidFill>
            <a:srgbClr val="26BDE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4" name="Google Shape;554;p13" descr="A picture containing text,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6488" y="1699852"/>
            <a:ext cx="1594912" cy="159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9537" y="1448495"/>
            <a:ext cx="981351" cy="9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  <p:pic>
        <p:nvPicPr>
          <p:cNvPr id="2" name="Google Shape;540;p13">
            <a:extLst>
              <a:ext uri="{FF2B5EF4-FFF2-40B4-BE49-F238E27FC236}">
                <a16:creationId xmlns:a16="http://schemas.microsoft.com/office/drawing/2014/main" id="{68F00768-726E-962E-2E62-D8035E758DD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388321" y="1404870"/>
            <a:ext cx="1726017" cy="182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06503" y="1563393"/>
            <a:ext cx="10907167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ักสูตรนี้มีจุดมุ่งหมายเพื่อให้คำแนะนำเกี่ยวกับวิธีการกำหนดกรอบของปัญหาและวิธีแก้ปัญหาโดยใช้เครื่องมือที่ใช้งานได้จริงและใช้งานง่าย เพื่อช่วยแก้ปัญหาที่ซับซ้อนและเชื่อมโยงถึงกัน เวิร์กชอปจะมุ่งเน้นให้นักเรียนได้มีความคิด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เชิงการเปลี่ยนแปลง การทำงานเป็นทีม และการคิดที่มุ้งเน้นผลลัพธ์ ผ่านการใช้เครื่องมือที่ใช้ในการสร้างแผนผังที่ช่วยระบุ กำหนด และแก้ไข เพื่อความท้าทายด้านความยั่งยืนในปัจจุบัน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74214" y="1436826"/>
            <a:ext cx="11371800" cy="14802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794680" y="294106"/>
            <a:ext cx="679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การเตรียมและวัตถุประสงค์ของเวิร์กชอป</a:t>
            </a:r>
            <a:endParaRPr sz="700"/>
          </a:p>
        </p:txBody>
      </p:sp>
      <p:sp>
        <p:nvSpPr>
          <p:cNvPr id="101" name="Google Shape;101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712180" y="4586227"/>
            <a:ext cx="443210" cy="427913"/>
            <a:chOff x="663222" y="3355931"/>
            <a:chExt cx="443210" cy="427913"/>
          </a:xfrm>
        </p:grpSpPr>
        <p:sp>
          <p:nvSpPr>
            <p:cNvPr id="103" name="Google Shape;103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228656" y="3287271"/>
            <a:ext cx="9734687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 และพูดคุยเกี่ยวกับสิ่งที่พวกเขารู้อยู่แล้วเกี่ยวกับการแก้ปัญหาที่ซับซ้อน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และแนะนำแนวคิดของผังต้นไม้ปัญหา/ผังต้นไม้ทางออก 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08" name="Google Shape;108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1267916" y="4475629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วิธีที่ดีที่สุดในการทำกิจกรรมเวิร์กชอป คือ การทำบน</a:t>
            </a: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กระดานไวท์บอร์ดขนาดใหญ่หรือบอร์ดโปสเตอร์ โดยใช้กระดาษสติ๊กโน้ต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เพื่อให้กลุ่มต่าง ๆ ทำงานด้วยกัน และพูดคุยกัน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314196" y="5414512"/>
            <a:ext cx="9563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ปฏิบัติตามคำแนะนำ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ในบทเรียนเกี่ยวกับวิธีการสร้างผังต้นไม้ปัญหา/ผังต้นไม้ทางออก จากแง่มุมที่เกี่ยวข้องกับ</a:t>
            </a: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”ข้อท้าทายด้านของเสีย”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จะมีคำแนะนำเกี่ยวกับวิธีการ</a:t>
            </a: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สร้างผังต้นไม้ปัญหา/ผังต้นไม้ทางออก อยู่ที่บันทึกย่อที่บริเวณด้านล่างของแต่ละสไลด์ 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728635" y="5548861"/>
            <a:ext cx="443210" cy="427913"/>
            <a:chOff x="663222" y="3355931"/>
            <a:chExt cx="443210" cy="427913"/>
          </a:xfrm>
        </p:grpSpPr>
        <p:sp>
          <p:nvSpPr>
            <p:cNvPr id="114" name="Google Shape;114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323627" y="1312125"/>
            <a:ext cx="65181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06499" y="1304600"/>
            <a:ext cx="651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625" y="1782600"/>
            <a:ext cx="11584200" cy="3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r>
              <a:rPr lang="th-TH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นำเสนอข้อมูล ข้อค้นพบ และหลักฐานสนับสนุนอย่างชัดเจน กระชับ และมีเหตุผล โดยผู้ฟังสามารถ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ทำความเข้าใจหลักเหตุผลนี้ได้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ของมนุษย์และลักษณะทางกายภาพของโลก 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    น้ำ อากาศ และสิ่งมีชีวิตอื่น ๆ ได้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323630" y="5075400"/>
            <a:ext cx="35874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6497" y="5067875"/>
            <a:ext cx="298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794681" y="294106"/>
            <a:ext cx="660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SDG &amp; ความสอดคล้องของหลักสูตร </a:t>
            </a:r>
            <a:endParaRPr sz="1000"/>
          </a:p>
        </p:txBody>
      </p:sp>
      <p:sp>
        <p:nvSpPr>
          <p:cNvPr id="132" name="Google Shape;132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3" name="Google Shape;133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625" y="5573502"/>
            <a:ext cx="1270000" cy="10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3625" y="5573502"/>
            <a:ext cx="1270000" cy="10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3150" y="5571625"/>
            <a:ext cx="1272150" cy="10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 descr="Tabl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8650" y="5575652"/>
            <a:ext cx="1262450" cy="10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29" y="0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เวิร์กชอป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ระยะเวลาของเวิร์กชอป: 45-60 นาที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82300" y="1689355"/>
            <a:ext cx="962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และเตรียมบอร์ดโปสเตอร์ หรือไวท์บอร์ดที่มีสติ๊กโน้ต  เพื่อทำแบบฝึกหัด 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1282299" y="2444902"/>
            <a:ext cx="98387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อ่านเอกสาร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“ข้อท้าทายด้านของเสีย”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เพื่อใช้สำหรับแบบฝึกหัด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ผังต้นไม้ปัญหา/ผังต้นไม้ทางออก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นักเรียนจะได้เลือกแง่มุมหนึ่งจากสถานการณ์ความท้าทายเกี่ยวกับของเสีย (เช่น การรีไซเคิล คนเก็บขยะ การจัดเก็บและคัดแยก เป็นต้น)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647654" y="2573733"/>
            <a:ext cx="443210" cy="427913"/>
            <a:chOff x="663222" y="3355931"/>
            <a:chExt cx="443210" cy="427913"/>
          </a:xfrm>
        </p:grpSpPr>
        <p:sp>
          <p:nvSpPr>
            <p:cNvPr id="154" name="Google Shape;154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57" name="Google Shape;157;p4"/>
          <p:cNvSpPr/>
          <p:nvPr/>
        </p:nvSpPr>
        <p:spPr>
          <a:xfrm>
            <a:off x="716859" y="44561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63222" y="44622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707806" y="445247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282300" y="4365825"/>
            <a:ext cx="10155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เมื่อสร้างผังต้นไม้ปัญหา/ผังต้นไม้ทางออกเสร็จแล้ว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กลุ่มต่าง ๆ จะได้กำหนดแนวทางการแก้ไขปัญหา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โดยใช้ “ข้อความทางออก” ที่พวกเขาคิดว่าจะสามารถแก้ไขปัญหาหลักได้ดีที่สุด ให้แต่ละกลุ่มนำเสนอ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สิ่งที่พวกเขาค้นพบต่อเพื่อนร่วมชั้นเรียน</a:t>
            </a:r>
            <a:endParaRPr/>
          </a:p>
        </p:txBody>
      </p:sp>
      <p:grpSp>
        <p:nvGrpSpPr>
          <p:cNvPr id="161" name="Google Shape;161;p4"/>
          <p:cNvGrpSpPr/>
          <p:nvPr/>
        </p:nvGrpSpPr>
        <p:grpSpPr>
          <a:xfrm>
            <a:off x="645226" y="3501457"/>
            <a:ext cx="443210" cy="427913"/>
            <a:chOff x="663222" y="3355931"/>
            <a:chExt cx="443210" cy="427913"/>
          </a:xfrm>
        </p:grpSpPr>
        <p:sp>
          <p:nvSpPr>
            <p:cNvPr id="162" name="Google Shape;162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65" name="Google Shape;165;p4"/>
          <p:cNvSpPr txBox="1"/>
          <p:nvPr/>
        </p:nvSpPr>
        <p:spPr>
          <a:xfrm>
            <a:off x="1282298" y="3525531"/>
            <a:ext cx="9838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แต่จะกลุ่มจะได้สร้างผังต้นไม้ปัญหา/ผังต้นไม้ทางออก เพื่อตรวจสอบแง่มุมที่เกี่ยวข้องกับปัญหา รวมทั้งวิธีการและผลของแนวทางการแก้ปัญหาที่เป็นไปได้</a:t>
            </a: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2849668" y="5482982"/>
            <a:ext cx="6785878" cy="1236384"/>
            <a:chOff x="4790164" y="5101971"/>
            <a:chExt cx="6979920" cy="1490877"/>
          </a:xfrm>
        </p:grpSpPr>
        <p:sp>
          <p:nvSpPr>
            <p:cNvPr id="168" name="Google Shape;168;p4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6956554" y="5101971"/>
              <a:ext cx="4280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32"/>
          <a:stretch/>
        </p:blipFill>
        <p:spPr>
          <a:xfrm>
            <a:off x="1888435" y="526773"/>
            <a:ext cx="8725646" cy="580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3513210" y="479932"/>
            <a:ext cx="5929166" cy="62530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7"/>
          <p:cNvCxnSpPr/>
          <p:nvPr/>
        </p:nvCxnSpPr>
        <p:spPr>
          <a:xfrm>
            <a:off x="3718252" y="2730500"/>
            <a:ext cx="565527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7"/>
          <p:cNvSpPr/>
          <p:nvPr/>
        </p:nvSpPr>
        <p:spPr>
          <a:xfrm>
            <a:off x="826101" y="257029"/>
            <a:ext cx="10824031" cy="59787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4304785" y="331914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100114" y="112421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771730" y="4338124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770734" y="1417053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7"/>
          <p:cNvSpPr/>
          <p:nvPr/>
        </p:nvSpPr>
        <p:spPr>
          <a:xfrm rot="-5400000">
            <a:off x="-366267" y="2244635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 rot="-5400000">
            <a:off x="-366674" y="5057657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2981236" y="112421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862358" y="112928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6741143" y="1127660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846591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7369476" y="3328021"/>
            <a:ext cx="1492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cxnSp>
        <p:nvCxnSpPr>
          <p:cNvPr id="211" name="Google Shape;211;p7"/>
          <p:cNvCxnSpPr/>
          <p:nvPr/>
        </p:nvCxnSpPr>
        <p:spPr>
          <a:xfrm>
            <a:off x="2108200" y="195123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7"/>
          <p:cNvCxnSpPr/>
          <p:nvPr/>
        </p:nvCxnSpPr>
        <p:spPr>
          <a:xfrm>
            <a:off x="3467100" y="1946772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7"/>
          <p:cNvCxnSpPr/>
          <p:nvPr/>
        </p:nvCxnSpPr>
        <p:spPr>
          <a:xfrm>
            <a:off x="2593069" y="1480553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7"/>
          <p:cNvCxnSpPr/>
          <p:nvPr/>
        </p:nvCxnSpPr>
        <p:spPr>
          <a:xfrm>
            <a:off x="10998200" y="1954676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7"/>
          <p:cNvCxnSpPr/>
          <p:nvPr/>
        </p:nvCxnSpPr>
        <p:spPr>
          <a:xfrm>
            <a:off x="9626600" y="19721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7"/>
          <p:cNvCxnSpPr/>
          <p:nvPr/>
        </p:nvCxnSpPr>
        <p:spPr>
          <a:xfrm>
            <a:off x="10112883" y="1500606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7"/>
          <p:cNvSpPr/>
          <p:nvPr/>
        </p:nvSpPr>
        <p:spPr>
          <a:xfrm>
            <a:off x="8619928" y="1145155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0498713" y="112765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9373529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7"/>
          <p:cNvCxnSpPr/>
          <p:nvPr/>
        </p:nvCxnSpPr>
        <p:spPr>
          <a:xfrm>
            <a:off x="5866567" y="19467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7"/>
          <p:cNvCxnSpPr/>
          <p:nvPr/>
        </p:nvCxnSpPr>
        <p:spPr>
          <a:xfrm>
            <a:off x="7218180" y="19467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7"/>
          <p:cNvCxnSpPr/>
          <p:nvPr/>
        </p:nvCxnSpPr>
        <p:spPr>
          <a:xfrm>
            <a:off x="6563058" y="3075764"/>
            <a:ext cx="0" cy="1507798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7"/>
          <p:cNvSpPr/>
          <p:nvPr/>
        </p:nvSpPr>
        <p:spPr>
          <a:xfrm>
            <a:off x="5608835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5615959" y="342575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7"/>
          <p:cNvCxnSpPr>
            <a:stCxn id="224" idx="1"/>
          </p:cNvCxnSpPr>
          <p:nvPr/>
        </p:nvCxnSpPr>
        <p:spPr>
          <a:xfrm rot="10800000">
            <a:off x="2766859" y="3835664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7"/>
          <p:cNvCxnSpPr/>
          <p:nvPr/>
        </p:nvCxnSpPr>
        <p:spPr>
          <a:xfrm rot="10800000">
            <a:off x="7480496" y="3833963"/>
            <a:ext cx="2849008" cy="3534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" name="Google Shape;227;p7"/>
          <p:cNvCxnSpPr/>
          <p:nvPr/>
        </p:nvCxnSpPr>
        <p:spPr>
          <a:xfrm>
            <a:off x="2766951" y="3837497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7"/>
          <p:cNvCxnSpPr/>
          <p:nvPr/>
        </p:nvCxnSpPr>
        <p:spPr>
          <a:xfrm>
            <a:off x="10330716" y="3837496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7"/>
          <p:cNvCxnSpPr/>
          <p:nvPr/>
        </p:nvCxnSpPr>
        <p:spPr>
          <a:xfrm>
            <a:off x="2108200" y="5403798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7"/>
          <p:cNvCxnSpPr/>
          <p:nvPr/>
        </p:nvCxnSpPr>
        <p:spPr>
          <a:xfrm>
            <a:off x="3467100" y="539934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7"/>
          <p:cNvSpPr/>
          <p:nvPr/>
        </p:nvSpPr>
        <p:spPr>
          <a:xfrm>
            <a:off x="1100114" y="573629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981236" y="573629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1846591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7"/>
          <p:cNvCxnSpPr/>
          <p:nvPr/>
        </p:nvCxnSpPr>
        <p:spPr>
          <a:xfrm>
            <a:off x="5866567" y="538630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7"/>
          <p:cNvCxnSpPr/>
          <p:nvPr/>
        </p:nvCxnSpPr>
        <p:spPr>
          <a:xfrm>
            <a:off x="7218180" y="538630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7"/>
          <p:cNvSpPr/>
          <p:nvPr/>
        </p:nvSpPr>
        <p:spPr>
          <a:xfrm>
            <a:off x="4862358" y="574136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6741143" y="5739740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5608835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7"/>
          <p:cNvCxnSpPr/>
          <p:nvPr/>
        </p:nvCxnSpPr>
        <p:spPr>
          <a:xfrm>
            <a:off x="10998200" y="5393083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7"/>
          <p:cNvCxnSpPr/>
          <p:nvPr/>
        </p:nvCxnSpPr>
        <p:spPr>
          <a:xfrm>
            <a:off x="9626600" y="5410579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7"/>
          <p:cNvSpPr/>
          <p:nvPr/>
        </p:nvSpPr>
        <p:spPr>
          <a:xfrm>
            <a:off x="8619928" y="5757235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10498713" y="573973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9373529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8"/>
          <p:cNvCxnSpPr/>
          <p:nvPr/>
        </p:nvCxnSpPr>
        <p:spPr>
          <a:xfrm>
            <a:off x="3718252" y="2730500"/>
            <a:ext cx="565527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8"/>
          <p:cNvSpPr/>
          <p:nvPr/>
        </p:nvSpPr>
        <p:spPr>
          <a:xfrm>
            <a:off x="826101" y="257029"/>
            <a:ext cx="10824031" cy="59787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4304785" y="331914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1100114" y="112421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สัตว์ได้รับอันตราย</a:t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771730" y="4338124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70734" y="1417053"/>
            <a:ext cx="188386" cy="190476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8"/>
          <p:cNvSpPr/>
          <p:nvPr/>
        </p:nvSpPr>
        <p:spPr>
          <a:xfrm rot="-5400000">
            <a:off x="-366267" y="2244635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 rot="-5400000">
            <a:off x="-366674" y="5057657"/>
            <a:ext cx="1532758" cy="386052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2981225" y="1124225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ภัยคุกคามต่อระบบนิเวศน์</a:t>
            </a:r>
            <a:endParaRPr/>
          </a:p>
        </p:txBody>
      </p:sp>
      <p:sp>
        <p:nvSpPr>
          <p:cNvPr id="259" name="Google Shape;259;p8"/>
          <p:cNvSpPr/>
          <p:nvPr/>
        </p:nvSpPr>
        <p:spPr>
          <a:xfrm>
            <a:off x="4862358" y="112928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สภาพอากาศ</a:t>
            </a:r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6621875" y="1127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ท่องเที่ยวและเศรษฐกิจชายฝั่งทะเล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1846600" y="2309125"/>
            <a:ext cx="1977000" cy="8949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การกลืน ขาดอากาศหายใจ และการติดพันของสัตว์บกและสัตว์น้ำหลายร้อย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สายพันธุ์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7369476" y="3328021"/>
            <a:ext cx="1492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cxnSp>
        <p:nvCxnSpPr>
          <p:cNvPr id="263" name="Google Shape;263;p8"/>
          <p:cNvCxnSpPr/>
          <p:nvPr/>
        </p:nvCxnSpPr>
        <p:spPr>
          <a:xfrm>
            <a:off x="2108200" y="195123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8"/>
          <p:cNvCxnSpPr/>
          <p:nvPr/>
        </p:nvCxnSpPr>
        <p:spPr>
          <a:xfrm>
            <a:off x="3467100" y="1946772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8"/>
          <p:cNvCxnSpPr/>
          <p:nvPr/>
        </p:nvCxnSpPr>
        <p:spPr>
          <a:xfrm>
            <a:off x="2593069" y="1480553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8"/>
          <p:cNvCxnSpPr/>
          <p:nvPr/>
        </p:nvCxnSpPr>
        <p:spPr>
          <a:xfrm>
            <a:off x="10998200" y="1954676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8"/>
          <p:cNvCxnSpPr/>
          <p:nvPr/>
        </p:nvCxnSpPr>
        <p:spPr>
          <a:xfrm>
            <a:off x="9626600" y="19721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8"/>
          <p:cNvCxnSpPr/>
          <p:nvPr/>
        </p:nvCxnSpPr>
        <p:spPr>
          <a:xfrm>
            <a:off x="10112883" y="1500606"/>
            <a:ext cx="38816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8"/>
          <p:cNvSpPr/>
          <p:nvPr/>
        </p:nvSpPr>
        <p:spPr>
          <a:xfrm>
            <a:off x="8619928" y="1145155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มนุษย์อาจกินของเสียเข้าไปได้</a:t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10330725" y="1127650"/>
            <a:ext cx="16608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ผลข้างเคียงที่ไม่รู้จักของการบริโภคของ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เสียของมนุษย์</a:t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9373529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ของเสียเข้าสู่ห่วงโซ่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อาหารของเรา</a:t>
            </a:r>
            <a:endParaRPr/>
          </a:p>
        </p:txBody>
      </p:sp>
      <p:cxnSp>
        <p:nvCxnSpPr>
          <p:cNvPr id="272" name="Google Shape;272;p8"/>
          <p:cNvCxnSpPr/>
          <p:nvPr/>
        </p:nvCxnSpPr>
        <p:spPr>
          <a:xfrm>
            <a:off x="5866567" y="1946772"/>
            <a:ext cx="0" cy="3499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8"/>
          <p:cNvCxnSpPr/>
          <p:nvPr/>
        </p:nvCxnSpPr>
        <p:spPr>
          <a:xfrm>
            <a:off x="7218180" y="194677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8"/>
          <p:cNvCxnSpPr/>
          <p:nvPr/>
        </p:nvCxnSpPr>
        <p:spPr>
          <a:xfrm>
            <a:off x="6563058" y="3075764"/>
            <a:ext cx="0" cy="150779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8"/>
          <p:cNvSpPr/>
          <p:nvPr/>
        </p:nvSpPr>
        <p:spPr>
          <a:xfrm>
            <a:off x="5608835" y="230912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การรั่วไหลของขยะเข้าสู่สิ่งแวดล้อมเพิ่มขึ้น</a:t>
            </a:r>
            <a:endParaRPr/>
          </a:p>
        </p:txBody>
      </p:sp>
      <p:sp>
        <p:nvSpPr>
          <p:cNvPr id="276" name="Google Shape;276;p8"/>
          <p:cNvSpPr/>
          <p:nvPr/>
        </p:nvSpPr>
        <p:spPr>
          <a:xfrm>
            <a:off x="5615959" y="3425755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cxnSp>
        <p:nvCxnSpPr>
          <p:cNvPr id="277" name="Google Shape;277;p8"/>
          <p:cNvCxnSpPr>
            <a:stCxn id="276" idx="1"/>
          </p:cNvCxnSpPr>
          <p:nvPr/>
        </p:nvCxnSpPr>
        <p:spPr>
          <a:xfrm rot="10800000">
            <a:off x="2766859" y="3835664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8"/>
          <p:cNvCxnSpPr/>
          <p:nvPr/>
        </p:nvCxnSpPr>
        <p:spPr>
          <a:xfrm rot="10800000">
            <a:off x="7480496" y="3833963"/>
            <a:ext cx="2849008" cy="3534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8"/>
          <p:cNvCxnSpPr/>
          <p:nvPr/>
        </p:nvCxnSpPr>
        <p:spPr>
          <a:xfrm>
            <a:off x="2766951" y="3837497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8"/>
          <p:cNvCxnSpPr/>
          <p:nvPr/>
        </p:nvCxnSpPr>
        <p:spPr>
          <a:xfrm>
            <a:off x="10330716" y="3837496"/>
            <a:ext cx="0" cy="74606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8"/>
          <p:cNvCxnSpPr/>
          <p:nvPr/>
        </p:nvCxnSpPr>
        <p:spPr>
          <a:xfrm>
            <a:off x="2108200" y="5403798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8"/>
          <p:cNvCxnSpPr/>
          <p:nvPr/>
        </p:nvCxnSpPr>
        <p:spPr>
          <a:xfrm>
            <a:off x="3467100" y="5399340"/>
            <a:ext cx="0" cy="357895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8"/>
          <p:cNvSpPr/>
          <p:nvPr/>
        </p:nvSpPr>
        <p:spPr>
          <a:xfrm>
            <a:off x="1100114" y="5736293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 </a:t>
            </a:r>
            <a:endParaRPr/>
          </a:p>
        </p:txBody>
      </p:sp>
      <p:sp>
        <p:nvSpPr>
          <p:cNvPr id="284" name="Google Shape;284;p8"/>
          <p:cNvSpPr/>
          <p:nvPr/>
        </p:nvSpPr>
        <p:spPr>
          <a:xfrm>
            <a:off x="2940600" y="5736300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ชุมชนไม่มีถังขยะรีไซเคิลที่เหมาะสม</a:t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>
            <a:off x="1846591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การจัดการของเสียที่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ต้นทางผิดพลาด</a:t>
            </a:r>
            <a:endParaRPr/>
          </a:p>
        </p:txBody>
      </p:sp>
      <p:cxnSp>
        <p:nvCxnSpPr>
          <p:cNvPr id="286" name="Google Shape;286;p8"/>
          <p:cNvCxnSpPr/>
          <p:nvPr/>
        </p:nvCxnSpPr>
        <p:spPr>
          <a:xfrm>
            <a:off x="5866567" y="5386302"/>
            <a:ext cx="0" cy="3499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8"/>
          <p:cNvCxnSpPr/>
          <p:nvPr/>
        </p:nvCxnSpPr>
        <p:spPr>
          <a:xfrm>
            <a:off x="7218180" y="5386302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8"/>
          <p:cNvSpPr/>
          <p:nvPr/>
        </p:nvSpPr>
        <p:spPr>
          <a:xfrm>
            <a:off x="4862358" y="574136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ราคาที่ผันผวนทำ</a:t>
            </a:r>
            <a:endParaRPr sz="11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ให้ขาดแรงจูงใจในการเก็บขยะ และทำให้รายได้ไม่คงที่</a:t>
            </a:r>
            <a:endParaRPr/>
          </a:p>
        </p:txBody>
      </p:sp>
      <p:sp>
        <p:nvSpPr>
          <p:cNvPr id="289" name="Google Shape;289;p8"/>
          <p:cNvSpPr/>
          <p:nvPr/>
        </p:nvSpPr>
        <p:spPr>
          <a:xfrm>
            <a:off x="6621875" y="5739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คนเก็บขยะขาด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การรวมกลุ่มหรือ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 ทำให้ไม่มีประสิทธิภาพ </a:t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5608825" y="4515675"/>
            <a:ext cx="1871700" cy="9594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คนเก็บขยะไม่สามารถ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จัดเก็บและคัดแยกขยะได้อย่างมีประสิทธิภาพหรือตามความต้องการที่มากขึ้น</a:t>
            </a:r>
            <a:endParaRPr/>
          </a:p>
        </p:txBody>
      </p:sp>
      <p:cxnSp>
        <p:nvCxnSpPr>
          <p:cNvPr id="291" name="Google Shape;291;p8"/>
          <p:cNvCxnSpPr/>
          <p:nvPr/>
        </p:nvCxnSpPr>
        <p:spPr>
          <a:xfrm>
            <a:off x="10998200" y="5393083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8"/>
          <p:cNvCxnSpPr/>
          <p:nvPr/>
        </p:nvCxnSpPr>
        <p:spPr>
          <a:xfrm>
            <a:off x="9626600" y="5410579"/>
            <a:ext cx="0" cy="34999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3" name="Google Shape;293;p8"/>
          <p:cNvSpPr/>
          <p:nvPr/>
        </p:nvSpPr>
        <p:spPr>
          <a:xfrm>
            <a:off x="8619925" y="5757225"/>
            <a:ext cx="16383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ไม่มีหน่วยงานของ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รัฐบาลที่ดูแลด้าน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10498713" y="5739739"/>
            <a:ext cx="1492955" cy="827017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sp>
        <p:nvSpPr>
          <p:cNvPr id="295" name="Google Shape;295;p8"/>
          <p:cNvSpPr/>
          <p:nvPr/>
        </p:nvSpPr>
        <p:spPr>
          <a:xfrm>
            <a:off x="9373529" y="4583562"/>
            <a:ext cx="1871661" cy="827017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รัฐบาลไม่ให้เงินสนับสนุนการรีไซเคิล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45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9"/>
          <p:cNvCxnSpPr/>
          <p:nvPr/>
        </p:nvCxnSpPr>
        <p:spPr>
          <a:xfrm>
            <a:off x="3718252" y="2730500"/>
            <a:ext cx="56553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9"/>
          <p:cNvSpPr/>
          <p:nvPr/>
        </p:nvSpPr>
        <p:spPr>
          <a:xfrm>
            <a:off x="826101" y="257029"/>
            <a:ext cx="10824000" cy="597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4304785" y="331914"/>
            <a:ext cx="3866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1100114" y="112421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สัตว์ได้รับอันตราย</a:t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771730" y="4338124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770734" y="1417053"/>
            <a:ext cx="188400" cy="1904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Google Shape;308;p9"/>
          <p:cNvSpPr/>
          <p:nvPr/>
        </p:nvSpPr>
        <p:spPr>
          <a:xfrm rot="-5400000">
            <a:off x="-366214" y="2244640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 rot="-5400000">
            <a:off x="-366621" y="5057662"/>
            <a:ext cx="1532700" cy="386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2981225" y="1124225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ภัยคุกคามต่อระบบนิเวศน์</a:t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4862358" y="112928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สภาพอากาศ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621875" y="1127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ผลกระทบต่อการ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ท่องเที่ยวและเศรษฐกิจชายฝั่งทะเล</a:t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1846600" y="2309125"/>
            <a:ext cx="1977000" cy="8949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การกลืน ขาดอากาศหายใจ และการติดพันของสัตว์บกและสัตว์น้ำหลายร้อย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สายพันธุ์</a:t>
            </a:r>
            <a:endParaRPr/>
          </a:p>
        </p:txBody>
      </p:sp>
      <p:sp>
        <p:nvSpPr>
          <p:cNvPr id="314" name="Google Shape;314;p9"/>
          <p:cNvSpPr txBox="1"/>
          <p:nvPr/>
        </p:nvSpPr>
        <p:spPr>
          <a:xfrm>
            <a:off x="7369476" y="3328021"/>
            <a:ext cx="149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cxnSp>
        <p:nvCxnSpPr>
          <p:cNvPr id="315" name="Google Shape;315;p9"/>
          <p:cNvCxnSpPr/>
          <p:nvPr/>
        </p:nvCxnSpPr>
        <p:spPr>
          <a:xfrm>
            <a:off x="2108200" y="195123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9"/>
          <p:cNvCxnSpPr/>
          <p:nvPr/>
        </p:nvCxnSpPr>
        <p:spPr>
          <a:xfrm>
            <a:off x="3467100" y="1946772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9"/>
          <p:cNvCxnSpPr/>
          <p:nvPr/>
        </p:nvCxnSpPr>
        <p:spPr>
          <a:xfrm>
            <a:off x="2593069" y="1480553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9"/>
          <p:cNvCxnSpPr/>
          <p:nvPr/>
        </p:nvCxnSpPr>
        <p:spPr>
          <a:xfrm>
            <a:off x="10998200" y="1954676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9"/>
          <p:cNvCxnSpPr/>
          <p:nvPr/>
        </p:nvCxnSpPr>
        <p:spPr>
          <a:xfrm>
            <a:off x="9626600" y="19721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9"/>
          <p:cNvCxnSpPr/>
          <p:nvPr/>
        </p:nvCxnSpPr>
        <p:spPr>
          <a:xfrm>
            <a:off x="10112883" y="1500606"/>
            <a:ext cx="388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9"/>
          <p:cNvSpPr/>
          <p:nvPr/>
        </p:nvSpPr>
        <p:spPr>
          <a:xfrm>
            <a:off x="8619928" y="1145155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มนุษย์อาจกินของเสียเข้าไปได้</a:t>
            </a:r>
            <a:endParaRPr/>
          </a:p>
        </p:txBody>
      </p:sp>
      <p:sp>
        <p:nvSpPr>
          <p:cNvPr id="322" name="Google Shape;322;p9"/>
          <p:cNvSpPr/>
          <p:nvPr/>
        </p:nvSpPr>
        <p:spPr>
          <a:xfrm>
            <a:off x="10330725" y="1127650"/>
            <a:ext cx="1660800" cy="8271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ผลข้างเคียงที่ไม่รู้จักของการบริโภคของ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เสียของมนุษย์</a:t>
            </a:r>
            <a:endParaRPr/>
          </a:p>
        </p:txBody>
      </p:sp>
      <p:sp>
        <p:nvSpPr>
          <p:cNvPr id="323" name="Google Shape;323;p9"/>
          <p:cNvSpPr/>
          <p:nvPr/>
        </p:nvSpPr>
        <p:spPr>
          <a:xfrm>
            <a:off x="9373529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ของเสียเข้าสู่ห่วงโซ่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อาหารของเรา</a:t>
            </a:r>
            <a:endParaRPr/>
          </a:p>
        </p:txBody>
      </p:sp>
      <p:cxnSp>
        <p:nvCxnSpPr>
          <p:cNvPr id="324" name="Google Shape;324;p9"/>
          <p:cNvCxnSpPr/>
          <p:nvPr/>
        </p:nvCxnSpPr>
        <p:spPr>
          <a:xfrm>
            <a:off x="5866567" y="194677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9"/>
          <p:cNvCxnSpPr/>
          <p:nvPr/>
        </p:nvCxnSpPr>
        <p:spPr>
          <a:xfrm>
            <a:off x="7218180" y="194677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9"/>
          <p:cNvCxnSpPr/>
          <p:nvPr/>
        </p:nvCxnSpPr>
        <p:spPr>
          <a:xfrm>
            <a:off x="6563058" y="3075764"/>
            <a:ext cx="0" cy="150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9"/>
          <p:cNvSpPr/>
          <p:nvPr/>
        </p:nvSpPr>
        <p:spPr>
          <a:xfrm>
            <a:off x="5608835" y="230912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การรั่วไหลของขยะเข้าสู่สิ่งแวดล้อมเพิ่มขึ้น</a:t>
            </a:r>
            <a:endParaRPr/>
          </a:p>
        </p:txBody>
      </p:sp>
      <p:sp>
        <p:nvSpPr>
          <p:cNvPr id="328" name="Google Shape;328;p9"/>
          <p:cNvSpPr/>
          <p:nvPr/>
        </p:nvSpPr>
        <p:spPr>
          <a:xfrm>
            <a:off x="5615959" y="3425755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cxnSp>
        <p:nvCxnSpPr>
          <p:cNvPr id="329" name="Google Shape;329;p9"/>
          <p:cNvCxnSpPr>
            <a:stCxn id="328" idx="1"/>
          </p:cNvCxnSpPr>
          <p:nvPr/>
        </p:nvCxnSpPr>
        <p:spPr>
          <a:xfrm rot="10800000">
            <a:off x="2766859" y="3835705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9"/>
          <p:cNvCxnSpPr/>
          <p:nvPr/>
        </p:nvCxnSpPr>
        <p:spPr>
          <a:xfrm rot="10800000">
            <a:off x="7480404" y="3833897"/>
            <a:ext cx="2849100" cy="36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9"/>
          <p:cNvCxnSpPr/>
          <p:nvPr/>
        </p:nvCxnSpPr>
        <p:spPr>
          <a:xfrm>
            <a:off x="2766951" y="3837497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9"/>
          <p:cNvCxnSpPr/>
          <p:nvPr/>
        </p:nvCxnSpPr>
        <p:spPr>
          <a:xfrm>
            <a:off x="10330716" y="3837496"/>
            <a:ext cx="0" cy="746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" name="Google Shape;333;p9"/>
          <p:cNvCxnSpPr/>
          <p:nvPr/>
        </p:nvCxnSpPr>
        <p:spPr>
          <a:xfrm>
            <a:off x="2108200" y="5403798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9"/>
          <p:cNvCxnSpPr/>
          <p:nvPr/>
        </p:nvCxnSpPr>
        <p:spPr>
          <a:xfrm>
            <a:off x="3467100" y="5399340"/>
            <a:ext cx="0" cy="3579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9"/>
          <p:cNvSpPr/>
          <p:nvPr/>
        </p:nvSpPr>
        <p:spPr>
          <a:xfrm>
            <a:off x="1100114" y="5736293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 </a:t>
            </a: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2940600" y="5736300"/>
            <a:ext cx="15336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ชุมชนไม่มีถังขยะรีไซเคิลที่เหมาะสม</a:t>
            </a:r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1846591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การจัดการของเสียที่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ต้นทางผิดพลาด</a:t>
            </a:r>
            <a:endParaRPr/>
          </a:p>
        </p:txBody>
      </p:sp>
      <p:cxnSp>
        <p:nvCxnSpPr>
          <p:cNvPr id="338" name="Google Shape;338;p9"/>
          <p:cNvCxnSpPr/>
          <p:nvPr/>
        </p:nvCxnSpPr>
        <p:spPr>
          <a:xfrm>
            <a:off x="5866567" y="5386302"/>
            <a:ext cx="0" cy="35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9"/>
          <p:cNvCxnSpPr/>
          <p:nvPr/>
        </p:nvCxnSpPr>
        <p:spPr>
          <a:xfrm>
            <a:off x="7218180" y="5386302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0" name="Google Shape;340;p9"/>
          <p:cNvSpPr/>
          <p:nvPr/>
        </p:nvSpPr>
        <p:spPr>
          <a:xfrm>
            <a:off x="4862358" y="574136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ราคาที่ผันผวนทำ</a:t>
            </a:r>
            <a:endParaRPr sz="11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ให้ขาดแรงจูงใจในการเก็บขยะ และทำให้รายได้ไม่คงที่</a:t>
            </a:r>
            <a:endParaRPr/>
          </a:p>
        </p:txBody>
      </p:sp>
      <p:sp>
        <p:nvSpPr>
          <p:cNvPr id="341" name="Google Shape;341;p9"/>
          <p:cNvSpPr/>
          <p:nvPr/>
        </p:nvSpPr>
        <p:spPr>
          <a:xfrm>
            <a:off x="6621875" y="5739650"/>
            <a:ext cx="18012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คนเก็บขยะขาด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การรวมกลุ่มหรือ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การสนับสนุน ทำให้ไม่มีประสิทธิภาพ </a:t>
            </a:r>
            <a:endParaRPr/>
          </a:p>
        </p:txBody>
      </p:sp>
      <p:sp>
        <p:nvSpPr>
          <p:cNvPr id="342" name="Google Shape;342;p9"/>
          <p:cNvSpPr/>
          <p:nvPr/>
        </p:nvSpPr>
        <p:spPr>
          <a:xfrm>
            <a:off x="5608825" y="4515675"/>
            <a:ext cx="1871700" cy="9594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คนเก็บขยะไม่สามารถ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จัดเก็บและคัดแยกขยะได้อย่างมีประสิทธิภาพหรือตามความต้องการที่มากขึ้น</a:t>
            </a:r>
            <a:endParaRPr/>
          </a:p>
        </p:txBody>
      </p:sp>
      <p:cxnSp>
        <p:nvCxnSpPr>
          <p:cNvPr id="343" name="Google Shape;343;p9"/>
          <p:cNvCxnSpPr/>
          <p:nvPr/>
        </p:nvCxnSpPr>
        <p:spPr>
          <a:xfrm>
            <a:off x="10998200" y="5393083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p9"/>
          <p:cNvCxnSpPr/>
          <p:nvPr/>
        </p:nvCxnSpPr>
        <p:spPr>
          <a:xfrm>
            <a:off x="9626600" y="5410579"/>
            <a:ext cx="0" cy="3501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5" name="Google Shape;345;p9"/>
          <p:cNvSpPr/>
          <p:nvPr/>
        </p:nvSpPr>
        <p:spPr>
          <a:xfrm>
            <a:off x="8619925" y="5757225"/>
            <a:ext cx="16383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ไม่มีหน่วยงานของ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รัฐบาลที่ดูแลด้าน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</a:t>
            </a:r>
            <a:endParaRPr/>
          </a:p>
        </p:txBody>
      </p:sp>
      <p:sp>
        <p:nvSpPr>
          <p:cNvPr id="346" name="Google Shape;346;p9"/>
          <p:cNvSpPr/>
          <p:nvPr/>
        </p:nvSpPr>
        <p:spPr>
          <a:xfrm>
            <a:off x="10498713" y="5739739"/>
            <a:ext cx="1493100" cy="827100"/>
          </a:xfrm>
          <a:prstGeom prst="roundRect">
            <a:avLst>
              <a:gd name="adj" fmla="val 16667"/>
            </a:avLst>
          </a:prstGeom>
          <a:solidFill>
            <a:srgbClr val="015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sp>
        <p:nvSpPr>
          <p:cNvPr id="347" name="Google Shape;347;p9"/>
          <p:cNvSpPr/>
          <p:nvPr/>
        </p:nvSpPr>
        <p:spPr>
          <a:xfrm>
            <a:off x="9373529" y="4583562"/>
            <a:ext cx="1871700" cy="827100"/>
          </a:xfrm>
          <a:prstGeom prst="roundRect">
            <a:avLst>
              <a:gd name="adj" fmla="val 16667"/>
            </a:avLst>
          </a:prstGeom>
          <a:solidFill>
            <a:srgbClr val="007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รัฐบาลไม่ให้เงินสนับสนุนการรีไซเคิล</a:t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4862350" y="3075775"/>
            <a:ext cx="3648000" cy="1348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3067</Words>
  <Application>Microsoft Office PowerPoint</Application>
  <PresentationFormat>Widescreen</PresentationFormat>
  <Paragraphs>313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Tahoma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Panchica Koonchaimang</cp:lastModifiedBy>
  <cp:revision>1</cp:revision>
  <dcterms:created xsi:type="dcterms:W3CDTF">2022-05-03T03:55:40Z</dcterms:created>
  <dcterms:modified xsi:type="dcterms:W3CDTF">2022-12-28T05:04:25Z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1794256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