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3DlQdZM1RDT22T5Gfk/0aYME9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45" autoAdjust="0"/>
  </p:normalViewPr>
  <p:slideViewPr>
    <p:cSldViewPr snapToGrid="0">
      <p:cViewPr varScale="1">
        <p:scale>
          <a:sx n="47" d="100"/>
          <a:sy n="47" d="100"/>
        </p:scale>
        <p:origin x="13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อกจากนี้เรายังระบุด้วยว่านวัตกรรมการรีไซเคิลสามารถช่วยในเรื่องความสามารถและประสิทธิภาพในการรีไซเคิลได้ เทคโนโลยีการติดตามแบบดิจิตอลอาจนำมาใช้เพื่อติดตามวัสดุและผลิตภัณฑ์ที่รีไซเคิลได้ เพื่อช่วยเพิ่มประสิทธิภาพในการจัดเก็บและคัดแยก ช่วยตรวจสอบว่ามีการจัดหาอย่างมีจริยธรรมหรือไม่ และให้โอกาสในการสร้างมูลค่าเพิ่ม ซึ่งอาจส่งผลให้อัตราการรีไซเคิลเพิ่มขึ้น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ขั้นตอนสุดท้ายในแบบฝึกหัดแผนที่ความคิดของเรา คือ การระบุแนวคิดเกี่ยวกับโอกาสทางธุรกิจ แล้วเขียนลงบนสติ๊กโน้ต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ให้แต่ละกลุ่มนำความคิดทั้งหมดจากแผนที่ความคิดมาพิจารณาและทำแบบฝึกหัด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 “การคัดเลือก”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เพื่อเลือกความคิดที่ดีที่สุด จนกระทั่งได้แนวคิดสุดท้ายสำหรับธุรกิจ ให้นำกระดาษสติ๊กโน้ตทั้งหมดที่มีความคิดแต่ละอย่างที่เขียนจากขั้นตอนก่อนหน้านี้ แล้วติดไว้บนไวท์บอร์ดหรือบอร์ดโปสเตอร์ให้ทุกคนเห็น แต่ละกลุ่มจะให้คะแนนแต่ละความคิด ดังนั้น ให้เหลือที่ว่างด้านล่างของสติ๊กโน้ตสำหรับคะแนน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ให้คะแนนความคิดแต่ละข้อจาก 1 ถึง 5 โดยคะแนนต่ำสุดคือ 1 คะแนนและสูงสุดคือ 5 คะแนน ในด้านต่าง ๆ ต่อไปนี้: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ความต้องการ ความเป็นไปได้ และความอยู่รอด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ใช้คำถามนำทางเพื่อช่วยกำหนดคะแนนสำหรับแต่ละแง่มุมของความคิด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ความต้องการ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ผู้คนต้องการสิ่งนี้หรือไม่ ตอบสนองความต้องการหรือไม่ ดึงดูดใจหรือไม่ เข้ากันกับชีวิตของผู้คนหรือไม่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ความเป็นไปได้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เราทำได้หรือไม่ เทคโนโลยีที่จำเป็นต้องใช้อยู่ไม่ไกลเกินเอื้อมหรือไม่ องค์กรสามารถทำให้มันเกิดขึ้นได้หรือไม่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ความอยู่รอด: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เราควรทำสิ่งนี้หรือไม่ สอดคล้องกับเป้าหมายของเราหรือไม่ เราสามารถพัฒนา ลงทุน และรักษาสิ่งนี้ไว้ได้หรือไม่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รวมคะแนนของแต่ละความคิดและเลือกความคิดที่มีคะแนนสูงสุด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3" name="Google Shape;31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ถ้ายังมีข้อถกเถียงในกลุ่มว่าความคิดไหนที่ดีที่สุด ให้ลองใช้เครื่องมือการให้คะแนนเพิ่มเติมเพื่อการวิเคราะห์เพิ่มเติม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ให้คะแนนความคิดแต่ละข้อจาก 1 ถึง 5 โดยคะแนนต่ำสุดคือ 1 คะแนนและสูงสุดคือ 5 คะแนน ในสองด้านต่อไปนี้: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แนวคิดนี้ควรชนะหรือไม่ เราควรทำสิ่งนี้หรือไม่ เรามีความสามารถที่จะทำได้หรือไม่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คุ้มค่าหรือไม่ สิ่งนี้สร้างผลกระทบที่เราต้องการหรือไม่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ถัดไป ให้เขียนคะแนน “ความคุ้มค่า” (หรือเรียกอีกอย่างว่า ผลกระทบ) เทียบกับคะแนน “จริง + ชนะ” บนกราฟ เลือกความคิดที่อยู่ในช่องด้านบนขวาของแผนภูมิ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สำหรับกิจกรรมกลุ่มให้ทำตามขั้นตอนถัดไป: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1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เลือกแง่มุมหนึ่งจากสถานการณ์ “ข้อท้าทายด้านของเสีย” เพื่อใช้ในการวิเคราะห์สำหรับแบบฝึกหัดแผนที่ความคิด หรือใช้แง่มุมที่เคยใช้ในเวิร์กชอปที่ 1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2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สร้างแผนที่ความคิดเพื่อแสดงภาพเส้นทางการแก้ปัญหาที่เป็นไปได้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3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ระบุความคิดหลักในแผนที่ความคิด แล้วเขียนทั้งหมดลงบนกระดาษสติ๊กโน้ต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4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ทำแบบฝึกหัด ”การเลือก” เพื่อเลือกทางออกที่ดีที่สุด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เมื่อเราได้ระบุปัญหาที่กำลังหาทางแก้ไขและทางออกที่เป็นไปได้ ก็ถึงเวลาที่จะระดมความคิดเกี่ยวกับโอกาสทางธุรกิจที่เป็นไปได้ทั้งหมดที่จะเป็นแนวทางการแก้ปัญหาที่ดีที่สุด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แต่ละกลุ่มจะนำเสนอความคิด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ให้มากที่สุดเท่าที่จะทำได้ โดยไม่มีคำตอบที่ผิด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ในระหว่างการระดมความคิด จะไม่มีการตรวจสอบว่าความคิดนั้นเป็นไปได้หรือไม่ งานเดียวของนักคิดคือการคิดให้มากที่สุดเท่าที่จะทำได้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ในกระบวนการนี้ แต่ละกลุ่มจะใช้บอร์ดโปสเตอร์ สติ๊กโน้ต การร่างภาพ กระดาษชาร์ท ฯลฯ เราจะมาดูแผนที่ความคิดและเครื่องมือการให้คะแนนเพื่อช่วยเลือกแนวคิดที่ดีที่สุดที่จะมาเป็นต้นแบบหลังจากกระบวนการนี้ นอกจากนี้ แต่ละกลุ่มจะต่อยอดแนวคิดของคนอื่น และนำวิธีแก้ปัญหาทั้งหมดที่ได้รับการแนะนำจากแต่ละคน มาคิดทบทวนร่วมกัน มาดูแผนที่ความคิดและวิธีการใช้เครื่องมือนี้เพื่อสร้างแนวคิดทางธุรกิจกัน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แผนที่ความคิด คือ แผนภาพที่ช่วยในการสังเกตและศึกษาข้อมูลในลักษณะที่เป็นภาพ เพื่อจัดระเบียบความคิด สร้างความคิดใหม่ และพัฒนาความคิดสร้างสรรค์ แผนที่ความคิดจะถูกสร้างขึ้นจากข้อความพียงข้อความเดียว โดยทั่วไปแล้วจะเป็นปัญหาหรือผลลัพธ์ที่ต้องการ และความคิดทั้งหมดในการแก้ไขปัญหาหรือทำให้เกิดผลลัพธ์จะถูกเขียนไว้รอบ ๆ โดยปกติข้อความแสดงผลลัพธ์ที่ต้องการจะถูกเขียนไว้ที่กึ่งกลางของกระดาษ โดยเป็นศูนย์กลาง และกิ่งก้านสาขาจะแยกออกมาในทุกทิศทางเพื่อแสดงถึงทางแก้ที่เป็นไปได้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ขั้นแรก ให้ระบุวัตถุประสงค์หลักของแผนที่ความคิด แล้วเขียนไว้ตรงกลาง เนื่องจากแผนที่ความคิดจะเริ่มต้นจากด้านในและขยายออกไปสู่ด้านนอก ความคิดที่อยู่ตรงกลางจะกลายเป็นหัวข้อหลักของแผนภาพ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แนวคิดหลักอาจเป็น: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 ปัญหาที่กำลังพยายามแก้ไข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 โครงการที่กำลังระดมความคิด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 แนวคิดที่เข้าใจยากที่กำลังพยายามเรียนรู้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สำหรับตัวอย่างของเรา เรากำลังจัดการกับปัญหาการรีไซเคิลในอัตราที่ต่ำ วิธีแก้ปัญหาวิธีหนึ่งที่เราระบุไว้ในผังต้นไม้ปัญหา/ผังต้นไม้ทางออกของเรา คือ ในการที่จะเพิ่มอัตราการรีไซเคิล เราต้องมีการจัดเก็บและคัดแยกขยะที่ต้นทางที่ดีกว่านี้ มีโอกาสทางธุรกิจใดบ้างในการทำให้การจัดเก็บและคัดแยกขยะที่เกิดขึ้นที่ต้นทางดีขึ้นกว่านี้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เราอาจสร้างถังขยะประเภทใหม่ที่ช่วยให้สามารถคัดแยกขยะ เช่น ขยะอินทรีย์และสิ่งของที่รีไซเคิลได้ ได้ง่ายยิ่งขึ้น ทำให้สามารถเก็บและรีไซเคิลวัสดุที่ถูกต้องได้ง่ายขึ้น ส่งผลให้อัตราการรีไซเคิลเพิ่มขึ้น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2" name="Google Shape;21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ถัดไป เรารู้ว่าการเสริมพลังให้คนเก็บขยะนอกระบบจะช่วยเพิ่มความสามารถในการทำงานเพื่อจัดเก็บและคัดแยกสิ่งของที่ไซเคิลได้อย่างมีประสิทธิภาพมากขึ้น ส่งผลให้อัตราการรีไซเคิลเพิ่มขึ้น มีโอกาสทางธุรกิจใดบ้างในการเพิ่มศักยภาพให้กับคนเก็บขยะนอกระบบ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อาจช่วยให้พวกเขารวมตัวกันเป็นสหกรณ์พื่อช่วยให้พวกเขาทำงานเป็นทีมได้อย่างมีประสิทธิภาพมากขึ้น เราอาจสร้างแอป “ของเสีย” ที่คล้ายอูเบอร์ ที่สามารถเรียกให้คนเก็บขยะมารับสิ่งของที่รีไซเคิลได้ อีกทางเลือกหนึ่งคือการจัดตั้งบริษัท และจ้างคนงานนอกระบบเหล่านั้น โดยให้ค่าจ้างที่เป็นธรรมและให้แรงจูงใจในการจัดเก็บและคัดแยกขยะมากขึ้น ซึ่งจะส่งผลให้อัตราการรีไซเคิลเพิ่มขึ้น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ถัดไป เราได้ระบุว่าการเพิ่มมูลค่าให้กับสิ่งของที่รีไซเคิลได้ที่เป็นเกรดต่ำ ซึ่งโดยปกติแล้วจะไม่มีการจัดเก็บเนื่องจากมูลค่าการขายต่อมีราคาต่ำ เป็นวิธีการเพิ่มปริมาณที่จัดเก็บและคัดแยก ซึ่งส่งผลให้อัตราการรีไซเคิลเพิ่มขึ้น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บรรจุภัณฑ์แบบหลายชั้นสามารถถูกแยกเป็นส่วน ๆ และใช้ในกระบวนการทำซีเมนต์ เป็นการสร้างผลิตภัณฑ์ใหม่ทั้งหมด เช่น คอนกรีตบล็อคสำหรับการก่อสร้าง ซึ่งเป็นการเพิ่มมูลค่าให้กับสินค้าที่ไม่สามารถรีไซเคิลได้ ทำให้เพิ่มแรงจูงใจในการจัดเก็บสิ่งของที่หลากหลายมากขึ้น จึงส่งผลให้อัตราการรีไซเคิลเพิ่มขึ้น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24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5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pic>
        <p:nvPicPr>
          <p:cNvPr id="27" name="Google Shape;27;p20" descr="A close up of a logo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12192000" cy="743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4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3486952" y="5353434"/>
              <a:ext cx="5218095" cy="1169551"/>
              <a:chOff x="3486952" y="5353434"/>
              <a:chExt cx="5218095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3486952" y="5353434"/>
                <a:ext cx="52180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3500" marR="0" lvl="0" indent="63500" algn="l" defTabSz="914400" rtl="0" eaLnBrk="1" fontAlgn="auto" latinLnBrk="0" hangingPunct="1">
                  <a:lnSpc>
                    <a:spcPct val="100000"/>
                  </a:lnSpc>
                  <a:spcBef>
                    <a:spcPts val="8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การทำแผนที่ความคิด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017680" y="6061320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เวิร์กชอปที่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64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3556061" y="4704515"/>
            <a:ext cx="1968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เพิ่มมูลค่าให้กับ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ของที่รีไซเคิลได้ที่มีเกรดต่ำ</a:t>
            </a:r>
            <a:endParaRPr/>
          </a:p>
        </p:txBody>
      </p:sp>
      <p:sp>
        <p:nvSpPr>
          <p:cNvPr id="246" name="Google Shape;246;p10"/>
          <p:cNvSpPr txBox="1"/>
          <p:nvPr/>
        </p:nvSpPr>
        <p:spPr>
          <a:xfrm>
            <a:off x="7485500" y="4720750"/>
            <a:ext cx="15939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พลาสติกที่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ได้รับการรับรองสินค้าที่เป็นธรรม มีการ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จัดหาอย่างมี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จริยธรรม</a:t>
            </a:r>
            <a:endParaRPr sz="1100"/>
          </a:p>
        </p:txBody>
      </p:sp>
      <p:sp>
        <p:nvSpPr>
          <p:cNvPr id="247" name="Google Shape;247;p10"/>
          <p:cNvSpPr txBox="1"/>
          <p:nvPr/>
        </p:nvSpPr>
        <p:spPr>
          <a:xfrm>
            <a:off x="2441925" y="1724200"/>
            <a:ext cx="1545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สร้างธุรกิจที่แปรรูป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พลาสติกเกรดต่ำให้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กลายเป็นผลิตภัณฑ์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438201" y="4152166"/>
            <a:ext cx="15910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ทำซีเมนต์โดย</a:t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ใช้บรรจุภัณฑ์</a:t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แบบหลายชั้นที่มีเกรดต่ำ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9559567" y="1110192"/>
            <a:ext cx="15939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เพิ่มอัตรา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 </a:t>
            </a:r>
            <a:endParaRPr/>
          </a:p>
        </p:txBody>
      </p:sp>
      <p:sp>
        <p:nvSpPr>
          <p:cNvPr id="250" name="Google Shape;25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4658758" y="3155042"/>
            <a:ext cx="17760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นวัตกรรม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เทคโนโลยี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/>
          </a:p>
        </p:txBody>
      </p:sp>
      <p:sp>
        <p:nvSpPr>
          <p:cNvPr id="259" name="Google Shape;259;p11"/>
          <p:cNvSpPr txBox="1"/>
          <p:nvPr/>
        </p:nvSpPr>
        <p:spPr>
          <a:xfrm>
            <a:off x="632600" y="5407475"/>
            <a:ext cx="1776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ตรวจสอบและ</a:t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ติดตาม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รีไซเคิลได้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3041227" y="5221559"/>
            <a:ext cx="1776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เทคโนโลยี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การติดตามแบบ</a:t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ดิจิทัล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2378642" y="1696767"/>
            <a:ext cx="1776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การขนส่ง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อัจฉริยะ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222557" y="743038"/>
            <a:ext cx="1776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จ้าง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คนขับรถบรรทุก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4845377" y="673825"/>
            <a:ext cx="142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แอป “ของเสีย” ที่คล้ายอูเบอร์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9591073" y="3876252"/>
            <a:ext cx="15939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เพิ่มอัตรา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 </a:t>
            </a:r>
            <a:endParaRPr/>
          </a:p>
        </p:txBody>
      </p:sp>
      <p:sp>
        <p:nvSpPr>
          <p:cNvPr id="265" name="Google Shape;2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 descr="Diagram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72" y="2517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/>
          <p:nvPr/>
        </p:nvSpPr>
        <p:spPr>
          <a:xfrm>
            <a:off x="367265" y="478934"/>
            <a:ext cx="1193522" cy="53006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1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10877610" y="224415"/>
            <a:ext cx="1193522" cy="53006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2</a:t>
            </a:r>
            <a:endParaRPr/>
          </a:p>
        </p:txBody>
      </p:sp>
      <p:sp>
        <p:nvSpPr>
          <p:cNvPr id="275" name="Google Shape;275;p12"/>
          <p:cNvSpPr/>
          <p:nvPr/>
        </p:nvSpPr>
        <p:spPr>
          <a:xfrm>
            <a:off x="10635872" y="3276177"/>
            <a:ext cx="1193522" cy="53006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3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10877610" y="6062909"/>
            <a:ext cx="1193522" cy="53006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4</a:t>
            </a:r>
            <a:endParaRPr/>
          </a:p>
        </p:txBody>
      </p:sp>
      <p:sp>
        <p:nvSpPr>
          <p:cNvPr id="277" name="Google Shape;277;p12"/>
          <p:cNvSpPr/>
          <p:nvPr/>
        </p:nvSpPr>
        <p:spPr>
          <a:xfrm>
            <a:off x="8255279" y="4827943"/>
            <a:ext cx="1193522" cy="53006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5</a:t>
            </a:r>
            <a:endParaRPr/>
          </a:p>
        </p:txBody>
      </p:sp>
      <p:sp>
        <p:nvSpPr>
          <p:cNvPr id="278" name="Google Shape;278;p12"/>
          <p:cNvSpPr/>
          <p:nvPr/>
        </p:nvSpPr>
        <p:spPr>
          <a:xfrm>
            <a:off x="5144217" y="5532849"/>
            <a:ext cx="1193522" cy="53006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6</a:t>
            </a:r>
            <a:endParaRPr/>
          </a:p>
        </p:txBody>
      </p:sp>
      <p:sp>
        <p:nvSpPr>
          <p:cNvPr id="279" name="Google Shape;2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/>
          <p:nvPr/>
        </p:nvSpPr>
        <p:spPr>
          <a:xfrm>
            <a:off x="2606040" y="185126"/>
            <a:ext cx="6979920" cy="813099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แบบฝึกหัดการเลือก</a:t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310551" y="1643333"/>
            <a:ext cx="3669100" cy="3571336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#1</a:t>
            </a: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4290202" y="1643332"/>
            <a:ext cx="3669100" cy="3571336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#2</a:t>
            </a: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8266286" y="1643332"/>
            <a:ext cx="3669100" cy="3571336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#3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4"/>
          <p:cNvSpPr/>
          <p:nvPr/>
        </p:nvSpPr>
        <p:spPr>
          <a:xfrm>
            <a:off x="4290202" y="1643332"/>
            <a:ext cx="3669100" cy="3571336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#1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2794682" y="467723"/>
            <a:ext cx="66026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ให้คะแนน 1-5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2778915" y="3804752"/>
            <a:ext cx="66026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คะแนนรวม: 12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2778914" y="4386314"/>
            <a:ext cx="66026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D=4   F=3   V=5</a:t>
            </a:r>
            <a:endParaRPr/>
          </a:p>
        </p:txBody>
      </p:sp>
      <p:sp>
        <p:nvSpPr>
          <p:cNvPr id="303" name="Google Shape;303;p14"/>
          <p:cNvSpPr/>
          <p:nvPr/>
        </p:nvSpPr>
        <p:spPr>
          <a:xfrm rot="-3270268">
            <a:off x="4249130" y="5120346"/>
            <a:ext cx="788276" cy="3051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1820419" y="5720375"/>
            <a:ext cx="26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ความต้องการ </a:t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 rot="-5400000">
            <a:off x="5686094" y="5173675"/>
            <a:ext cx="788276" cy="3051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14"/>
          <p:cNvSpPr/>
          <p:nvPr/>
        </p:nvSpPr>
        <p:spPr>
          <a:xfrm rot="-7031286">
            <a:off x="6953274" y="5109524"/>
            <a:ext cx="788276" cy="3051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4280850" y="5769350"/>
            <a:ext cx="337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ความอยู่รอด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7230901" y="5681575"/>
            <a:ext cx="325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ความเป็นไปได้  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5"/>
          <p:cNvSpPr/>
          <p:nvPr/>
        </p:nvSpPr>
        <p:spPr>
          <a:xfrm>
            <a:off x="2606040" y="185126"/>
            <a:ext cx="6979920" cy="813099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เลือกคะแนนที่สูงที่สุด</a:t>
            </a:r>
            <a:endParaRPr/>
          </a:p>
        </p:txBody>
      </p:sp>
      <p:sp>
        <p:nvSpPr>
          <p:cNvPr id="319" name="Google Shape;319;p15"/>
          <p:cNvSpPr/>
          <p:nvPr/>
        </p:nvSpPr>
        <p:spPr>
          <a:xfrm>
            <a:off x="610095" y="1643333"/>
            <a:ext cx="3669100" cy="3571336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#1</a:t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5234615" y="2617076"/>
            <a:ext cx="2668700" cy="2597592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#2</a:t>
            </a:r>
            <a:endParaRPr sz="3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8858735" y="3040632"/>
            <a:ext cx="2233548" cy="2174035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#3</a:t>
            </a:r>
            <a:endParaRPr sz="3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15"/>
          <p:cNvSpPr txBox="1"/>
          <p:nvPr/>
        </p:nvSpPr>
        <p:spPr>
          <a:xfrm>
            <a:off x="1117538" y="4040287"/>
            <a:ext cx="2667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คะแนนรวม: 12</a:t>
            </a:r>
            <a:endParaRPr/>
          </a:p>
        </p:txBody>
      </p:sp>
      <p:sp>
        <p:nvSpPr>
          <p:cNvPr id="323" name="Google Shape;323;p15"/>
          <p:cNvSpPr txBox="1"/>
          <p:nvPr/>
        </p:nvSpPr>
        <p:spPr>
          <a:xfrm>
            <a:off x="1117538" y="4433609"/>
            <a:ext cx="2667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D=4   F=3   V=5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5203083" y="4255353"/>
            <a:ext cx="2667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คะแนนรวม: 10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5203083" y="4648675"/>
            <a:ext cx="2667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D=3   F=2   V=5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8620202" y="4318417"/>
            <a:ext cx="2667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คะแนนรวม: 7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8620202" y="4711739"/>
            <a:ext cx="2667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D=3   F=2   V=2</a:t>
            </a:r>
            <a:endParaRPr/>
          </a:p>
        </p:txBody>
      </p:sp>
      <p:sp>
        <p:nvSpPr>
          <p:cNvPr id="328" name="Google Shape;3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68"/>
            <a:ext cx="12242370" cy="68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16"/>
          <p:cNvGrpSpPr/>
          <p:nvPr/>
        </p:nvGrpSpPr>
        <p:grpSpPr>
          <a:xfrm>
            <a:off x="1657908" y="566356"/>
            <a:ext cx="7803387" cy="5991049"/>
            <a:chOff x="1499647" y="724618"/>
            <a:chExt cx="7803387" cy="5991049"/>
          </a:xfrm>
        </p:grpSpPr>
        <p:grpSp>
          <p:nvGrpSpPr>
            <p:cNvPr id="336" name="Google Shape;336;p16"/>
            <p:cNvGrpSpPr/>
            <p:nvPr/>
          </p:nvGrpSpPr>
          <p:grpSpPr>
            <a:xfrm>
              <a:off x="1499647" y="724619"/>
              <a:ext cx="7803387" cy="5991048"/>
              <a:chOff x="1037620" y="879894"/>
              <a:chExt cx="7647320" cy="5853877"/>
            </a:xfrm>
          </p:grpSpPr>
          <p:grpSp>
            <p:nvGrpSpPr>
              <p:cNvPr id="337" name="Google Shape;337;p16"/>
              <p:cNvGrpSpPr/>
              <p:nvPr/>
            </p:nvGrpSpPr>
            <p:grpSpPr>
              <a:xfrm>
                <a:off x="2432649" y="879894"/>
                <a:ext cx="6243246" cy="4641014"/>
                <a:chOff x="2035834" y="500332"/>
                <a:chExt cx="4729560" cy="4641014"/>
              </a:xfrm>
            </p:grpSpPr>
            <p:sp>
              <p:nvSpPr>
                <p:cNvPr id="338" name="Google Shape;338;p16"/>
                <p:cNvSpPr/>
                <p:nvPr/>
              </p:nvSpPr>
              <p:spPr>
                <a:xfrm>
                  <a:off x="2035834" y="500332"/>
                  <a:ext cx="195233" cy="4589253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3AC69D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9" name="Google Shape;339;p16"/>
                <p:cNvSpPr/>
                <p:nvPr/>
              </p:nvSpPr>
              <p:spPr>
                <a:xfrm rot="5400000">
                  <a:off x="4367250" y="2743202"/>
                  <a:ext cx="207034" cy="4589253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3AC69D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340" name="Google Shape;340;p16"/>
              <p:cNvSpPr txBox="1"/>
              <p:nvPr/>
            </p:nvSpPr>
            <p:spPr>
              <a:xfrm rot="-5400000">
                <a:off x="-132830" y="3110084"/>
                <a:ext cx="3276000" cy="93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8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คุ้มค่าหรือไม่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8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(คะแนนผลกระทบ)</a:t>
                </a:r>
                <a:endParaRPr/>
              </a:p>
            </p:txBody>
          </p:sp>
          <p:sp>
            <p:nvSpPr>
              <p:cNvPr id="341" name="Google Shape;341;p16"/>
              <p:cNvSpPr txBox="1"/>
              <p:nvPr/>
            </p:nvSpPr>
            <p:spPr>
              <a:xfrm>
                <a:off x="2399155" y="5921801"/>
                <a:ext cx="6285785" cy="811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4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ทำได้จริงหรือไม่ + ดีที่สุดหรือไม่ 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4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(คะแนนความสามารถ + แรงจูงใจ)</a:t>
                </a:r>
                <a:endParaRPr/>
              </a:p>
            </p:txBody>
          </p:sp>
        </p:grpSp>
        <p:sp>
          <p:nvSpPr>
            <p:cNvPr id="342" name="Google Shape;342;p16"/>
            <p:cNvSpPr txBox="1"/>
            <p:nvPr/>
          </p:nvSpPr>
          <p:spPr>
            <a:xfrm rot="-5400000">
              <a:off x="382157" y="2842181"/>
              <a:ext cx="46967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1 2 3 4 5</a:t>
              </a:r>
              <a:endParaRPr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3680587" y="5407238"/>
              <a:ext cx="46967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1 2 3 4 5</a:t>
              </a:r>
              <a:endParaRPr/>
            </a:p>
          </p:txBody>
        </p:sp>
      </p:grpSp>
      <p:sp>
        <p:nvSpPr>
          <p:cNvPr id="344" name="Google Shape;344;p16"/>
          <p:cNvSpPr/>
          <p:nvPr/>
        </p:nvSpPr>
        <p:spPr>
          <a:xfrm>
            <a:off x="3926451" y="2225175"/>
            <a:ext cx="1536000" cy="12123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#1</a:t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7327574" y="2610175"/>
            <a:ext cx="1663500" cy="1212600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#2</a:t>
            </a:r>
            <a:endParaRPr/>
          </a:p>
        </p:txBody>
      </p:sp>
      <p:sp>
        <p:nvSpPr>
          <p:cNvPr id="346" name="Google Shape;346;p16"/>
          <p:cNvSpPr/>
          <p:nvPr/>
        </p:nvSpPr>
        <p:spPr>
          <a:xfrm>
            <a:off x="4591775" y="3706675"/>
            <a:ext cx="1536000" cy="12123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ความคิด #3</a:t>
            </a:r>
            <a:endParaRPr/>
          </a:p>
        </p:txBody>
      </p:sp>
      <p:cxnSp>
        <p:nvCxnSpPr>
          <p:cNvPr id="347" name="Google Shape;347;p16"/>
          <p:cNvCxnSpPr/>
          <p:nvPr/>
        </p:nvCxnSpPr>
        <p:spPr>
          <a:xfrm>
            <a:off x="6341484" y="788152"/>
            <a:ext cx="0" cy="202876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8" name="Google Shape;348;p16"/>
          <p:cNvCxnSpPr/>
          <p:nvPr/>
        </p:nvCxnSpPr>
        <p:spPr>
          <a:xfrm rot="10800000">
            <a:off x="6381260" y="2816912"/>
            <a:ext cx="2762186" cy="3116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9" name="Google Shape;349;p16"/>
          <p:cNvSpPr txBox="1"/>
          <p:nvPr/>
        </p:nvSpPr>
        <p:spPr>
          <a:xfrm>
            <a:off x="6940048" y="1242650"/>
            <a:ext cx="174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พื้นที่ที่เป็นความคิดที่ดีที่สุด</a:t>
            </a:r>
            <a:endParaRPr/>
          </a:p>
        </p:txBody>
      </p:sp>
      <p:sp>
        <p:nvSpPr>
          <p:cNvPr id="350" name="Google Shape;35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7"/>
          <p:cNvSpPr/>
          <p:nvPr/>
        </p:nvSpPr>
        <p:spPr>
          <a:xfrm>
            <a:off x="861713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807229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>
            <a:off x="1616031" y="632528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เลือกแง่มุมหนึ่งจากสถานการณ์ “ข้อท้าทายด้านของเสีย” </a:t>
            </a:r>
            <a:endParaRPr/>
          </a:p>
        </p:txBody>
      </p:sp>
      <p:sp>
        <p:nvSpPr>
          <p:cNvPr id="360" name="Google Shape;360;p17"/>
          <p:cNvSpPr/>
          <p:nvPr/>
        </p:nvSpPr>
        <p:spPr>
          <a:xfrm>
            <a:off x="861713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807229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1616031" y="3681053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ระบุความคิดหลักในแผนที่ความคิด แล้วเขียนทั้งหมดลงบนกระดาษสติ๊กโน้ต</a:t>
            </a:r>
            <a:endParaRPr/>
          </a:p>
        </p:txBody>
      </p:sp>
      <p:sp>
        <p:nvSpPr>
          <p:cNvPr id="363" name="Google Shape;363;p17"/>
          <p:cNvSpPr/>
          <p:nvPr/>
        </p:nvSpPr>
        <p:spPr>
          <a:xfrm>
            <a:off x="6959442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6904958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7713760" y="547863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สร้างแผนที่ความคิดเพื่อแสดงภาพเส้นทางการแก้ปัญหาที่เป็นไปได้</a:t>
            </a:r>
            <a:endParaRPr/>
          </a:p>
        </p:txBody>
      </p:sp>
      <p:sp>
        <p:nvSpPr>
          <p:cNvPr id="366" name="Google Shape;366;p17"/>
          <p:cNvSpPr/>
          <p:nvPr/>
        </p:nvSpPr>
        <p:spPr>
          <a:xfrm>
            <a:off x="6959442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7" name="Google Shape;367;p17"/>
          <p:cNvSpPr/>
          <p:nvPr/>
        </p:nvSpPr>
        <p:spPr>
          <a:xfrm>
            <a:off x="6904958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7615398" y="3734022"/>
            <a:ext cx="44867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ทำแบบฝึกหัด ”การเลือก” เพื่อเลือกทางออกที่ดีที่สุด</a:t>
            </a:r>
            <a:endParaRPr/>
          </a:p>
        </p:txBody>
      </p:sp>
      <p:sp>
        <p:nvSpPr>
          <p:cNvPr id="369" name="Google Shape;369;p17"/>
          <p:cNvSpPr txBox="1"/>
          <p:nvPr/>
        </p:nvSpPr>
        <p:spPr>
          <a:xfrm>
            <a:off x="566524" y="3695052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endParaRPr/>
          </a:p>
        </p:txBody>
      </p:sp>
      <p:sp>
        <p:nvSpPr>
          <p:cNvPr id="370" name="Google Shape;370;p17"/>
          <p:cNvSpPr txBox="1"/>
          <p:nvPr/>
        </p:nvSpPr>
        <p:spPr>
          <a:xfrm>
            <a:off x="569328" y="628856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endParaRPr/>
          </a:p>
        </p:txBody>
      </p:sp>
      <p:sp>
        <p:nvSpPr>
          <p:cNvPr id="371" name="Google Shape;371;p17"/>
          <p:cNvSpPr txBox="1"/>
          <p:nvPr/>
        </p:nvSpPr>
        <p:spPr>
          <a:xfrm>
            <a:off x="6681208" y="625252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</a:t>
            </a:r>
            <a:endParaRPr/>
          </a:p>
        </p:txBody>
      </p:sp>
      <p:sp>
        <p:nvSpPr>
          <p:cNvPr id="372" name="Google Shape;372;p17"/>
          <p:cNvSpPr txBox="1"/>
          <p:nvPr/>
        </p:nvSpPr>
        <p:spPr>
          <a:xfrm>
            <a:off x="6681207" y="3706949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</a:t>
            </a:r>
            <a:endParaRPr/>
          </a:p>
        </p:txBody>
      </p:sp>
      <p:pic>
        <p:nvPicPr>
          <p:cNvPr id="373" name="Google Shape;373;p17" descr="A picture containing text,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6488" y="1635492"/>
            <a:ext cx="1594912" cy="159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9537" y="1448495"/>
            <a:ext cx="981351" cy="98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17"/>
          <p:cNvGrpSpPr/>
          <p:nvPr/>
        </p:nvGrpSpPr>
        <p:grpSpPr>
          <a:xfrm>
            <a:off x="1693736" y="5023314"/>
            <a:ext cx="3676382" cy="1073776"/>
            <a:chOff x="310551" y="1643332"/>
            <a:chExt cx="11570898" cy="3571336"/>
          </a:xfrm>
        </p:grpSpPr>
        <p:sp>
          <p:nvSpPr>
            <p:cNvPr id="376" name="Google Shape;376;p17"/>
            <p:cNvSpPr/>
            <p:nvPr/>
          </p:nvSpPr>
          <p:spPr>
            <a:xfrm>
              <a:off x="310551" y="1643332"/>
              <a:ext cx="3674853" cy="3571336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ความคิด #1</a:t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255697" y="1643332"/>
              <a:ext cx="3674853" cy="3571336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ความคิด #2</a:t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8206596" y="1643332"/>
              <a:ext cx="3674853" cy="3571336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ความคิด #3</a:t>
              </a:r>
              <a:endParaRPr/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8204517" y="4633976"/>
            <a:ext cx="2810137" cy="1671276"/>
            <a:chOff x="2923145" y="724619"/>
            <a:chExt cx="6390682" cy="4815549"/>
          </a:xfrm>
        </p:grpSpPr>
        <p:grpSp>
          <p:nvGrpSpPr>
            <p:cNvPr id="380" name="Google Shape;380;p17"/>
            <p:cNvGrpSpPr/>
            <p:nvPr/>
          </p:nvGrpSpPr>
          <p:grpSpPr>
            <a:xfrm>
              <a:off x="2923145" y="724619"/>
              <a:ext cx="6390682" cy="4815549"/>
              <a:chOff x="2432649" y="879894"/>
              <a:chExt cx="6262869" cy="4705292"/>
            </a:xfrm>
          </p:grpSpPr>
          <p:grpSp>
            <p:nvGrpSpPr>
              <p:cNvPr id="381" name="Google Shape;381;p17"/>
              <p:cNvGrpSpPr/>
              <p:nvPr/>
            </p:nvGrpSpPr>
            <p:grpSpPr>
              <a:xfrm>
                <a:off x="2432649" y="879894"/>
                <a:ext cx="6262869" cy="4705292"/>
                <a:chOff x="2035834" y="500332"/>
                <a:chExt cx="4744425" cy="4705292"/>
              </a:xfrm>
            </p:grpSpPr>
            <p:sp>
              <p:nvSpPr>
                <p:cNvPr id="382" name="Google Shape;382;p17"/>
                <p:cNvSpPr/>
                <p:nvPr/>
              </p:nvSpPr>
              <p:spPr>
                <a:xfrm>
                  <a:off x="2035834" y="500332"/>
                  <a:ext cx="207034" cy="4589253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3AC69D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3" name="Google Shape;383;p17"/>
                <p:cNvSpPr/>
                <p:nvPr/>
              </p:nvSpPr>
              <p:spPr>
                <a:xfrm rot="5400000">
                  <a:off x="4291676" y="2717041"/>
                  <a:ext cx="387915" cy="458925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3AC69D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384" name="Google Shape;384;p17"/>
              <p:cNvSpPr/>
              <p:nvPr/>
            </p:nvSpPr>
            <p:spPr>
              <a:xfrm>
                <a:off x="3260785" y="2461734"/>
                <a:ext cx="1397479" cy="1184690"/>
              </a:xfrm>
              <a:prstGeom prst="rect">
                <a:avLst/>
              </a:prstGeom>
              <a:solidFill>
                <a:srgbClr val="FFD96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6424084" y="3297124"/>
                <a:ext cx="1779600" cy="1184700"/>
              </a:xfrm>
              <a:prstGeom prst="rect">
                <a:avLst/>
              </a:prstGeom>
              <a:solidFill>
                <a:srgbClr val="FFD966"/>
              </a:solidFill>
              <a:ln w="28575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3912810" y="3909294"/>
                <a:ext cx="1397479" cy="1184690"/>
              </a:xfrm>
              <a:prstGeom prst="rect">
                <a:avLst/>
              </a:prstGeom>
              <a:solidFill>
                <a:srgbClr val="FFD96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cxnSp>
          <p:nvCxnSpPr>
            <p:cNvPr id="387" name="Google Shape;387;p17"/>
            <p:cNvCxnSpPr/>
            <p:nvPr/>
          </p:nvCxnSpPr>
          <p:spPr>
            <a:xfrm>
              <a:off x="6183223" y="946414"/>
              <a:ext cx="0" cy="202876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88" name="Google Shape;388;p17"/>
            <p:cNvCxnSpPr/>
            <p:nvPr/>
          </p:nvCxnSpPr>
          <p:spPr>
            <a:xfrm rot="10800000">
              <a:off x="6222999" y="2975174"/>
              <a:ext cx="2762186" cy="3116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389" name="Google Shape;389;p17"/>
            <p:cNvSpPr txBox="1"/>
            <p:nvPr/>
          </p:nvSpPr>
          <p:spPr>
            <a:xfrm>
              <a:off x="6473471" y="888747"/>
              <a:ext cx="2498400" cy="21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b="1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พื้นที่ที่เป็นความคิดที่ดีที่สุด</a:t>
              </a:r>
              <a:endParaRPr/>
            </a:p>
          </p:txBody>
        </p:sp>
      </p:grpSp>
      <p:pic>
        <p:nvPicPr>
          <p:cNvPr id="390" name="Google Shape;390;p17" descr="Diagram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0938" y="1460896"/>
            <a:ext cx="3489540" cy="19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313764" y="1462601"/>
            <a:ext cx="11371732" cy="148010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712180" y="4433827"/>
            <a:ext cx="443210" cy="427913"/>
            <a:chOff x="663222" y="3355931"/>
            <a:chExt cx="443210" cy="427913"/>
          </a:xfrm>
        </p:grpSpPr>
        <p:sp>
          <p:nvSpPr>
            <p:cNvPr id="102" name="Google Shape;102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1314196" y="3305414"/>
            <a:ext cx="9734687" cy="7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เกี่ยวกับสิ่งที่พวกเขารู้อยู่แล้วเกี่ยวกับแผนที่ความคิด และแนะนำ “การเลือก” เป็นเครื่องมือในการตัดสินใจ </a:t>
            </a:r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712256" y="3300532"/>
            <a:ext cx="443210" cy="427913"/>
            <a:chOff x="663222" y="3355931"/>
            <a:chExt cx="443210" cy="427913"/>
          </a:xfrm>
        </p:grpSpPr>
        <p:sp>
          <p:nvSpPr>
            <p:cNvPr id="107" name="Google Shape;107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10" name="Google Shape;110;p2"/>
          <p:cNvSpPr txBox="1"/>
          <p:nvPr/>
        </p:nvSpPr>
        <p:spPr>
          <a:xfrm>
            <a:off x="1314194" y="5411014"/>
            <a:ext cx="9563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ปฏิบัติตามคำแนะนำ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ในบทเรียนเกี่ยวกับวิธีการสร้างแผนที่ความคิด และวิธีการเลือกแนวคิดที่ดีที่สุด จะมีคำแนะนำเกี่ยวกับวิธีการทำตามขั้นตอนแต่ละขั้นตอน อยู่ที่บันทึกย่อที่บริเวณด้านล่าง</a:t>
            </a: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ของแต่ละสไลด์ </a:t>
            </a:r>
            <a:endParaRPr/>
          </a:p>
        </p:txBody>
      </p:sp>
      <p:grpSp>
        <p:nvGrpSpPr>
          <p:cNvPr id="111" name="Google Shape;111;p2"/>
          <p:cNvGrpSpPr/>
          <p:nvPr/>
        </p:nvGrpSpPr>
        <p:grpSpPr>
          <a:xfrm>
            <a:off x="709752" y="5453727"/>
            <a:ext cx="443210" cy="427913"/>
            <a:chOff x="663222" y="3355931"/>
            <a:chExt cx="443210" cy="427913"/>
          </a:xfrm>
        </p:grpSpPr>
        <p:sp>
          <p:nvSpPr>
            <p:cNvPr id="112" name="Google Shape;112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2441535" y="277861"/>
            <a:ext cx="730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การเตรียมและวัตถุประสงค์ของเวิร์กชอป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06504" y="1494869"/>
            <a:ext cx="109617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7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เวิร์กชอปนี้มีจุดมุ่งหมายเพื่อสำรวจวิธีการที่ทีมต่าง ๆ จะใช้เครื่องมือการทำแผนผังเพื่อระบุโอกาส</a:t>
            </a:r>
            <a:endParaRPr sz="17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7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หรือแนวทางการแก้ปัญหา และเห็นภาพของความซับซ้อนและความเชื่อมโยงระหว่างกันของสิ่งเหล่านั้น นักเรียนจะได้เรียนรู้วิธีการใช้ประโยชน์จากเครื่องมือที่ใช้ในการตัดสินใจ เช่น “การเลือก” เพื่อประเมินคุณค่า</a:t>
            </a:r>
            <a:endParaRPr sz="17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7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ของความคิดหนึ่งเทียบกับอีกความคิดหนึ่ง และระบุและเลือกแนวทางแก้ไขปัญหาที่ดีที่สุดสำหรับปัญหา</a:t>
            </a:r>
            <a:endParaRPr sz="1300"/>
          </a:p>
        </p:txBody>
      </p:sp>
      <p:sp>
        <p:nvSpPr>
          <p:cNvPr id="117" name="Google Shape;117;p2"/>
          <p:cNvSpPr/>
          <p:nvPr/>
        </p:nvSpPr>
        <p:spPr>
          <a:xfrm>
            <a:off x="1314196" y="4366680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วิธีที่ดีที่สุดในการทำกิจกรรมเวิร์กชอป คือ การทำบน</a:t>
            </a: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กระดานไวท์บอร์ดขนาดใหญ่หรือบอร์ดโปสเตอร์ โดยใช้กระดาษสติ๊กโน้ต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เพื่อให้กลุ่มต่าง ๆ ทำงานด้วยกัน และพูดคุยกัน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8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23627" y="1464525"/>
            <a:ext cx="64608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506500" y="1457000"/>
            <a:ext cx="6277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323625" y="1926075"/>
            <a:ext cx="11682600" cy="3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</a:t>
            </a:r>
            <a:r>
              <a:rPr lang="th-TH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นำเสนอข้อมูล ข้อค้นพบ และหลักฐานสนับสนุนอย่างชัดเจน กระชับ และมีเหตุผล โดยผู้ฟังสามารถทำความเข้าใจ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หลักเหตุผลนี้ได้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ของมนุษย์และลักษณะทางกายภาพของโลก </a:t>
            </a:r>
            <a:endParaRPr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8" name="Google Shape;128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75" y="5637150"/>
            <a:ext cx="1149025" cy="8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800" y="5637149"/>
            <a:ext cx="1149000" cy="8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323629" y="5151600"/>
            <a:ext cx="32925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506498" y="5144075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2420471" y="185126"/>
            <a:ext cx="7165489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2420471" y="185126"/>
            <a:ext cx="716548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330826" y="331478"/>
            <a:ext cx="7308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9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SDG &amp; ความสอดคล้องของหลักสูตร </a:t>
            </a:r>
            <a:endParaRPr sz="1100"/>
          </a:p>
        </p:txBody>
      </p:sp>
      <p:sp>
        <p:nvSpPr>
          <p:cNvPr id="135" name="Google Shape;135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6" name="Google Shape;136;p3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1875" y="5637149"/>
            <a:ext cx="1149000" cy="8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A picture containing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4300" y="5637149"/>
            <a:ext cx="1165850" cy="872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3"/>
          <p:cNvGrpSpPr/>
          <p:nvPr/>
        </p:nvGrpSpPr>
        <p:grpSpPr>
          <a:xfrm>
            <a:off x="5378643" y="5069315"/>
            <a:ext cx="6736985" cy="1413326"/>
            <a:chOff x="4790169" y="5101971"/>
            <a:chExt cx="7072207" cy="1621345"/>
          </a:xfrm>
        </p:grpSpPr>
        <p:sp>
          <p:nvSpPr>
            <p:cNvPr id="139" name="Google Shape;139;p3"/>
            <p:cNvSpPr/>
            <p:nvPr/>
          </p:nvSpPr>
          <p:spPr>
            <a:xfrm>
              <a:off x="4790176" y="5162927"/>
              <a:ext cx="7072200" cy="10692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790169" y="5443816"/>
              <a:ext cx="7072200" cy="12795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</a:t>
              </a:r>
              <a:endParaRPr sz="1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6956554" y="5101971"/>
              <a:ext cx="42801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273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เวิร์กชอป 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grpSp>
        <p:nvGrpSpPr>
          <p:cNvPr id="156" name="Google Shape;156;p4"/>
          <p:cNvGrpSpPr/>
          <p:nvPr/>
        </p:nvGrpSpPr>
        <p:grpSpPr>
          <a:xfrm>
            <a:off x="647654" y="2573733"/>
            <a:ext cx="443210" cy="427913"/>
            <a:chOff x="663222" y="3355931"/>
            <a:chExt cx="443210" cy="427913"/>
          </a:xfrm>
        </p:grpSpPr>
        <p:sp>
          <p:nvSpPr>
            <p:cNvPr id="157" name="Google Shape;157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716859" y="445616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63222" y="446225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707806" y="445247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grpSp>
        <p:nvGrpSpPr>
          <p:cNvPr id="163" name="Google Shape;163;p4"/>
          <p:cNvGrpSpPr/>
          <p:nvPr/>
        </p:nvGrpSpPr>
        <p:grpSpPr>
          <a:xfrm>
            <a:off x="645226" y="3501457"/>
            <a:ext cx="443210" cy="427913"/>
            <a:chOff x="663222" y="3355931"/>
            <a:chExt cx="443210" cy="427913"/>
          </a:xfrm>
        </p:grpSpPr>
        <p:sp>
          <p:nvSpPr>
            <p:cNvPr id="164" name="Google Shape;164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67" name="Google Shape;167;p4"/>
          <p:cNvSpPr txBox="1"/>
          <p:nvPr/>
        </p:nvSpPr>
        <p:spPr>
          <a:xfrm>
            <a:off x="1282300" y="1689355"/>
            <a:ext cx="962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และเตรียมบอร์ดโปสเตอร์ หรือไวท์บอร์ดที่มีสติ๊กโน้ต  เพื่อทำแบบฝึกหัด 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1282299" y="2505670"/>
            <a:ext cx="98387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อ่านเอกสาร “ข้อท้าทายด้านของเสีย”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แล้วเลือกแง่มุมที่เป็นปัญหาสำหรับแบบฝึกหัดแผนที่ความคิด หรือใช้แง่มุมที่เคยใช้ในเวิร์กชอปที่ 1 (การรีไซเคิล คนเก็บขยะ การจัดเก็บและการคัดแยก ฯลฯ)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1282299" y="3492050"/>
            <a:ext cx="98387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แต่ละกลุ่มจะสร้างแผนที่ความคิด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เพื่อตรวจสอบแง่มุมที่เกี่ยวข้องกับปัญหาที่พวกเขากำลังมองหาทางแก้ไข รวมถึงความคิดที่เป็นไปได้ทั้งหมดสำหรับแนวทางแก้ไขปัญหา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1282301" y="4425444"/>
            <a:ext cx="96273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เมื่อเสร็จจากการทำแผนที่ความคิด แต่ละกลุ่มจะเขียนทางออกต่าง ๆ ลงบนกระดาษสติ๊กโน้ต แล้วทำแบบฝึกหัดทางเลือก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เพื่อประเมินคุณค่าของความคิดหนึ่งเทียบกับอีกความคิดหนึ่ง และระบุและเลือกแนวทางแก้ไขปัญหาที่ดีที่สุดสำหรับปัญหา ให้แต่ละกลุ่มนำเสนอสิ่งที่พวกเขาค้นพบต่อคนอื่น ๆ ในเวิร์กชอป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 descr="White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17"/>
          <a:stretch/>
        </p:blipFill>
        <p:spPr>
          <a:xfrm>
            <a:off x="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 extrusionOk="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1" name="Google Shape;19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37"/>
            <a:ext cx="12242370" cy="68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114" y="895427"/>
            <a:ext cx="10692032" cy="6014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7"/>
          <p:cNvGrpSpPr/>
          <p:nvPr/>
        </p:nvGrpSpPr>
        <p:grpSpPr>
          <a:xfrm>
            <a:off x="2606040" y="185126"/>
            <a:ext cx="6979920" cy="873058"/>
            <a:chOff x="2606040" y="185126"/>
            <a:chExt cx="6979920" cy="813099"/>
          </a:xfrm>
        </p:grpSpPr>
        <p:sp>
          <p:nvSpPr>
            <p:cNvPr id="200" name="Google Shape;200;p7"/>
            <p:cNvSpPr/>
            <p:nvPr/>
          </p:nvSpPr>
          <p:spPr>
            <a:xfrm>
              <a:off x="2606040" y="185126"/>
              <a:ext cx="6979920" cy="81309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606040" y="185126"/>
              <a:ext cx="6979920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2794682" y="308620"/>
              <a:ext cx="66026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แผนที่ความคิดคืออะไร</a:t>
              </a:r>
              <a:endParaRPr/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8869457" y="1972308"/>
            <a:ext cx="985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 </a:t>
            </a:r>
            <a:endParaRPr sz="110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หนึ่ง</a:t>
            </a:r>
            <a:endParaRPr sz="1100"/>
          </a:p>
        </p:txBody>
      </p:sp>
      <p:sp>
        <p:nvSpPr>
          <p:cNvPr id="204" name="Google Shape;204;p7"/>
          <p:cNvSpPr txBox="1"/>
          <p:nvPr/>
        </p:nvSpPr>
        <p:spPr>
          <a:xfrm>
            <a:off x="8691775" y="5049325"/>
            <a:ext cx="119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ความคิดที่สี่</a:t>
            </a:r>
            <a:endParaRPr sz="900"/>
          </a:p>
        </p:txBody>
      </p:sp>
      <p:sp>
        <p:nvSpPr>
          <p:cNvPr id="205" name="Google Shape;205;p7"/>
          <p:cNvSpPr txBox="1"/>
          <p:nvPr/>
        </p:nvSpPr>
        <p:spPr>
          <a:xfrm>
            <a:off x="2489928" y="2164620"/>
            <a:ext cx="119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ความคิดที่สอง</a:t>
            </a:r>
            <a:endParaRPr sz="1000"/>
          </a:p>
        </p:txBody>
      </p:sp>
      <p:sp>
        <p:nvSpPr>
          <p:cNvPr id="206" name="Google Shape;206;p7"/>
          <p:cNvSpPr txBox="1"/>
          <p:nvPr/>
        </p:nvSpPr>
        <p:spPr>
          <a:xfrm>
            <a:off x="2382618" y="5138324"/>
            <a:ext cx="119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ความคิดที่สาม</a:t>
            </a:r>
            <a:endParaRPr sz="1000"/>
          </a:p>
        </p:txBody>
      </p:sp>
      <p:sp>
        <p:nvSpPr>
          <p:cNvPr id="207" name="Google Shape;207;p7"/>
          <p:cNvSpPr txBox="1"/>
          <p:nvPr/>
        </p:nvSpPr>
        <p:spPr>
          <a:xfrm>
            <a:off x="4954552" y="3349787"/>
            <a:ext cx="2091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แผนที่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ความคิด</a:t>
            </a: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165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785" y="993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2160651" y="3876252"/>
            <a:ext cx="15939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เพิ่มอัตรา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 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6099426" y="3464918"/>
            <a:ext cx="2105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ทำให้การจัดเก็บ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และคัดแยกขยะที่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ต้นทางดีขึ้น 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201511" y="1214049"/>
            <a:ext cx="149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วิธีง่าย ๆ สำหรับครัวเรือน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ในการคัดแยกขยะอินทรีย์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6879575" y="699200"/>
            <a:ext cx="159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สร้างถังขยะใหม่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ที่ทำให้การคัดแยกที่บ้านเป็นเรื่องง่าย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9483100" y="1664200"/>
            <a:ext cx="139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สร้างธุรกิจจัด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เก็บและคัดแยก 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9644450" y="4894276"/>
            <a:ext cx="1495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สร้างแอป “ของเสีย” ที่คล้ายอูเบอร์ ที่สามารถเรียกให้คนมารับของเสีย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ได้ </a:t>
            </a:r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2370" cy="68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6408751" y="4610525"/>
            <a:ext cx="1861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เสริมพลังให้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กับคนเก็บขยะนอกระบบ 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5363675" y="1949050"/>
            <a:ext cx="137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สร้างสหกรณ์สำหรับคนเก็บขยะนอกระบบ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7851200" y="1142726"/>
            <a:ext cx="1489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แอป “ของเสีย” ที่คล้ายอูเบอร์ จะทำงานโดยตรงกับคนเก็บขยะ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นอกระบบ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10283570" y="758377"/>
            <a:ext cx="1302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มีแรงจูงใจใน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การทำงาน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10650825" y="2492977"/>
            <a:ext cx="137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จ่ายค่าจ้างที่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เป็นธรรม และให้แรงจูงใจในการจัดเก็บ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0354725" y="4919375"/>
            <a:ext cx="13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จ้างเป็น</a:t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พนักงาน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1463007" y="1610344"/>
            <a:ext cx="15939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เพิ่มอัตรา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 </a:t>
            </a:r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2659</Words>
  <Application>Microsoft Office PowerPoint</Application>
  <PresentationFormat>Widescreen</PresentationFormat>
  <Paragraphs>270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Tahoma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Panchica Koonchaimang</cp:lastModifiedBy>
  <cp:revision>1</cp:revision>
  <dcterms:created xsi:type="dcterms:W3CDTF">2020-07-14T12:17:05Z</dcterms:created>
  <dcterms:modified xsi:type="dcterms:W3CDTF">2022-12-28T05:05:53Z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1529663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