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8"/>
  </p:notesMasterIdLst>
  <p:sldIdLst>
    <p:sldId id="29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gbs2Z7cwBwCq3hh+Yx4jok90ff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ส่วนของ 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การเสนอคุณค่า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คือหัวใจสำคัญของแผนภาพโมเดลธุรกิจ ซึ่งแสดงถึงทางออกเฉพาะ (ผลิตภัณฑ์หรือบริการ) สำหรับปัญหาที่กลุ่มลูกค้าพบเจอ หรือที่สร้างคุณค่าให้กับกลุ่มลูกค้า การเสนอคุณค่าควรมีลักษณะเฉพาะหรือแตกต่างจากคู่แข่ง ถ้ากำลังเสนอผลิตภัณฑ์ใหม่ ควรเป็นนวัตกรรมใหม่และทำให้มีการเปลี่ยนแปลง ถ้ากำลังเสนอผลิตภัณฑ์ที่มีอยู่แล้วในตลาด ผลิตภัณฑ์นั้นควรโดดเด่นด้วยคุณสมบัติใหม่ ๆ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การเสนอคุณค่าอาจ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เป็นเชิงปริมาณ (ราคาและความเร็วในการให้บริการ) หรือเชิงคุณภาพ (ประสบการณ์ของลูกค้าหรือการออกแบบ)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การเสนอคุณค่า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ควรเป็นเรื่องสำคัญ น่าดึงดูด เป็นรูปธรรม และน่าเชื่อถืออีกด้วย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ซึ่งหมายความว่าควรมีการแก้ไขปัญหาของลูกค้า ควรทำให้ลูกค้ารู้สึกถึงแรงดึงดูดทางด้านอารมณ์ ควรเป็นสิ่งที่จับต้องได้ และธุรกิจควรที่จะสามารถให้บริการได้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th-TH" sz="1800">
                <a:latin typeface="Tahoma"/>
                <a:ea typeface="Tahoma"/>
                <a:cs typeface="Tahoma"/>
                <a:sym typeface="Tahoma"/>
              </a:rPr>
            </a:b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การเสนอคุณค่าของ Ethically Sourced Plastic คืออะไร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บริษัทกำลังต่อสู้กับความยากจนโดยการจัดเก็บและคัดแยกพลาสติกโดยการจ้างคนเก็บขยะนอกระบบ โดยเสนอวัสดุที่ผ่านการใช้งานจากผู้บริโภคที่มีการจัดหาอย่างมีจริยธรรม ให้กับผู้ผลิตเพื่อผลิตสินค้า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3" name="Google Shape;25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การเสนอคุณค่าหมุนเวียน คือ คุณค่าที่เพิ่มขึ้นอันเป็นผลมาจากโมเดลธุรกิจหมุนเวียน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ซึ่งแสดงถึงทางออกเฉพาะ (ผลิตภัณฑ์หรือบริการ) สำหรับปัญหาที่กลุ่มลูกค้าพบเจอ หรือที่สร้างคุณค่าให้กับกลุ่มลูกค้า การเสนอคุณค่าหมุนเวียนควรจะเป็นนวัตกรรมหรือควรจะแตกต่างจากของคู่แข่ง และควรจะมีประโยชน์ทางสังคมและสิ่งแวดล้อม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การเสนอคุณค่าหมุนเวียน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อาจเป็น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ด้านสังคม (บริการสำหรับผู้ที่มีรายได้ต่ำและ/หรือสังคม) และ/หรือสิ่งแวดล้อม (สร้างระบบนิเวศน์ใหม่ ทำให้ขยะไม่เข้าไปสู่สิ่งแวดล้อม ฯลฯ) ถ้าจะให้ดีที่สุด ควรรวมทั้งสองอย่างไว้ด้วยกัน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การเสนอคุณค่าหมุนเวียนของธุรกิจ Ethically Sourced Plastic ของเราคืออะไร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พลาสติกที่ออกไปสู่ทะเลจะถูกเปลี่ยนทิศทางและนำไปรีไซเคิลเป็นวัตถุดิบใหม่ที่ผู้ผลิตผลิตภัณฑ์สามารถใช้เพื่อผลิตผลิตภัณฑ์ใหม่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6" name="Google Shape;26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ส่วนของ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 ความสัมพันธ์กับลูกค้า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คือส่วนที่จำเป็นต้องสร้างความสัมพันธ์กับกลุ่มลูกค้าแต่ละกลุ่มและวิธีที่จะมีปฏิสัมพันธ์กับลูกค้าตลอดทาง ความสัมพันธ์กับลูกค้ามีหลายประเภท: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การช่วยเหลือโดยบุคคล: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มีการโต้ตอบกับลูกค้าด้วยตัวเองหรือด้วยอีเมล ผ่านทางโทรศัพท์ หรือด้วยวิธีอื่น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การช่วยเหลือโดยบุคคลที่ได้รับมอบหมาย: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มีการมอบหมายบุคคลที่ได้รับมอบหมายให้ดูแลลูกค้าแต่ละราย 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บริการตัวเอง: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จะไม่มีความสัมพันธ์กับลูกค้า แต่จะให้สิ่งที่ลูกค้าต้องการเพื่อช่วยเหลือตัวเอง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บริการอัตโนมัติ: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ซึ่งรวมถึงกระบวนการอัตโนมัติหรือเครื่องจักรที่ช่วยให้ลูกค้าสามารถให้บริการด้วยตัวเองได้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การสร้างกลุ่มสังคมของลูกค้า: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ซึ่งรวมถึงชุมชนออนไลน์ที่ลูกค้าสามารถช่วยกันแก้ไขปัญหาของตัวเองเกี่ยวกับผลิตภัณฑ์หรือบริการ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การร่วมสร้างสรรค์: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บริษัทจะช่วยให้ลูกค้ามีส่วนร่วมในการออกแบบหรือพัฒนาผลิตภัณฑ์ ยกตัวอย่าง เช่นยูทูบทำให้ผู้ใช้มีโอกาสสร้างเนื้อหาสำหรับผู้ชม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Ethically Sourced Plastic มีความสัมพันธ์แบบไหนกับลูกค้า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ธุรกิจนี้ทำงานร่วมกับบริษัทขนาดใหญ่ที่ให้เงินทุนสำหรับการจัดเก็บ คัดแยก และแปรรูปพลาสติกเพื่อจำหน่ายให้กับผู้ผลิตที่ใช้พลาสติกรีไซเคิลในการผลิตผลิตภัณฑ์ใหม่ จำเป็นจะต้องมีตัวแทนของโครงการที่ได้รับมอบหมายให้จัดการห่วงโซ่คุณค่าสำหรับพันธมิตรของพวกเขา บริษัทจะมีลูกค้าเพียงเล็กน้อยที่ทำงานด้วยกัน ดังนั้น การช่วยเหลือโดยบุคคลที่ได้รับมอบหมายจึงจำเป็นต่อการจัดการความสัมพันธ์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0" name="Google Shape;28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ส่วนของ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 ช่องทาง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มีไว้เพื่ออธิบายวิธีที่บริษัทจะสื่อสารและเข้าถึงลูกค้า ช่องทาง คือ จุดที่ให้ลูกค้าเชื่อมต่อกับบริษัท ช่องทางมีบทบาทในการเพิ่มการตระหนักรู้ถึงผลิตภัณฑ์หรือบริการในหมู่ลูกค้า และช่วยให้สามารถนำเสนอคุณค่าและผลิตภัณฑ์ให้แก่ลูกค้าได้ นอกจากนี้ยังสามารถใช้ช่องทางเพื่อให้ลูกค้าสามารถซื้อผลิตภัณฑ์หรือบริการและเสนอบริการหลังการซื้อได้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ช่องทางมีสองประเภท: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ช่องทางที่เป็นเจ้าของ: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เว็บไซต์บริษัท โซเชียลมีเดีย การขายสินค้าโดยบริษัท ฯลฯ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ช่องทางของพันธมิตร: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เว็บไซต์ที่พันธมิตรเป็นเจ้าของ การจัดจำหน่ายแบบขายส่ง การค้าปลีก ฯลฯ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th-TH" sz="1800">
                <a:latin typeface="Tahoma"/>
                <a:ea typeface="Tahoma"/>
                <a:cs typeface="Tahoma"/>
                <a:sym typeface="Tahoma"/>
              </a:rPr>
            </a:b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Ethically Sourced Plastic ใช้ช่องทางแบบไหนกับลูกค้า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บริษัทจะใช้ช่องทางและเครือข่ายภายในบริษัทเพื่อสร้างและจัดการความสัมพันธ์กับลูกค้าในระยะยาว ขึ้นอยู่กับว่ามีการซื้อต่อเนื่องหรือไม่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5" name="Google Shape;29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ส่วนของ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กิจกรรม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จะระบุถึงสิ่งที่ทำเพื่อดำเนินธุรกิจในแต่ละวัน กิจกรรมที่สำคัญเหล่านี้ควรมุ่งเน้นการสร้างคุณค่า การเข้าถึงกลุ่มลูกค้า และการรักษาความสัมพันธ์กับลูกค้า รวมถึงการสร้างรายได้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กิจกรรมของ Ethically Sourced Plastic คืออะไร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บริษัทจัดเก็บและติดตามพลาสติกที่ถูกเก็บโดยทีมเก็บขยะเพื่อขายให้กับผู้ผลิต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1" name="Google Shape;31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ส่วนของ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พันธมิตร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จะระบุถึงบริษัทอื่น ๆ หรือซัพพลายเออร์ที่จะช่วยให้สามารถดำเนินกิจกรรมที่สำคัญได้ ความร่วมมือเหล่านี้มีขึ้นเพื่อลดความเสี่ยงและหาทรัพยากร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พันธมิตรหลักของ Ethically Sourced Plastic คือใคร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บริษัทต้องการพันธมิตรด้านโลจิสติกส์เพื่อจัดเก็บและเคลื่อนย้ายพลาสติกไปยังจุดหมาย และกระทรวงทรัพยากรธรรมชาติจะเป็นกุญแจสำคัญในการระบุพื้นที่เสี่ยงต่อการรั่วไหลของขยะเข้าสู่สิ่งแวดล้อม พันธมิตรด้านการรีไซเคิลยังจะช่วยหลอมพลาสติกให้เป็นเม็ดเล็ก ๆ เพื่อจำหน่ายให้ผู้ผลิต ผู้ให้บริการบล็อกเชนจะช่วยสร้างความโปร่งใสที่จำเป็นในการตรวจสอบว่าพลาสติกได้รับการจัดหาอย่างมีจริยธรรม 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8" name="Google Shape;32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ส่วนของ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ทรัพยากร 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จะระบุถึงข้อมูลหลักที่จำเป็นต้องใช้ในการดำเนินกิจกรรมที่สำคัญเพื่อการเสนอคุณค่า  ทรัพยากรหลักมีหลายประเภท: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-บุคลากร 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(พนักงาน)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-การเงิน 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(เงิน วงเงินสินเชื่อ ฯลฯ)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-ทรัพย์สินทางปัญญา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(แบรนด์ สิทธิบัตร ทรัพย์สินทางปัญญา ลิขสิทธิ์)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-กายภาพ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(อุปกรณ์ คลังสินค้า อาคาร)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ทรัพยากรหลักของ Ethically Sourced Plastic คืออะไร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คนเก็บขยะคือกุญแจสำคัญในการปฏิบัติงานหลักของงานการจัดเก็บและคัดแยกพลาสติก แพลตฟอร์มการติดตามที่ใช้เทคโนโลยีบล็อกเชนเป็นแหล่งข้อมูลในการตรวจสอบมูลค่าเพิ่มของพลาสติกที่ถูกจัดเก็บอย่างมีจริยธรรม พันธมิตรเชิงกลยุทธ์ของบริษัทช่วยสนับสนุนเงินทุนสำหรับการดำเนินธุรกิจ และได้รับพลาสติกรีไซเคิลที่ได้รับการรับรองว่ามีการจัดหาอย่างมีจริยธรรม เพื่อใช้ในผลิตภัณฑ์ของตัวเอง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6" name="Google Shape;34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ในส่วน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ต้นทุน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ให้ระบุทุกสิ่งที่ต้องใช้เงินในการดำเนินโมเดลธุรกิจ ต้องมุ่งเน้นไปที่การประเมินต้นทุนของการสร้างและการเสนอคุณค่า การสร้างกระแสรายได้ และการรักษาความสัมพันธ์กับลูกค้า และการดำเนินการนี้จะทำได้ง่ายขึ้นเมื่อได้กำหนดทรัพยากร กิจกรรม และคู่ค้าที่สำคัญ 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ธุรกิจอาจ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มุ่งเน้นการประหยัดค่าใช้จ่าย (มุ่งเน้นการลดค่าใช้จ่ายให้น้อยที่สุดเท่าที่จะเป็นไปได้)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และ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เน้นความคุ้มค่า (มุ่งเน้นที่การให้คุณค่าสูงสุดแก่ลูกค้า)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ควรพยายามทำทั้งสองอย่างเสมอ!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th-TH" sz="1800">
                <a:latin typeface="Tahoma"/>
                <a:ea typeface="Tahoma"/>
                <a:cs typeface="Tahoma"/>
                <a:sym typeface="Tahoma"/>
              </a:rPr>
            </a:b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Ethically Sourced Plastic มีต้นทุนอะไรบ้าง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เงินจะถูกใช้ไปกับทีมคนเก็บขยะและแพคเกจผลประโยชน์ทางจริยธรรม ต้นทุนโลจิสติกส์ที่เกี่ยวข้องกับการจัดเก็บและขนส่งพลาสติก และการจัดการแพลตฟอร์มบล็อกเชน รวมถึงค่าธรรมเนียมบริการตรวจสอบจากบุคคลที่สาม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5" name="Google Shape;365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ส่วนของ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รายได้ 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คือ แหล่งที่มาที่บริษัทสร้างรายได้โดยการขายสินค้าหรือบริการให้กับลูกค้า ในส่วนนี้ ควรอธิบายว่าจะได้รับรายได้จากการเสนอคุณค่าอย่างไร  กระแสรายได้อาจอยู่ในโมเดลรายได้แบบใดแบบหนึ่งต่อไปนี้: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รายได้ตามธุรกรรม: 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จากลูกค้าที่ชำระเงินครั้งเดียว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รายได้ที่เกิดซ้ำ: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จากการชำระเงินอย่างต่อเนื่องสำหรับบริการต่อเนื่องหรือบริการหลังการขาย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th-TH" sz="1800">
                <a:latin typeface="Tahoma"/>
                <a:ea typeface="Tahoma"/>
                <a:cs typeface="Tahoma"/>
                <a:sym typeface="Tahoma"/>
              </a:rPr>
            </a:b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แหล่งรายได้ของ Ethically Sourced Plastic คืออะไร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บริษัทจะสร้างรายได้จากการขายพลาสติกรีไซเคิลให้กับผู้ผลิตผลิตภัณฑ์ และจากการร่วมมือกับโครงการความรับผิดชอบต่อสังคมขนาดใหญ่ต่าง ๆ เพื่อสนับสนุนการทำความสะอาดชายหาด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6" name="Google Shape;38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ส่วนของ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นวัตกรรมหมุนเวียน 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เป็นประเภทของกลยุทธ์เชิงเศรษฐกิจหมุนเวียนที่ธุรกิจได้สร้างขึ้น ซึ่งทำให้แตกต่างจากคู่แข่ง มีโมเดลหมุนเวียนทั้งหมด 5 รูปแบบที่สามารถนำไปใช้กับผลิตภัณฑ์หรือบริการได้: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วัสดุทดแทน: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ผลิตภัณฑ์ทำจากทรัพยากรที่หมุนเวียน รีไซเคิลได้ หรือย่อยสลายได้ทางชีวภาพ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การนำทรัพยากรกลับมาผลิตใหม่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: บริการที่ทำงานเพื่อกำจัดทรัพยากร วัสดุ หรือของเสีย ไม่ให้เกิดการรั่วไหลเข้าสู่สิ่งแวดล้อมและเพิ่มมูลค่าให้สูงสุดเพื่อเข้าสู่วงจรใหม่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การยืดอายุการใช้งานผลิตภัณฑ์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: บริการที่เสนอเพื่อยืดอายุการใช้งานของผลิตภัณฑ์ที่ถูกกำจัดทิ้งโดยการซ่อมแซม อัปเกรด หรือขายผลิตภัณฑ์นั้นกลับเข้าสู่วงจรใหม่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แพลตฟอร์มการแบ่งปัน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: แพลตฟอร์มการให้บริการที่ช่วยให้ผู้ใช้สามารถทำงานร่วมกันและใช้ผลิตภัณฑ์ร่วมกันได้โดยลูกค้าไม่ต้องเป็นเจ้าของคนเดียว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ขายสินค้าพร้อมบริการ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: ผลิตภัณฑ์ที่ใช้โดยลูกค้าหนึ่งรายหรือมากกว่า ผ่านการจัดการแบบจ่ายตามการใช้งาน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นวัตกรรมหมุนเวียนของ Ethically Sourced Plastic คืออะไร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การจ้างและการรวมกลุ่มของคนเก็บขยะเพื่อผลักดันประสิทธิภาพ และการสร้างศักยภาพในห่วงโซ่คุณค่าการฟื้นฟูและการรีไซเคิลพลาสติก รวมทั้งการติดตามและตรวจสอบพลาสติกที่มีการจัดหาอย่างมีจริยธรรม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9" name="Google Shape;40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ส่วนที่เป็น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การสิ้นอายุการใช้งาน 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จะสรุป ”วิธีการ” ที่เราจะใช้ในการเก็บทรัพยากรในโมเดลของการหมุนเวียน หรืออาจมองว่านี่คือการกลับกันของส่วนที่เป็นโลจิสติกส์ โดยมีการกำหนดว่าจะทำให้ผลิตภัณฑ์หรือบริการเหล่าอยู่ในวงจรอย่างไร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ทางออกเมื่อสิ้นอายุการใช้งานของธุรกิจนี้คืออะไร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พลาสติกจะถูกกู้คืนจากสิ่งแวดล้อมและถูกป้อนเข้าไปในวงจรการรีไซเคิลอีกครั้ง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4" name="Google Shape;43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สำหรับกิจกรรมกลุ่มให้ทำตามขั้นตอนถัดไป: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ขั้นตอนที่ 1 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เลือกแง่มุมหนึ่งจากสถานการณ์ “ข้อท้าทายด้านของเสีย” เพื่อใช้ในการวิเคราะห์สำหรับแบบฝึกหัดโมเดลธุรกิจหมุนเวียน หรือใช้แง่มุมที่เคยใช้ในเวิร์กชอปที่ 1 หรือ 2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ขั้นตอนที่ 2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เติมข้อมูลในแผนภาพโมเดลธุรกิจหมุนเวียน โดยกรอกข้อมูลลงในกล่องต่าง ๆ โดยดูตัวอย่างจากพลาสติกที่มีการจัดหาอย่างมีจริยธรรม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ขั้นตอนที่ 3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ระบุถึงส่วนสำคัญที่โมเดลธุรกิจถือปฏิบัติ นึกถึงองค์ประกอบทั้ง 6 ข้อของเศรษฐกิจหมุนเวียน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ขั้นที่ 4 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ร่างโมเดลธุรกิจหมุนเวียนและนวัตกรรมขึ้นมา แล้วแลกเปลี่ยนกับคนอื่น ๆ ในเวิร์กชอป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0" name="Google Shape;46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ปริ๊นท์แล้วแจกกลุ่มละหนึ่งชุด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2" name="Google Shape;49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นักเรียนจะได้ใช้แผนผังวงจรชีวิตแบบเส้นตรงเพื่อวาดลูกศรของการหมุนเวียนที่พวกเขาได้สร้างขึ้นจากโมเดลธุรกิจที่เสนอ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endParaRPr sz="1200" b="0" i="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fld id="{00000000-1234-1234-1234-123412341234}" type="slidenum">
              <a:rPr lang="th-TH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นักเรียนจะได้ร่างแนวคิดการออกแบบธุรกิจหมุนเวียนที่เสร็จสมบูรณ์แล้วในเอกสาร “ทางออกแบบหมุนเวียน” ให้แต่ละกลุ่มนำเสนอธุรกิจใหม่ให้เพื่อนร่วมชั้นเรียน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1" name="Google Shape;521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5 นาที)</a:t>
            </a:r>
            <a:br>
              <a:rPr lang="th-TH" sz="1800" b="1">
                <a:latin typeface="Tahoma"/>
                <a:ea typeface="Tahoma"/>
                <a:cs typeface="Tahoma"/>
                <a:sym typeface="Tahoma"/>
              </a:rPr>
            </a:br>
            <a:br>
              <a:rPr lang="th-TH" sz="1800" b="1">
                <a:latin typeface="Tahoma"/>
                <a:ea typeface="Tahoma"/>
                <a:cs typeface="Tahoma"/>
                <a:sym typeface="Tahoma"/>
              </a:rPr>
            </a:b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มีใครเคยได้ยินเกี่ยวกับแผนภาพโมเดลธุรกิจ (Business Model Canvas) บ้าง ถ้าเคย มันคืออะไรและใช้เพื่ออะไร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แผนภาพโมเดลธุรกิจแสดงถึงภาพโมเดลธุรกิจ โดยเน้นปัจจัยเชิงกลยุทธ์ที่สำคัญทั้งหมด กล่าวอีกนัยหนึ่งก็คือ เป็นภาพรวมของการทำงานของบริษัท ลูกค้า กระแสรายได้ และอื่น ๆ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แผนภาพโมเดลธุรกิจเป็นเครื่องมือที่ดีที่ช่วยให้เข้าใจโมเดลธุรกิจในรูปแบบที่ตรงไปตรงมาและมีโครงสร้าง การใช้แผนภาพนี้จะนำไปสู่ข้อมูลเชิงลึกเกี่ยวกับลูกค้าที่ให้บริการ มีการเสนอคุณค่าอะไรบ้าง ผ่านช่องทางใด และวิธีทำเงินของบริษัท แผนภาพโมเดลธุรกิจยังอาจใช้เพื่อทำความเข้าใจรูปแบบธุรกิจของตัวเองหรือของคู่แข่ง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แผนภาพโมเดลธุรกิจ เป็นภาษาที่ใช้สำหรับการอธิบาย แสดงภาพ ประเมิน และเปลี่ยนแปลงรูปแบบธุรกิจ ซึ่งอธิบายถึงเหตุผลของวิธีที่องค์กรสร้าง ส่งมอบ และเก็บมูลค่า แผนภาพดังกล่าวประกอบด้วยส่วนสำคัญ 9 ส่วนของธุรกิจ: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1. กลุ่มลูกค้า: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ระบุรายชื่อลูกค้าสามอันดับแรก มองหาส่วนที่สร้างรายได้มากที่สุด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2. การเสนอคุณค่า: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ผลิตภัณฑ์และบริการคืออะไร งานที่ทำให้ลูกค้าคืออะไร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3. รายได้: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ระบุแหล่งรายได้สามอันดับแรก ถ้าเป็นการทำให้ฟรี แต่สามารถสร้างรายได้ในอนาคต ให้เพิ่มสิ่งเหล่านั้นตรงนี้ด้วย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4. ช่องทาง: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มีการสื่อสารกับลูกค้าอย่างไร มีการส่งมอบผลิตภัณฑ์หรือบริการให้ลูกค้าอย่างไร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5. ความสัมพันธ์กับลูกค้า: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ความสัมพันธ์และการโต้ตอบของเราถูกสร้างขึ้นอย่างไร และรักษาความสัมพันธ์ไว้อย่างไร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6. กิจกรรม: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ในแต่ละวันมีการทำอะไรบ้างเพื่อดำเนินธุรกิจตามโมเดลธุรกิจ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7. ทรัพยากร: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บุคคล ความรู้ วิธีการ และเงิน ที่ต้องใช้ในการดำเนินธุรกิจ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8. พันธมิตร: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ระบุรายชื่อพันธมิตรที่ขาดไม่ได้ในการทำธุรกิจ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9. ต้นทุน: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ระบุต้นทุนที่สูงที่สุด โดยดูจากกิจกรรมและทรัพยากร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6" name="Google Shape;18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10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th-TH" sz="1800" b="1">
                <a:latin typeface="Tahoma"/>
                <a:ea typeface="Tahoma"/>
                <a:cs typeface="Tahoma"/>
                <a:sym typeface="Tahoma"/>
              </a:rPr>
            </a:b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เรามาใช้แพลตฟอร์มการปล่อยเช่าที่พักอาศัยเป็นตัวอย่างในการกรอกข้อมูลลงในแผนภาพโมเดลธุรกิจกัน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1. กลุ่มลูกค้า: ลูกค้าของพวกเขาคือใคร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มีกลุ่มลูกค้าสองกลุ่มที่กำหนดรูปแบบธุรกิจแพลตฟอร์มการปล่อยเช่าที่พักอาศัย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-เจ้าของที่พักอาศัย: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ผู้คนที่มีพื้นที่ว่างให้เช่าและต้องการสร้างรายได้จากพื้นที่ดังกล่าว ในแอปพลิเคชัน พวกเขาสามารถลงที่พักอาศัยไว้ได้ ภายใต้เงื่อนไขบางอย่าง เช่น ระยะเวลาที่ใช้ได้ เวลาเช็คอินและเช็คเอาท์ และ “กฎระเบียบ” อื่น ๆ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-แขก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: ผู้คนที่กำลังมองหาที่พัก พวกเขาสามารถค้นหาตามตำแหน่งที่ตั้ง ชนิดของที่พัก ราคา และตัวกรองอื่น ๆ ที่แอปเสนอ พวกเขาจองและจ่ายผ่านแพลตฟอร์มการแบ่งปัน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2. การเสนอคุณค่า: บริษัทให้คุณค่าอะไรกับลูกค้าของพวกเขา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การเสนอคุณค่าจะแตกต่างกันไปสำหรับแต่ละกลุ่ม: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-สำหรับเจ้าของที่พักอาศัย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: ข้อเสนอที่คุ้มค่าที่สุดในที่นี้คือความสามารถในการสร้างรายได้ผ่านแพลตฟอร์ม นอกจากนี้ยังมีคุณประโยชน์จากการทำสิ่งต่าง ๆ ได้อย่างสะดวกสบายและปลอดภัย โดยสามารถควบคุมการจองทั้งหมด รวมถึงการประกันความเสียหายและอุบัติเหตุได้ นอกจากนี้ยังมีข้อดีที่สามารถตรวจสอบโปรไฟล์ของผู้ที่ขอสำรองห้องพักและตัวเลือกในการปฏิเสธข้อเสนอ ทั้งหมดนี้ด้วยการสนับสนุนจากบริษัททุกวัน ตลอด 24 ชั่วโมง ผ่านทางโทรศัพท์ อีเมล และแชท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-สำหรับผู้พักอาศัย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: ข้อเสนอที่คุ้มค่าที่สุดในที่นี้คือการประหยัดเงินค่าโรงแรมหรือสถานที่พักผ่อนให้เช่า นอกจากนี้ ยังได้รับความสะดวกในการเลือกสถานที่ตามความต้องการทั้งหมดผ่านโทรศัพท์หรือคอมพิวเตอร์โดยไม่ต้องเจรจากับใคร นอกจากนี้ผู้เดินทางยังสามารถตรวจสอบโปรไฟล์ของเจ้าของ และในบางกรณีสามารถแลกเปลี่ยนประสบการณ์กับพวกเขาได้ในระหว่างการเข้าพัก และสุดท้าย คือ มีความปลอดภัยในการชำระเงินผ่านแพลตฟอร์ม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3. ช่องทาง: แพลตฟอร์มการแบ่งปันเข้าถึงลูกค้าได้อย่างไร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ช่องทางหลัก คือ เว็บไซต์และตัวแอปเอง นอกจากนี้บริษัทยังใช้โซเชียลมีเดีย การตลาดดิจิตอล โมเดลการตลาดแบบหุ้นส่วน และแน่นอนว่าได้รับประโยชน์อย่างมากจากการแนะนำปากต่อปาก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4. ความสัมพันธ์กับลูกค้า: บริษัทมีความสัมพันธ์แบบใดกับลูกค้า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วามสัมพันธ์ระหว่างลูกค้ากับแพลตฟอร์มการแบ่งปันจะขึ้นอยู่กับความไว้วางใจในระดับสูงในการทำธุรกรรมที่ดำเนินการผ่านทางเว็บไซต์และแอปของบริษัท ด้วยเหตุนี้ บริษัทจึงดำเนินการสื่อสารอย่างแข็งขันระหว่างกลุ่มเพื่อหลีกเลี่ยงการสร้างความเสียหายต่อชื่อเสียง หากแบรนด์ต้องเสียหายจากการไม่มีความสม่ำเสมอ ก็เป็นการง่ายที่บริษัทคู่แข่งจะได้เปรียบ บริษัทจึงทำงานเพื่อหลีกเลี่ยงความขัดแย้ง จัดการกับพฤติกรรมและความเสี่ยงที่ไม่ดี สร้างความมั่นใจในการปกป้องข้อมูลและข้อมูลส่วนตัว และให้การสนับสนุนในการตอบคำถามและแก้ไขปัญหา เครื่องมือที่ดีที่สุดในการสร้างความสัมพันธ์กับลูกค้าคือแพลตฟอร์มที่ให้คำแนะนำเฉพาะบุคคลและให้การสนับสนุนลูกค้าตลอด 24 ชั่วโมงทุกวัน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5. กระแสรายได้: พวกเขาทำเงินได้อย่างไร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ค่าธรรมเนียมของเจ้าของที่พักอาศัย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ค่าธรรมเนียมของนักเดินทาง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6. ทรัพยากรหลัก: แพลตฟอร์มการแบ่งปันจำเป็นต้องใช้อะไรในการดำเนินธุรกิจ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ทรัพยากรที่สำคัญของบริษัท ได้แก่ แพลตฟอร์มและแอปสำหรับมือถือ เนื้อหาที่สร้างโดยพันธมิตร ที่พักอาศัยที่พร้อมและการประเมินผลและรีวิว ทรัพยากรบุคคล รวมถึงคนเขียนโปรแกรม นักการตลาดและบุคลากรสำคัญอื่น ๆ และอัลกอริธึมต่าง ๆ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7. กิจกรรมหลัก: บริษัททำอะไรเพื่อดำเนินธุรกิจ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กิจกรรมหลักของพวกเขาคือการพัฒนาและบำรุงรักษาแพลตฟอร์มที่ลูกค้าใช้งาน นอกจากนี้ กิจกรรมที่สำคัญอื่น ๆ ยังรวมถึงการขายและการตลาดสำหรับการจัดหาเจ้าของที่พักอาศัยและผู้พักอาศัยใหม่ การรักษาความปลอดภัยของข้อมูลสำหรับพันธมิตรและผู้ใช้ และการบริการลูกค้า (ทั้งสองด้าน) รวมถึงการประนีประนอมข้อพิพาท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8. พันธมิตรหลัก: บริษัทต้องการการช่วยเหลือจากใครในการดำเนินงาน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พันธมิตรที่สำคัญที่สุดของบริษัทคือเจ้าของที่พักอาศัย ซึ่งอาจเป็นบุคคล หรือโรงแรม หากไม่มีผู้สนใจที่จะลงห้องและที่พักในแอป แพลตฟอร์มดังกล่าวก็ไม่มีเหตุผลในการดำรงอยู่ พันธมิตรอื่น ๆ ได้แก่ ช่างภาพมืออาชีพที่ให้บริการแพลตฟอร์ม บริษัทประกันภัยที่รักษาทรัพย์สินในการเช่า รวมทั้งนักลงทุนที่สามารถสร้างโครงสร้างแพลตฟอร์มทั้งหมดได้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9. โครงสร้างต้นทุน: มีค่าใช้จ่ายในการดำเนินธุรกิจเท่าไร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โครงสร้างต้นทุนรวมถึงการลงทุนในกิจกรรมและทรัพยากรที่สำคัญทั้งหมด และช่องทางต่าง ๆ ยกตัวอย่างเช่น: การบำรุงรักษาและการพัฒนาซอฟต์แวร์ การตลาด เงินเดือน การหาลูกค้า ค่าธรรมเนียมบัตรเครดิต และค่าใช้จ่ายทางกฎหมายและการบริหารจัดการ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9" name="Google Shape;19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5 นาที)</a:t>
            </a:r>
            <a:br>
              <a:rPr lang="th-TH" sz="1800" b="1">
                <a:latin typeface="Tahoma"/>
                <a:ea typeface="Tahoma"/>
                <a:cs typeface="Tahoma"/>
                <a:sym typeface="Tahoma"/>
              </a:rPr>
            </a:br>
            <a:br>
              <a:rPr lang="th-TH" sz="1800" b="1">
                <a:latin typeface="Tahoma"/>
                <a:ea typeface="Tahoma"/>
                <a:cs typeface="Tahoma"/>
                <a:sym typeface="Tahoma"/>
              </a:rPr>
            </a:b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แผนภาพโมเดลธุรกิจหมุนเวียนจะเหมือนกับแผนภาพโมเดลธุรกิจที่มีชื่อเสียงมากกว่า แต่จะมีส่วนเพิ่มเติมอีกสามส่วนที่ทำให้โมเดลธุรกิจมีการหมุนเวียน หลักการของเศรษฐกิจหมุนเวียน มุ่งที่จะรักษาคุณค่าของผลิตภัณฑ์ ส่วนประกอบ วัสดุ และทรัพยากรในระบบเศรษฐกิจให้นานที่สุดเท่าที่จะเป็นไปได้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ส่วนที่เป็น 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นวัตกรรมหมุนเวียน 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จะกำหนดการหาทางออกแบบหมุนเวียนที่นำไปใช้กับปัญหาเชิงเส้นตรง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ส่วนที่เป็น 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การสิ้นอายุการใช้งาน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จะระบุสิ่งที่จะเกิดขึ้นต่อไปหลังจากที่ผลิตภัณฑ์หรือบริการถูกใช้งาน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การเสนอคุณค่าหมุนเวียน 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เป็นคุณค่าที่เพิ่มขึ้นจาก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นวัตกรรมหมุนเวียน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7" name="Google Shape;21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5-10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เรามาดูกันที่แผนภาพโมเดลธุรกิจหมุนเวียนโดยใช้ตัวอย่างของบริษัท Ethically Sourced Plastic</a:t>
            </a:r>
            <a:br>
              <a:rPr lang="th-TH" sz="1800">
                <a:latin typeface="Tahoma"/>
                <a:ea typeface="Tahoma"/>
                <a:cs typeface="Tahoma"/>
                <a:sym typeface="Tahoma"/>
              </a:rPr>
            </a:br>
            <a:br>
              <a:rPr lang="th-TH" sz="1800">
                <a:latin typeface="Tahoma"/>
                <a:ea typeface="Tahoma"/>
                <a:cs typeface="Tahoma"/>
                <a:sym typeface="Tahoma"/>
              </a:rPr>
            </a:b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บริษัท Ethically Sourced Plastic มีการจ้างคนเก็บขยะนอกระบบให้มาจัดเก็บและคัดแยกพลาสติกที่ถูกเก็บมาจากพื้นที่สิ่งแวดล้อมที่มีความเปราะบาง เช่น ชายหาดและแม่น้ำ คนเก็บขยะเป็นพนักงานที่ทำงานเต็มเวลาและได้รับค่าจ้างที่เป็นธรรมที่เพียงพอแก่การดำรงชีวิต โดยมีแรงจูงใจในการผลิตและได้รับสิทธิประกันสังคมและสิทธิประโยชน์ด้านสุขภาพ บริษัทใช้เทคโนโลยีบล็อกเชนในการติดตามและตรวจสอบพลาสติกที่กู้คืนโดยทีมและพันธมิตรด้านโลจิสติกส์ พลาสติกจะถูกนำไปที่สถานที่ที่กู้คืนวัสดุ ซึ่งจะนำพลาสติกไปหลอมให้เป็นเม็ดเล็ก ๆ ก่อนที่จะนำไปขายให้ผู้ผลิตเพื่อผลิตเป็นผลิตภัณฑ์ใหม่ คุณค่าที่เพิ่มขึ้น คือ พลาสติกได้รับการรับรองว่า “มีการจัดหาอย่างมีจริยธรรม” และคิวอาร์ โค้ด สามารถเชื่อมโยงลูกค้าเข้ากับโครงการเก็บขยะและคนเก็บขยะที่จัดเก็บพลาสติกชิ้นนั้นและผู้ที่ได้รับประโยชน์จากธุรกิจ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0" name="Google Shape;23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ส่วนของ 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กลุ่มลูกค้า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จะระบุกลุ่มบุคคลหรือบริษัทที่เป็นกลุ่มเป้าหมายและขายผลิตภัณฑ์หรือบริการให้ มีกลุ่มลูกค้าหลากหลายประเภทที่โมเดลธุรกิจสามารถกำหนดให้เป็นกลุ่มเป้าหมายได้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ตลาดมวลชน: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โมเดลธุรกิจที่มุ่งเน้นตลาดขนาดใหญ่จะไม่ได้แบ่งกลุ่มลูกค้าไว้เป็นกลุ่มต่าง ๆ แต่จะมุ่งเน้นไปที่ประชากรทั่วไปหรือกลุ่มคนจำนวนมากที่มีความต้องการคล้ายกัน ตัวอย่างเช่น โทรศัพท์ 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ตลาดเฉพาะกลุ่ม: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จะเน้นอยู่ที่กลุ่มบุคคลเฉพาะ ที่มีความต้องการและลักษณะเฉพาะไม่เหมือนใคร การเสนอคุณค่า ช่องทางการจัดจำหน่าย และความสัมพันธ์กับลูกค้าควรได้รับการปรับแต่งให้ตรงกับความต้องการเฉพาะของลูกค้า ตัวอย่างคือผู้ซื้อรองเท้ากีฬา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ลูกค้าเฉพาะด้าน: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อาจมีกลุ่มย่อยภายในกลุ่มลูกค้าหลัก ขึ้นอยู่กับความต้องการที่แตกต่างกันเล็กน้อย อาจมีการสร้างข้อเสนอที่มีคุณค่า ช่องทางการจัดจำหน่วย ฯลฯ ที่แตกต่างกันเพื่อตอบสนองความต้องการที่แตกต่างกันของกลุ่มต่าง ๆ เหล่านี้  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หลากหลาย: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กลุ่มตลาดที่หลากหลายรวมถึงลูกค้าที่มีความต้องการที่แตกต่างกันอย่างมาก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ตลาดหลายด้าน: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ประกอบด้วยกลุ่มลูกค้าที่พึ่งพาอาศัยกัน ตัวอย่างเช่น บริษัทบัตรเครดิตจะให้บริการแก่ทั้งผู้ถือบัตรเครดิตและผู้ค้าที่รับบัตรดังกล่าว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กลุ่มลูกค้าที่มีอยู่ใน Ethically Sourced Plastic มีกลุ่มไหนบ้าง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ตลาดเฉพาะกลุ่มระหว่างธุรกิจกับธุรกิจที่มีการซื้อพลาสติกรีไซเคิล ลูกค้าจะถูกแบ่งกลุ่มตามปริมาณการซื้อและประเภทของพลาสติกที่พวกเขาต้องใช้ในการผลิตสินค้า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1" name="Google Shape;24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C5057-F850-08E4-F631-8F877F1CB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47D41-F6DA-C723-5DDF-28EA774FC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DCA62-C99A-6DA4-BB31-33AFA26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BF5A2-2824-C260-D7C1-FAFC79EBC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23A72-4C7E-C2D6-2A6D-411E59FD5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48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34D98-37C9-B03E-C64B-291DD171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DCEF4-073B-C39B-07BF-DD05C9743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3F440-9FB7-13CF-CC6B-98C07D28C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3F340-F25D-8661-B713-27C0A8DC6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F7A76-BD47-1435-7681-6FBAAF36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38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16323-9B9F-09EC-6F31-51F0FAD0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10EBF-5FF5-5C9A-6FDD-680AAA75A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A744-3EAC-DECE-C6FA-27EE56FC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28989-5B52-9456-1407-81F6C213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3187C-31DF-4473-CCFE-99EB951BF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88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697E9-47B1-56B0-3142-671DDA66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8ECBD-BA0A-1E58-03CC-47D01BED8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4EAAA-8337-8B6F-5622-889D6A8C1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333A8-FAEA-7D99-A2C8-69D43EB7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1487F-F7B2-7F84-740F-E4A80021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806E1-96F1-AEA8-0EE7-CDF80AC4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71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4C25F-72AF-C6FD-11E0-1991B8C9D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DC426-1049-E5E9-9336-A63DECEB4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DDC10-0BDA-163F-BEA8-5F0C784B4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6C42F-939B-1A9A-F634-762C6564C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C97F0-1538-AA68-8A5D-998186FB1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EA7E93-768B-1D0B-DA62-9F7A57CC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795F44-24A6-7A32-916F-507FEF95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0E17B9-0633-3330-431E-464D2157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52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0DED5-B2DD-96B5-E515-FE2077FCF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D24198-16B4-5FB0-022B-DA47D103B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11C7D-B5F7-E1FF-7865-CA43C7A2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6CA28E-E136-4866-97CA-B10BE1EC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5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1B48DE-6226-45B8-CADC-82376405E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5638B-128F-959B-BA71-EA7BC490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95345-A4EC-62EF-B43F-5CAAEF36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25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A4736-8D50-37B3-A421-CFA699B1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C8DAB-7A77-06F3-D578-F23DB3E0D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5E1EF-09C1-93E4-1A94-3C557C816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431A3-0B69-ABB6-E1DF-14C4D532D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EFCAC-FA1D-E18F-D93F-A163A30B3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DDE40-D6AD-42AB-E0D7-DF5A36DAC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5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ahom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581E2-0D9E-21CF-AC80-A23C0BCB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B245AF-99EB-1F18-1DE5-45D53957B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ED658-F6E6-4BE4-08E4-5167EFEB9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E0EF-1BC8-9829-CC95-B15E4684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E78D2-F774-1A75-D642-E10A95C73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1094E-70D1-D60B-E9A8-CFD00DBBF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56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7D61-EC27-67C1-0793-579C812D3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314904-FD9D-D13E-97A7-76EA4E123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5672-60DF-972A-FF64-603EF0B65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28994-24F1-E46E-ACE7-9F619722B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03EFC-D096-27DE-DB00-18B6F3491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36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54BA74-2441-5193-E0BA-F70C40604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6304F-97D9-058B-2AA6-286A28757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EE22E-C4D8-F7A9-D307-7E9CC63D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FDFCD-7983-E5B6-3862-CD601AE9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30169-661A-B9A2-96D2-5F20AE86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ahom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  <a:defRPr sz="4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4EE1A5-2FD3-0846-AE9C-F9A3EAB65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67301-0465-C365-F95C-FB04D95E4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3FD42-BEFE-2B67-BB45-7B070EB8E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A3259-D5F8-4BD2-9DED-11BB5A299992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F480-2DAB-2AEB-A763-AF6B5CFFA3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B7794-0476-85F9-524B-3398C90C9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4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5A4BB4F-03CC-0B74-F7A7-B751D1749B14}"/>
              </a:ext>
            </a:extLst>
          </p:cNvPr>
          <p:cNvGrpSpPr/>
          <p:nvPr/>
        </p:nvGrpSpPr>
        <p:grpSpPr>
          <a:xfrm>
            <a:off x="0" y="0"/>
            <a:ext cx="12208895" cy="6858000"/>
            <a:chOff x="0" y="0"/>
            <a:chExt cx="12208895" cy="6858000"/>
          </a:xfrm>
        </p:grpSpPr>
        <p:pic>
          <p:nvPicPr>
            <p:cNvPr id="2" name="Picture 1" descr="A card with a cartoon character on it&#10;&#10;Description automatically generated with low confidence">
              <a:extLst>
                <a:ext uri="{FF2B5EF4-FFF2-40B4-BE49-F238E27FC236}">
                  <a16:creationId xmlns:a16="http://schemas.microsoft.com/office/drawing/2014/main" id="{67B70064-5E2D-8C7D-C868-4AF8F58E6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05" t="13197" r="9109" b="19319"/>
            <a:stretch/>
          </p:blipFill>
          <p:spPr>
            <a:xfrm>
              <a:off x="0" y="0"/>
              <a:ext cx="12208895" cy="68580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C43F20-0894-998E-F310-1273A43E67D8}"/>
                </a:ext>
              </a:extLst>
            </p:cNvPr>
            <p:cNvGrpSpPr/>
            <p:nvPr/>
          </p:nvGrpSpPr>
          <p:grpSpPr>
            <a:xfrm>
              <a:off x="2516334" y="5370010"/>
              <a:ext cx="7159332" cy="1169551"/>
              <a:chOff x="2516334" y="5370010"/>
              <a:chExt cx="7159332" cy="1169551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3DEBC1-F21B-2C71-C171-30774AE1F53F}"/>
                  </a:ext>
                </a:extLst>
              </p:cNvPr>
              <p:cNvSpPr txBox="1"/>
              <p:nvPr/>
            </p:nvSpPr>
            <p:spPr>
              <a:xfrm>
                <a:off x="2516334" y="5370010"/>
                <a:ext cx="715933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th-TH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แผนภาพโมเดลธุรกิจหมุนเวียน</a:t>
                </a:r>
                <a:endParaRPr kumimoji="0" lang="en-US" sz="287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AFFA7D-B562-E8C0-52A3-683F70BC96F4}"/>
                  </a:ext>
                </a:extLst>
              </p:cNvPr>
              <p:cNvSpPr txBox="1"/>
              <p:nvPr/>
            </p:nvSpPr>
            <p:spPr>
              <a:xfrm>
                <a:off x="4017680" y="6077896"/>
                <a:ext cx="417353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th-TH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เวิร์กชอปที่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4336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2370" cy="6867937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0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5" name="Google Shape;245;p10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6" name="Google Shape;246;p10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แผนภาพโมเดลธุรกิจหมุนเวียน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DFA264-1D5E-DA9F-66B2-DD7C11349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06" y="997794"/>
            <a:ext cx="11309957" cy="5811286"/>
          </a:xfrm>
          <a:prstGeom prst="rect">
            <a:avLst/>
          </a:prstGeom>
        </p:spPr>
      </p:pic>
      <p:sp>
        <p:nvSpPr>
          <p:cNvPr id="249" name="Google Shape;249;p10"/>
          <p:cNvSpPr/>
          <p:nvPr/>
        </p:nvSpPr>
        <p:spPr>
          <a:xfrm>
            <a:off x="9554716" y="1882774"/>
            <a:ext cx="1912309" cy="1616934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ตลาดเฉพาะกลุ่ม ผู้ผลิตผลิตภัณฑ์ และบริษัทรีไซเคิล</a:t>
            </a:r>
            <a:endParaRPr/>
          </a:p>
        </p:txBody>
      </p:sp>
      <p:sp>
        <p:nvSpPr>
          <p:cNvPr id="248" name="Google Shape;248;p10"/>
          <p:cNvSpPr/>
          <p:nvPr/>
        </p:nvSpPr>
        <p:spPr>
          <a:xfrm>
            <a:off x="9401917" y="1255671"/>
            <a:ext cx="2217906" cy="3182514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2370" cy="686793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1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7" name="Google Shape;257;p11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8" name="Google Shape;258;p11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แผนภาพโมเดลธุรกิจหมุนเวียน</a:t>
            </a:r>
            <a:endParaRPr/>
          </a:p>
        </p:txBody>
      </p:sp>
      <p:sp>
        <p:nvSpPr>
          <p:cNvPr id="260" name="Google Shape;260;p11"/>
          <p:cNvSpPr/>
          <p:nvPr/>
        </p:nvSpPr>
        <p:spPr>
          <a:xfrm>
            <a:off x="4987047" y="1244269"/>
            <a:ext cx="2217906" cy="1616934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1" name="Google Shape;261;p11"/>
          <p:cNvSpPr/>
          <p:nvPr/>
        </p:nvSpPr>
        <p:spPr>
          <a:xfrm>
            <a:off x="5141206" y="1882774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ต่อสู้กับความยากจนผ่านการรีไซเคิล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</a:t>
            </a:r>
            <a:endParaRPr/>
          </a:p>
        </p:txBody>
      </p:sp>
      <p:sp>
        <p:nvSpPr>
          <p:cNvPr id="262" name="Google Shape;262;p11"/>
          <p:cNvSpPr/>
          <p:nvPr/>
        </p:nvSpPr>
        <p:spPr>
          <a:xfrm>
            <a:off x="9554716" y="1882774"/>
            <a:ext cx="1912309" cy="1616934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ตลาดเฉพาะกลุ่ม ผู้ผลิตผลิตภัณฑ์ และบริษัทรีไซเคิล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FB52F8-D2D7-4017-6E53-A6B208FFC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6" y="987861"/>
            <a:ext cx="11309957" cy="5811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2370" cy="686793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2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0" name="Google Shape;270;p12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24BB26-E011-5B7A-E432-D0292E482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6" y="987861"/>
            <a:ext cx="11309957" cy="5811286"/>
          </a:xfrm>
          <a:prstGeom prst="rect">
            <a:avLst/>
          </a:prstGeom>
        </p:spPr>
      </p:pic>
      <p:sp>
        <p:nvSpPr>
          <p:cNvPr id="271" name="Google Shape;271;p12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แผนภาพโมเดลธุรกิจหมุนเวียน</a:t>
            </a:r>
            <a:endParaRPr/>
          </a:p>
        </p:txBody>
      </p:sp>
      <p:sp>
        <p:nvSpPr>
          <p:cNvPr id="273" name="Google Shape;273;p12"/>
          <p:cNvSpPr/>
          <p:nvPr/>
        </p:nvSpPr>
        <p:spPr>
          <a:xfrm>
            <a:off x="4987047" y="2798947"/>
            <a:ext cx="2217906" cy="1616934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4" name="Google Shape;274;p12"/>
          <p:cNvSpPr/>
          <p:nvPr/>
        </p:nvSpPr>
        <p:spPr>
          <a:xfrm>
            <a:off x="5139850" y="3406700"/>
            <a:ext cx="1912200" cy="8739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พลาสติกที่ออกไปสู่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ทะเลจะเปลี่ยนทิศทางและนำไปรีไซเคิลเป็นผลิตภัณฑ์ใหม่ </a:t>
            </a:r>
            <a:endParaRPr/>
          </a:p>
        </p:txBody>
      </p:sp>
      <p:sp>
        <p:nvSpPr>
          <p:cNvPr id="275" name="Google Shape;275;p12"/>
          <p:cNvSpPr/>
          <p:nvPr/>
        </p:nvSpPr>
        <p:spPr>
          <a:xfrm>
            <a:off x="5141206" y="1882774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ต่อสู้กับความยากจนผ่านการรีไซเคิล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</a:t>
            </a:r>
            <a:endParaRPr/>
          </a:p>
        </p:txBody>
      </p:sp>
      <p:sp>
        <p:nvSpPr>
          <p:cNvPr id="276" name="Google Shape;276;p12"/>
          <p:cNvSpPr/>
          <p:nvPr/>
        </p:nvSpPr>
        <p:spPr>
          <a:xfrm>
            <a:off x="9554716" y="1882774"/>
            <a:ext cx="1912309" cy="1616934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ตลาดเฉพาะกลุ่ม ผู้ผลิตผลิตภัณฑ์ และบริษัทรีไซเคิล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2370" cy="686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E9807F-4EA2-4E39-8779-6C6A0DDDF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6" y="987861"/>
            <a:ext cx="11309957" cy="5811286"/>
          </a:xfrm>
          <a:prstGeom prst="rect">
            <a:avLst/>
          </a:prstGeom>
        </p:spPr>
      </p:pic>
      <p:sp>
        <p:nvSpPr>
          <p:cNvPr id="283" name="Google Shape;283;p13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4" name="Google Shape;284;p13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5" name="Google Shape;285;p13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แผนภาพโมเดลธุรกิจหมุนเวียน</a:t>
            </a:r>
            <a:endParaRPr/>
          </a:p>
        </p:txBody>
      </p:sp>
      <p:sp>
        <p:nvSpPr>
          <p:cNvPr id="287" name="Google Shape;287;p13"/>
          <p:cNvSpPr/>
          <p:nvPr/>
        </p:nvSpPr>
        <p:spPr>
          <a:xfrm>
            <a:off x="7184011" y="1266571"/>
            <a:ext cx="2217906" cy="1616934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8" name="Google Shape;288;p13"/>
          <p:cNvSpPr/>
          <p:nvPr/>
        </p:nvSpPr>
        <p:spPr>
          <a:xfrm>
            <a:off x="7336800" y="1882775"/>
            <a:ext cx="1912200" cy="8739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การช่วยเหลือโดย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บุคคลที่ได้รับ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มอบหมาย</a:t>
            </a:r>
            <a:endParaRPr/>
          </a:p>
        </p:txBody>
      </p:sp>
      <p:sp>
        <p:nvSpPr>
          <p:cNvPr id="289" name="Google Shape;289;p13"/>
          <p:cNvSpPr/>
          <p:nvPr/>
        </p:nvSpPr>
        <p:spPr>
          <a:xfrm>
            <a:off x="5139850" y="3406701"/>
            <a:ext cx="1912200" cy="8739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พลาสติกที่ออกไปสู่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ทะเลจะเปลี่ยนทิศทางและนำไปรีไซเคิลเป็นผลิตภัณฑ์ใหม่ </a:t>
            </a:r>
            <a:endParaRPr/>
          </a:p>
        </p:txBody>
      </p:sp>
      <p:sp>
        <p:nvSpPr>
          <p:cNvPr id="290" name="Google Shape;290;p13"/>
          <p:cNvSpPr/>
          <p:nvPr/>
        </p:nvSpPr>
        <p:spPr>
          <a:xfrm>
            <a:off x="5141206" y="1882774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ต่อสู้กับความยากจนผ่านการรีไซเคิล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</a:t>
            </a:r>
            <a:endParaRPr/>
          </a:p>
        </p:txBody>
      </p:sp>
      <p:sp>
        <p:nvSpPr>
          <p:cNvPr id="291" name="Google Shape;291;p13"/>
          <p:cNvSpPr/>
          <p:nvPr/>
        </p:nvSpPr>
        <p:spPr>
          <a:xfrm>
            <a:off x="9554716" y="1882774"/>
            <a:ext cx="1912309" cy="1616934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ตลาดเฉพาะกลุ่ม ผู้ผลิตผลิตภัณฑ์ และบริษัทรีไซเคิล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2370" cy="686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0F00C8-B135-E1EC-B844-E2936CCF4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6" y="987861"/>
            <a:ext cx="11309957" cy="5811286"/>
          </a:xfrm>
          <a:prstGeom prst="rect">
            <a:avLst/>
          </a:prstGeom>
        </p:spPr>
      </p:pic>
      <p:sp>
        <p:nvSpPr>
          <p:cNvPr id="298" name="Google Shape;298;p14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9" name="Google Shape;299;p14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0" name="Google Shape;300;p14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แผนภาพโมเดลธุรกิจหมุนเวียน</a:t>
            </a:r>
            <a:endParaRPr/>
          </a:p>
        </p:txBody>
      </p:sp>
      <p:sp>
        <p:nvSpPr>
          <p:cNvPr id="302" name="Google Shape;302;p14"/>
          <p:cNvSpPr/>
          <p:nvPr/>
        </p:nvSpPr>
        <p:spPr>
          <a:xfrm>
            <a:off x="7184011" y="2821250"/>
            <a:ext cx="2217906" cy="1616934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3" name="Google Shape;303;p14"/>
          <p:cNvSpPr/>
          <p:nvPr/>
        </p:nvSpPr>
        <p:spPr>
          <a:xfrm>
            <a:off x="7336800" y="3362474"/>
            <a:ext cx="1912200" cy="8739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เป็นเจ้าของช่องที่ทำ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รายการของตัวเอง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/การขยายงาน, เครือข่าย</a:t>
            </a:r>
            <a:endParaRPr/>
          </a:p>
        </p:txBody>
      </p:sp>
      <p:sp>
        <p:nvSpPr>
          <p:cNvPr id="304" name="Google Shape;304;p14"/>
          <p:cNvSpPr/>
          <p:nvPr/>
        </p:nvSpPr>
        <p:spPr>
          <a:xfrm>
            <a:off x="9554716" y="1882774"/>
            <a:ext cx="1912309" cy="1616934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ตลาดเฉพาะกลุ่ม ผู้ผลิตผลิตภัณฑ์ และบริษัทรีไซเคิล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5" name="Google Shape;305;p14"/>
          <p:cNvSpPr/>
          <p:nvPr/>
        </p:nvSpPr>
        <p:spPr>
          <a:xfrm>
            <a:off x="7336810" y="1882775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การช่วยเหลือโดย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บุคคลที่ได้รับ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มอบหมาย</a:t>
            </a:r>
            <a:endParaRPr/>
          </a:p>
        </p:txBody>
      </p:sp>
      <p:sp>
        <p:nvSpPr>
          <p:cNvPr id="306" name="Google Shape;306;p14"/>
          <p:cNvSpPr/>
          <p:nvPr/>
        </p:nvSpPr>
        <p:spPr>
          <a:xfrm>
            <a:off x="5139850" y="3406701"/>
            <a:ext cx="1912200" cy="8739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พลาสติกที่ออกไปสู่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ทะเลจะเปลี่ยนทิศทางและนำไปรีไซเคิลเป็นผลิตภัณฑ์ใหม่ </a:t>
            </a:r>
            <a:endParaRPr/>
          </a:p>
        </p:txBody>
      </p:sp>
      <p:sp>
        <p:nvSpPr>
          <p:cNvPr id="307" name="Google Shape;307;p14"/>
          <p:cNvSpPr/>
          <p:nvPr/>
        </p:nvSpPr>
        <p:spPr>
          <a:xfrm>
            <a:off x="5141206" y="1882774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ต่อสู้กับความยากจนผ่านการรีไซเคิล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2370" cy="686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FCCA41-4B63-FE36-601A-54E4C9E50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6" y="987861"/>
            <a:ext cx="11309957" cy="5811286"/>
          </a:xfrm>
          <a:prstGeom prst="rect">
            <a:avLst/>
          </a:prstGeom>
        </p:spPr>
      </p:pic>
      <p:sp>
        <p:nvSpPr>
          <p:cNvPr id="314" name="Google Shape;314;p15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5" name="Google Shape;315;p15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6" name="Google Shape;316;p15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แผนภาพโมเดลธุรกิจหมุนเวียน</a:t>
            </a:r>
            <a:endParaRPr/>
          </a:p>
        </p:txBody>
      </p:sp>
      <p:sp>
        <p:nvSpPr>
          <p:cNvPr id="318" name="Google Shape;318;p15"/>
          <p:cNvSpPr/>
          <p:nvPr/>
        </p:nvSpPr>
        <p:spPr>
          <a:xfrm>
            <a:off x="2790082" y="1244269"/>
            <a:ext cx="2217906" cy="1712068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9" name="Google Shape;319;p15"/>
          <p:cNvSpPr/>
          <p:nvPr/>
        </p:nvSpPr>
        <p:spPr>
          <a:xfrm>
            <a:off x="2942875" y="1780725"/>
            <a:ext cx="1912200" cy="10707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จัดเก็บและคัดแยก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 ตรวจสอบและติดตามห่วงโซ่คุณค่า แล้วขายพลาสติก</a:t>
            </a:r>
            <a:endParaRPr/>
          </a:p>
        </p:txBody>
      </p:sp>
      <p:sp>
        <p:nvSpPr>
          <p:cNvPr id="320" name="Google Shape;320;p15"/>
          <p:cNvSpPr/>
          <p:nvPr/>
        </p:nvSpPr>
        <p:spPr>
          <a:xfrm>
            <a:off x="7336800" y="3362474"/>
            <a:ext cx="1912200" cy="9180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เป็นเจ้าของช่องที่ทำ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รายการของตัวเอง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/การขยายงาน, เครือข่าย</a:t>
            </a:r>
            <a:endParaRPr/>
          </a:p>
        </p:txBody>
      </p:sp>
      <p:sp>
        <p:nvSpPr>
          <p:cNvPr id="321" name="Google Shape;321;p15"/>
          <p:cNvSpPr/>
          <p:nvPr/>
        </p:nvSpPr>
        <p:spPr>
          <a:xfrm>
            <a:off x="9554716" y="1882774"/>
            <a:ext cx="1912309" cy="1616934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ตลาดเฉพาะกลุ่ม ผู้ผลิตผลิตภัณฑ์ และบริษัทรีไซเคิล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2" name="Google Shape;322;p15"/>
          <p:cNvSpPr/>
          <p:nvPr/>
        </p:nvSpPr>
        <p:spPr>
          <a:xfrm>
            <a:off x="7336810" y="1882775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การช่วยเหลือโดย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บุคคลที่ได้รับ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มอบหมาย</a:t>
            </a:r>
            <a:endParaRPr/>
          </a:p>
        </p:txBody>
      </p:sp>
      <p:sp>
        <p:nvSpPr>
          <p:cNvPr id="323" name="Google Shape;323;p15"/>
          <p:cNvSpPr/>
          <p:nvPr/>
        </p:nvSpPr>
        <p:spPr>
          <a:xfrm>
            <a:off x="5139850" y="3406700"/>
            <a:ext cx="1912200" cy="8739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พลาสติกที่ออกไปสู่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ทะเลจะเปลี่ยนทิศทางและนำไปรีไซเคิลเป็นผลิตภัณฑ์ใหม่ </a:t>
            </a:r>
            <a:endParaRPr/>
          </a:p>
        </p:txBody>
      </p:sp>
      <p:sp>
        <p:nvSpPr>
          <p:cNvPr id="324" name="Google Shape;324;p15"/>
          <p:cNvSpPr/>
          <p:nvPr/>
        </p:nvSpPr>
        <p:spPr>
          <a:xfrm>
            <a:off x="5141206" y="1882774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ต่อสู้กับความยากจนผ่านการรีไซเคิล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937"/>
            <a:ext cx="12242370" cy="686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AE0E09-D72C-2E45-D14F-6B665D460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6" y="987861"/>
            <a:ext cx="11309957" cy="5811286"/>
          </a:xfrm>
          <a:prstGeom prst="rect">
            <a:avLst/>
          </a:prstGeom>
        </p:spPr>
      </p:pic>
      <p:sp>
        <p:nvSpPr>
          <p:cNvPr id="331" name="Google Shape;331;p16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2" name="Google Shape;332;p16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3" name="Google Shape;333;p16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แผนภาพโมเดลธุรกิจหมุนเวียน</a:t>
            </a:r>
            <a:endParaRPr/>
          </a:p>
        </p:txBody>
      </p:sp>
      <p:sp>
        <p:nvSpPr>
          <p:cNvPr id="335" name="Google Shape;335;p16"/>
          <p:cNvSpPr/>
          <p:nvPr/>
        </p:nvSpPr>
        <p:spPr>
          <a:xfrm>
            <a:off x="583328" y="1255671"/>
            <a:ext cx="2217906" cy="3182514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6" name="Google Shape;336;p16"/>
          <p:cNvSpPr/>
          <p:nvPr/>
        </p:nvSpPr>
        <p:spPr>
          <a:xfrm>
            <a:off x="724975" y="1882776"/>
            <a:ext cx="1912309" cy="173021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บริษัทโลจิสติกส์ใน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พื้นที่ กระทรวง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ทรัพยากรธรรมชาติ พันธมิตรด้านการ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รีไซเคิล ผู้ให้บริการบล็อกเชน</a:t>
            </a:r>
            <a:endParaRPr/>
          </a:p>
        </p:txBody>
      </p:sp>
      <p:sp>
        <p:nvSpPr>
          <p:cNvPr id="337" name="Google Shape;337;p16"/>
          <p:cNvSpPr/>
          <p:nvPr/>
        </p:nvSpPr>
        <p:spPr>
          <a:xfrm>
            <a:off x="2942875" y="1780450"/>
            <a:ext cx="1912200" cy="10488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จัดเก็บและคัดแยก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 ตรวจสอบและติดตามห่วงโซ่คุณค่า แล้วขายพลาสติก</a:t>
            </a:r>
            <a:endParaRPr/>
          </a:p>
        </p:txBody>
      </p:sp>
      <p:sp>
        <p:nvSpPr>
          <p:cNvPr id="338" name="Google Shape;338;p16"/>
          <p:cNvSpPr/>
          <p:nvPr/>
        </p:nvSpPr>
        <p:spPr>
          <a:xfrm>
            <a:off x="7336800" y="3362474"/>
            <a:ext cx="1912200" cy="9309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เป็นเจ้าของช่องที่ทำ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รายการของตัวเอง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/การขยายงาน, เครือข่าย</a:t>
            </a:r>
            <a:endParaRPr/>
          </a:p>
        </p:txBody>
      </p:sp>
      <p:sp>
        <p:nvSpPr>
          <p:cNvPr id="339" name="Google Shape;339;p16"/>
          <p:cNvSpPr/>
          <p:nvPr/>
        </p:nvSpPr>
        <p:spPr>
          <a:xfrm>
            <a:off x="9554716" y="1882774"/>
            <a:ext cx="1912309" cy="1616934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ตลาดเฉพาะกลุ่ม ผู้ผลิตผลิตภัณฑ์ และบริษัทรีไซเคิล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0" name="Google Shape;340;p16"/>
          <p:cNvSpPr/>
          <p:nvPr/>
        </p:nvSpPr>
        <p:spPr>
          <a:xfrm>
            <a:off x="7336810" y="1882775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การช่วยเหลือโดย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บุคคลที่ได้รับ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มอบหมาย</a:t>
            </a:r>
            <a:endParaRPr/>
          </a:p>
        </p:txBody>
      </p:sp>
      <p:sp>
        <p:nvSpPr>
          <p:cNvPr id="341" name="Google Shape;341;p16"/>
          <p:cNvSpPr/>
          <p:nvPr/>
        </p:nvSpPr>
        <p:spPr>
          <a:xfrm>
            <a:off x="5139850" y="3406701"/>
            <a:ext cx="1912200" cy="9309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พลาสติกที่ออกไปสู่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ทะเลจะเปลี่ยนทิศทางและนำไปรีไซเคิลเป็นผลิตภัณฑ์ใหม่ </a:t>
            </a:r>
            <a:endParaRPr/>
          </a:p>
        </p:txBody>
      </p:sp>
      <p:sp>
        <p:nvSpPr>
          <p:cNvPr id="342" name="Google Shape;342;p16"/>
          <p:cNvSpPr/>
          <p:nvPr/>
        </p:nvSpPr>
        <p:spPr>
          <a:xfrm>
            <a:off x="5141206" y="1882774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ต่อสู้กับความยากจนผ่านการรีไซเคิล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2370" cy="686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9289AF-8830-CBBF-4CAE-A252593AE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6" y="987861"/>
            <a:ext cx="11309957" cy="5811286"/>
          </a:xfrm>
          <a:prstGeom prst="rect">
            <a:avLst/>
          </a:prstGeom>
        </p:spPr>
      </p:pic>
      <p:sp>
        <p:nvSpPr>
          <p:cNvPr id="349" name="Google Shape;349;p17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0" name="Google Shape;350;p17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1" name="Google Shape;351;p17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แผนภาพโมเดลธุรกิจหมุนเวียน</a:t>
            </a:r>
            <a:endParaRPr/>
          </a:p>
        </p:txBody>
      </p:sp>
      <p:sp>
        <p:nvSpPr>
          <p:cNvPr id="353" name="Google Shape;353;p17"/>
          <p:cNvSpPr/>
          <p:nvPr/>
        </p:nvSpPr>
        <p:spPr>
          <a:xfrm>
            <a:off x="2790081" y="2821251"/>
            <a:ext cx="2217906" cy="1616934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4" name="Google Shape;354;p17"/>
          <p:cNvSpPr/>
          <p:nvPr/>
        </p:nvSpPr>
        <p:spPr>
          <a:xfrm>
            <a:off x="2942880" y="3325091"/>
            <a:ext cx="1912309" cy="895732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คนเก็บขยะ แพลตฟอร์มการ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ติดตาม พันธมิตรเชิงกลยุทธ์ </a:t>
            </a:r>
            <a:endParaRPr/>
          </a:p>
        </p:txBody>
      </p:sp>
      <p:sp>
        <p:nvSpPr>
          <p:cNvPr id="355" name="Google Shape;355;p17"/>
          <p:cNvSpPr/>
          <p:nvPr/>
        </p:nvSpPr>
        <p:spPr>
          <a:xfrm>
            <a:off x="724975" y="1882776"/>
            <a:ext cx="1912309" cy="173021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บริษัทโลจิสติกส์ใน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พื้นที่ กระทรวง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ทรัพยากรธรรมชาติ พันธมิตรด้านการ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รีไซเคิล ผู้ให้บริการบล็อกเชน</a:t>
            </a:r>
            <a:endParaRPr/>
          </a:p>
        </p:txBody>
      </p:sp>
      <p:sp>
        <p:nvSpPr>
          <p:cNvPr id="356" name="Google Shape;356;p17"/>
          <p:cNvSpPr/>
          <p:nvPr/>
        </p:nvSpPr>
        <p:spPr>
          <a:xfrm>
            <a:off x="7336800" y="3362475"/>
            <a:ext cx="1912200" cy="8739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เป็นเจ้าของช่องที่ทำ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รายการของตัวเอง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/การขยายงาน, เครือข่าย</a:t>
            </a:r>
            <a:endParaRPr/>
          </a:p>
        </p:txBody>
      </p:sp>
      <p:sp>
        <p:nvSpPr>
          <p:cNvPr id="357" name="Google Shape;357;p17"/>
          <p:cNvSpPr/>
          <p:nvPr/>
        </p:nvSpPr>
        <p:spPr>
          <a:xfrm>
            <a:off x="9554716" y="1882774"/>
            <a:ext cx="1912309" cy="1616934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ตลาดเฉพาะกลุ่ม ผู้ผลิตผลิตภัณฑ์ และบริษัทรีไซเคิล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8" name="Google Shape;358;p17"/>
          <p:cNvSpPr/>
          <p:nvPr/>
        </p:nvSpPr>
        <p:spPr>
          <a:xfrm>
            <a:off x="7336810" y="1882775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การช่วยเหลือโดย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บุคคลที่ได้รับ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มอบหมาย</a:t>
            </a:r>
            <a:endParaRPr/>
          </a:p>
        </p:txBody>
      </p:sp>
      <p:sp>
        <p:nvSpPr>
          <p:cNvPr id="359" name="Google Shape;359;p17"/>
          <p:cNvSpPr/>
          <p:nvPr/>
        </p:nvSpPr>
        <p:spPr>
          <a:xfrm>
            <a:off x="5139850" y="3406700"/>
            <a:ext cx="1912200" cy="8739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พลาสติกที่ออกไปสู่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ทะเลจะเปลี่ยนทิศทางและนำไปรีไซเคิลเป็นผลิตภัณฑ์ใหม่ </a:t>
            </a:r>
            <a:endParaRPr/>
          </a:p>
        </p:txBody>
      </p:sp>
      <p:sp>
        <p:nvSpPr>
          <p:cNvPr id="360" name="Google Shape;360;p17"/>
          <p:cNvSpPr/>
          <p:nvPr/>
        </p:nvSpPr>
        <p:spPr>
          <a:xfrm>
            <a:off x="5141206" y="1882774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ต่อสู้กับความยากจนผ่านการรีไซเคิล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</a:t>
            </a:r>
            <a:endParaRPr/>
          </a:p>
        </p:txBody>
      </p:sp>
      <p:sp>
        <p:nvSpPr>
          <p:cNvPr id="361" name="Google Shape;361;p17"/>
          <p:cNvSpPr/>
          <p:nvPr/>
        </p:nvSpPr>
        <p:spPr>
          <a:xfrm>
            <a:off x="2942875" y="1780450"/>
            <a:ext cx="1912200" cy="10488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จัดเก็บและคัดแยก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 ตรวจสอบและติดตามห่วงโซ่คุณค่า แล้วขายพลาสติก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2370" cy="686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6570B3-267E-72E4-2970-44EF786F2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6" y="987861"/>
            <a:ext cx="11309957" cy="5811286"/>
          </a:xfrm>
          <a:prstGeom prst="rect">
            <a:avLst/>
          </a:prstGeom>
        </p:spPr>
      </p:pic>
      <p:sp>
        <p:nvSpPr>
          <p:cNvPr id="368" name="Google Shape;368;p18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9" name="Google Shape;369;p18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0" name="Google Shape;370;p18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แผนภาพโมเดลธุรกิจหมุนเวียน</a:t>
            </a:r>
            <a:endParaRPr/>
          </a:p>
        </p:txBody>
      </p:sp>
      <p:sp>
        <p:nvSpPr>
          <p:cNvPr id="372" name="Google Shape;372;p18"/>
          <p:cNvSpPr/>
          <p:nvPr/>
        </p:nvSpPr>
        <p:spPr>
          <a:xfrm>
            <a:off x="595776" y="4401099"/>
            <a:ext cx="5500224" cy="1174511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3" name="Google Shape;373;p18"/>
          <p:cNvSpPr/>
          <p:nvPr/>
        </p:nvSpPr>
        <p:spPr>
          <a:xfrm>
            <a:off x="724975" y="4840892"/>
            <a:ext cx="2553484" cy="578601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เงินเดือนคนเก็บขยะ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และต้นทุนด้านโลจิสติกส์</a:t>
            </a:r>
            <a:endParaRPr/>
          </a:p>
        </p:txBody>
      </p:sp>
      <p:sp>
        <p:nvSpPr>
          <p:cNvPr id="374" name="Google Shape;374;p18"/>
          <p:cNvSpPr/>
          <p:nvPr/>
        </p:nvSpPr>
        <p:spPr>
          <a:xfrm>
            <a:off x="3407658" y="4840891"/>
            <a:ext cx="2553484" cy="578601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การบริหารจัดการ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แพลตฟอร์มบล็อกเชน และการตรวจสอบ</a:t>
            </a:r>
            <a:endParaRPr/>
          </a:p>
        </p:txBody>
      </p:sp>
      <p:sp>
        <p:nvSpPr>
          <p:cNvPr id="375" name="Google Shape;375;p18"/>
          <p:cNvSpPr/>
          <p:nvPr/>
        </p:nvSpPr>
        <p:spPr>
          <a:xfrm>
            <a:off x="7336800" y="3362475"/>
            <a:ext cx="1912200" cy="8739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เป็นเจ้าของช่องที่ทำ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รายการของตัวเอง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/การขยายงาน, เครือข่าย</a:t>
            </a:r>
            <a:endParaRPr/>
          </a:p>
        </p:txBody>
      </p:sp>
      <p:sp>
        <p:nvSpPr>
          <p:cNvPr id="376" name="Google Shape;376;p18"/>
          <p:cNvSpPr/>
          <p:nvPr/>
        </p:nvSpPr>
        <p:spPr>
          <a:xfrm>
            <a:off x="9554716" y="1882774"/>
            <a:ext cx="1912309" cy="1616934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ตลาดเฉพาะกลุ่ม ผู้ผลิตผลิตภัณฑ์ และบริษัทรีไซเคิล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7" name="Google Shape;377;p18"/>
          <p:cNvSpPr/>
          <p:nvPr/>
        </p:nvSpPr>
        <p:spPr>
          <a:xfrm>
            <a:off x="7336810" y="1882775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การช่วยเหลือโดย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บุคคลที่ได้รับ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มอบหมาย</a:t>
            </a:r>
            <a:endParaRPr/>
          </a:p>
        </p:txBody>
      </p:sp>
      <p:sp>
        <p:nvSpPr>
          <p:cNvPr id="378" name="Google Shape;378;p18"/>
          <p:cNvSpPr/>
          <p:nvPr/>
        </p:nvSpPr>
        <p:spPr>
          <a:xfrm>
            <a:off x="724974" y="1899499"/>
            <a:ext cx="1912309" cy="173021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บริษัทโลจิสติกส์ใน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พื้นที่ กระทรวง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ทรัพยากรธรรมชาติ พันธมิตรด้านการ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รีไซเคิล ผู้ให้บริการบล็อกเชน</a:t>
            </a:r>
            <a:endParaRPr/>
          </a:p>
        </p:txBody>
      </p:sp>
      <p:sp>
        <p:nvSpPr>
          <p:cNvPr id="379" name="Google Shape;379;p18"/>
          <p:cNvSpPr/>
          <p:nvPr/>
        </p:nvSpPr>
        <p:spPr>
          <a:xfrm>
            <a:off x="2942880" y="3325091"/>
            <a:ext cx="1912309" cy="895732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คนเก็บขยะ แพลตฟอร์มการ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ติดตาม พันธมิตรเชิงกลยุทธ์ </a:t>
            </a:r>
            <a:endParaRPr/>
          </a:p>
        </p:txBody>
      </p:sp>
      <p:sp>
        <p:nvSpPr>
          <p:cNvPr id="380" name="Google Shape;380;p18"/>
          <p:cNvSpPr/>
          <p:nvPr/>
        </p:nvSpPr>
        <p:spPr>
          <a:xfrm>
            <a:off x="5139850" y="3406700"/>
            <a:ext cx="1912200" cy="8739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พลาสติกที่ออกไปสู่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ทะเลจะเปลี่ยนทิศทางและนำไปรีไซเคิลเป็นผลิตภัณฑ์ใหม่ </a:t>
            </a:r>
            <a:endParaRPr/>
          </a:p>
        </p:txBody>
      </p:sp>
      <p:sp>
        <p:nvSpPr>
          <p:cNvPr id="381" name="Google Shape;381;p18"/>
          <p:cNvSpPr/>
          <p:nvPr/>
        </p:nvSpPr>
        <p:spPr>
          <a:xfrm>
            <a:off x="5141206" y="1882774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ต่อสู้กับความยากจนผ่านการรีไซเคิล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</a:t>
            </a:r>
            <a:endParaRPr/>
          </a:p>
        </p:txBody>
      </p:sp>
      <p:sp>
        <p:nvSpPr>
          <p:cNvPr id="382" name="Google Shape;382;p18"/>
          <p:cNvSpPr/>
          <p:nvPr/>
        </p:nvSpPr>
        <p:spPr>
          <a:xfrm>
            <a:off x="2942875" y="1780450"/>
            <a:ext cx="1912200" cy="10488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จัดเก็บและคัดแยก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 ตรวจสอบและติดตามห่วงโซ่คุณค่า แล้วขายพลาสติก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2370" cy="686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BD0774-E4B5-F59D-C18C-0BA44F19B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6" y="987861"/>
            <a:ext cx="11309957" cy="5811286"/>
          </a:xfrm>
          <a:prstGeom prst="rect">
            <a:avLst/>
          </a:prstGeom>
        </p:spPr>
      </p:pic>
      <p:sp>
        <p:nvSpPr>
          <p:cNvPr id="389" name="Google Shape;389;p19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0" name="Google Shape;390;p19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1" name="Google Shape;391;p19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แผนภาพโมเดลธุรกิจหมุนเวียน</a:t>
            </a:r>
            <a:endParaRPr/>
          </a:p>
        </p:txBody>
      </p:sp>
      <p:sp>
        <p:nvSpPr>
          <p:cNvPr id="393" name="Google Shape;393;p19"/>
          <p:cNvSpPr/>
          <p:nvPr/>
        </p:nvSpPr>
        <p:spPr>
          <a:xfrm>
            <a:off x="6088214" y="4401099"/>
            <a:ext cx="5500224" cy="1174511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4" name="Google Shape;394;p19"/>
          <p:cNvSpPr/>
          <p:nvPr/>
        </p:nvSpPr>
        <p:spPr>
          <a:xfrm>
            <a:off x="6202897" y="4840892"/>
            <a:ext cx="2553484" cy="578601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ผู้ผลิตซื้อพลาสติก </a:t>
            </a:r>
            <a:endParaRPr/>
          </a:p>
        </p:txBody>
      </p:sp>
      <p:sp>
        <p:nvSpPr>
          <p:cNvPr id="395" name="Google Shape;395;p19"/>
          <p:cNvSpPr/>
          <p:nvPr/>
        </p:nvSpPr>
        <p:spPr>
          <a:xfrm>
            <a:off x="8885580" y="4840891"/>
            <a:ext cx="2553484" cy="578601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บริษัทจ่ายเงินให้โครงการ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ทำความสะอาด</a:t>
            </a:r>
            <a:endParaRPr/>
          </a:p>
        </p:txBody>
      </p:sp>
      <p:sp>
        <p:nvSpPr>
          <p:cNvPr id="396" name="Google Shape;396;p19"/>
          <p:cNvSpPr/>
          <p:nvPr/>
        </p:nvSpPr>
        <p:spPr>
          <a:xfrm>
            <a:off x="724975" y="4840892"/>
            <a:ext cx="2553484" cy="578601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เงินเดือนคนเก็บขยะ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และต้นทุนด้านโลจิสติกส์</a:t>
            </a:r>
            <a:endParaRPr/>
          </a:p>
        </p:txBody>
      </p:sp>
      <p:sp>
        <p:nvSpPr>
          <p:cNvPr id="397" name="Google Shape;397;p19"/>
          <p:cNvSpPr/>
          <p:nvPr/>
        </p:nvSpPr>
        <p:spPr>
          <a:xfrm>
            <a:off x="3407658" y="4840891"/>
            <a:ext cx="2553484" cy="578601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การบริหารจัดการ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แพลตฟอร์มบล็อกเชน และการตรวจสอบ</a:t>
            </a:r>
            <a:endParaRPr/>
          </a:p>
        </p:txBody>
      </p:sp>
      <p:sp>
        <p:nvSpPr>
          <p:cNvPr id="398" name="Google Shape;398;p19"/>
          <p:cNvSpPr/>
          <p:nvPr/>
        </p:nvSpPr>
        <p:spPr>
          <a:xfrm>
            <a:off x="7336800" y="3362474"/>
            <a:ext cx="1912200" cy="8958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เป็นเจ้าของช่องที่ทำ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รายการของตัวเอง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/การขยายงาน, เครือข่าย</a:t>
            </a:r>
            <a:endParaRPr/>
          </a:p>
        </p:txBody>
      </p:sp>
      <p:sp>
        <p:nvSpPr>
          <p:cNvPr id="399" name="Google Shape;399;p19"/>
          <p:cNvSpPr/>
          <p:nvPr/>
        </p:nvSpPr>
        <p:spPr>
          <a:xfrm>
            <a:off x="9554716" y="1882774"/>
            <a:ext cx="1912309" cy="1616934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ตลาดเฉพาะกลุ่ม ผู้ผลิตผลิตภัณฑ์ และบริษัทรีไซเคิล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0" name="Google Shape;400;p19"/>
          <p:cNvSpPr/>
          <p:nvPr/>
        </p:nvSpPr>
        <p:spPr>
          <a:xfrm>
            <a:off x="7336810" y="1882775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การช่วยเหลือโดย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บุคคลที่ได้รับ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มอบหมาย</a:t>
            </a:r>
            <a:endParaRPr/>
          </a:p>
        </p:txBody>
      </p:sp>
      <p:sp>
        <p:nvSpPr>
          <p:cNvPr id="401" name="Google Shape;401;p19"/>
          <p:cNvSpPr/>
          <p:nvPr/>
        </p:nvSpPr>
        <p:spPr>
          <a:xfrm>
            <a:off x="724974" y="1899499"/>
            <a:ext cx="1912309" cy="173021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บริษัทโลจิสติกส์ใน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พื้นที่ กระทรวง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ทรัพยากรธรรมชาติ พันธมิตรด้านการ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รีไซเคิล ผู้ให้บริการบล็อกเชน</a:t>
            </a:r>
            <a:endParaRPr/>
          </a:p>
        </p:txBody>
      </p:sp>
      <p:sp>
        <p:nvSpPr>
          <p:cNvPr id="402" name="Google Shape;402;p19"/>
          <p:cNvSpPr/>
          <p:nvPr/>
        </p:nvSpPr>
        <p:spPr>
          <a:xfrm>
            <a:off x="2942880" y="3325091"/>
            <a:ext cx="1912309" cy="895732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คนเก็บขยะ แพลตฟอร์มการ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ติดตาม พันธมิตรเชิงกลยุทธ์ </a:t>
            </a:r>
            <a:endParaRPr/>
          </a:p>
        </p:txBody>
      </p:sp>
      <p:sp>
        <p:nvSpPr>
          <p:cNvPr id="403" name="Google Shape;403;p19"/>
          <p:cNvSpPr/>
          <p:nvPr/>
        </p:nvSpPr>
        <p:spPr>
          <a:xfrm>
            <a:off x="5139850" y="3406700"/>
            <a:ext cx="1912200" cy="8739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พลาสติกที่ออกไปสู่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ทะเลจะเปลี่ยนทิศทางและนำไปรีไซเคิลเป็นผลิตภัณฑ์ใหม่ </a:t>
            </a:r>
            <a:endParaRPr/>
          </a:p>
        </p:txBody>
      </p:sp>
      <p:sp>
        <p:nvSpPr>
          <p:cNvPr id="404" name="Google Shape;404;p19"/>
          <p:cNvSpPr/>
          <p:nvPr/>
        </p:nvSpPr>
        <p:spPr>
          <a:xfrm>
            <a:off x="5141206" y="1882774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ต่อสู้กับความยากจนผ่านการรีไซเคิล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</a:t>
            </a:r>
            <a:endParaRPr/>
          </a:p>
        </p:txBody>
      </p:sp>
      <p:sp>
        <p:nvSpPr>
          <p:cNvPr id="405" name="Google Shape;405;p19"/>
          <p:cNvSpPr/>
          <p:nvPr/>
        </p:nvSpPr>
        <p:spPr>
          <a:xfrm>
            <a:off x="2942875" y="1780450"/>
            <a:ext cx="1912200" cy="10488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จัดเก็บและคัดแยก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 ตรวจสอบและติดตามห่วงโซ่คุณค่า แล้วขายพลาสติก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/>
          <p:nvPr/>
        </p:nvSpPr>
        <p:spPr>
          <a:xfrm>
            <a:off x="506503" y="1476308"/>
            <a:ext cx="10907100" cy="12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นักเรียนจะได้ใช้กลยุทธ์การออกแบบหมุนเวียนพื่อแก้ไขปัญหาที่เกิดจากโมเดลธุรกิจเชิงเส้นตรง พวกเขาจะได้เรียนรู้ว่า</a:t>
            </a:r>
            <a:endParaRPr sz="1600" b="1" i="0" u="none" strike="noStrike" cap="non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เครื่องมือแผนภาพโมเดลธุรกิจหมุนเวียนคืออะไร และจะใช้เครื่องมือนี้ในการสร้างโมเดลธุรกิจหมุนเวียนของตนเอง</a:t>
            </a:r>
            <a:endParaRPr sz="1600" b="1" i="0" u="none" strike="noStrike" cap="non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ได้อย่างไร พวกเขาจะได้ทำงานเป็นทีมเพื่อแก้ปัญหาความท้าทายด้านของเสียที่มีอยู่ในปัจจุบัน โดยใช้แผนภาพโมเดล</a:t>
            </a:r>
            <a:endParaRPr sz="1600" b="1" i="0" u="none" strike="noStrike" cap="non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ธุรกิจหมุนเวียน พวกเขาจะได้ร่างโมเดลธุรกิจที่เสร็จสมบูรณ์ เพื่อแสดงให้เห็นว่าแนวคิดทางธุรกิจของพวกเขา</a:t>
            </a:r>
            <a:endParaRPr sz="1600" b="1" i="0" u="none" strike="noStrike" cap="non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มีการหมุนเวียนอย่างไร จากนั้นจึงแบ่งปันกับคนอื่น ๆ ในเวิร์กชอป </a:t>
            </a: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313775" y="1462600"/>
            <a:ext cx="11375700" cy="15852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29C7F7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606051" y="185125"/>
            <a:ext cx="7947300" cy="9942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2606051" y="185125"/>
            <a:ext cx="7947300" cy="73530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2794674" y="294100"/>
            <a:ext cx="770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การเตรียมบทเรียนและความสอดคล้องของหลักสูตร</a:t>
            </a:r>
            <a:r>
              <a:rPr lang="th-TH"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เวลาเตรียมการ: 10-15 นาที</a:t>
            </a:r>
            <a:endParaRPr/>
          </a:p>
        </p:txBody>
      </p:sp>
      <p:grpSp>
        <p:nvGrpSpPr>
          <p:cNvPr id="103" name="Google Shape;103;p2"/>
          <p:cNvGrpSpPr/>
          <p:nvPr/>
        </p:nvGrpSpPr>
        <p:grpSpPr>
          <a:xfrm>
            <a:off x="712180" y="4586227"/>
            <a:ext cx="443210" cy="427913"/>
            <a:chOff x="663222" y="3355931"/>
            <a:chExt cx="443210" cy="427913"/>
          </a:xfrm>
        </p:grpSpPr>
        <p:sp>
          <p:nvSpPr>
            <p:cNvPr id="104" name="Google Shape;104;p2"/>
            <p:cNvSpPr/>
            <p:nvPr/>
          </p:nvSpPr>
          <p:spPr>
            <a:xfrm>
              <a:off x="716859" y="3394269"/>
              <a:ext cx="389573" cy="389573"/>
            </a:xfrm>
            <a:prstGeom prst="ellipse">
              <a:avLst/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63222" y="3394271"/>
              <a:ext cx="389573" cy="389573"/>
            </a:xfrm>
            <a:prstGeom prst="ellipse">
              <a:avLst/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31556" y="3355931"/>
              <a:ext cx="301686" cy="402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8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/>
            </a:p>
          </p:txBody>
        </p:sp>
      </p:grpSp>
      <p:sp>
        <p:nvSpPr>
          <p:cNvPr id="107" name="Google Shape;107;p2"/>
          <p:cNvSpPr/>
          <p:nvPr/>
        </p:nvSpPr>
        <p:spPr>
          <a:xfrm>
            <a:off x="1228656" y="3287271"/>
            <a:ext cx="9734687" cy="1067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สดงสไลด์เวิร์กชอปสำหรับชั้นเรียนและพูดคุยเกี่ยวกับสิ่งที่พวกเขารู้อยู่แล้วเกี่ยวกับโมเดลธุรกิจหมุนเวียน และแนะนำเครื่องมือให้กับพวกเขา </a:t>
            </a:r>
            <a:r>
              <a:rPr lang="th-TH" sz="18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ถามคำถามนำทางในบันทึกย่อในสไลด์ PowerPoint กับนักเรียน</a:t>
            </a: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712256" y="3300532"/>
            <a:ext cx="443210" cy="427913"/>
            <a:chOff x="663222" y="3355931"/>
            <a:chExt cx="443210" cy="427913"/>
          </a:xfrm>
        </p:grpSpPr>
        <p:sp>
          <p:nvSpPr>
            <p:cNvPr id="109" name="Google Shape;109;p2"/>
            <p:cNvSpPr/>
            <p:nvPr/>
          </p:nvSpPr>
          <p:spPr>
            <a:xfrm>
              <a:off x="716859" y="3394269"/>
              <a:ext cx="389573" cy="389573"/>
            </a:xfrm>
            <a:prstGeom prst="ellipse">
              <a:avLst/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63222" y="3394271"/>
              <a:ext cx="389573" cy="389573"/>
            </a:xfrm>
            <a:prstGeom prst="ellipse">
              <a:avLst/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31556" y="3355931"/>
              <a:ext cx="301686" cy="402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8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</a:t>
              </a:r>
              <a:endParaRPr/>
            </a:p>
          </p:txBody>
        </p:sp>
      </p:grpSp>
      <p:sp>
        <p:nvSpPr>
          <p:cNvPr id="112" name="Google Shape;112;p2"/>
          <p:cNvSpPr/>
          <p:nvPr/>
        </p:nvSpPr>
        <p:spPr>
          <a:xfrm>
            <a:off x="1271476" y="4519850"/>
            <a:ext cx="10199400" cy="10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ปริ๊นท์เอกสารประกอบคำบรรยายดังต่อไปนี้: </a:t>
            </a:r>
            <a:r>
              <a:rPr lang="th-TH"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1)</a:t>
            </a:r>
            <a:r>
              <a:rPr lang="th-TH"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th-TH"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แผนภาพโมเดลธุรกิจหมุนเวียน; 2) โมเดลธุรกิจหมุนเวียน 5 ประเภท; 3) แผนผังวงจรชีวิตแบบหมุนเวียน; 4) ส่วนที่มีการหมุนเวียน; และ 5) ข้อท้าทายด้านของเสีย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1217825" y="5414500"/>
            <a:ext cx="10253100" cy="1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ปฏิบัติตามคำแนะนำ</a:t>
            </a:r>
            <a:r>
              <a:rPr lang="th-TH" sz="18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ในสไลด์ของเวิร์กชอปเกี่ยวกับวิธีการกรอกข้อมูลในแต่ละส่วนของ “แผนภาพโมเดลธุรกิจหมุนเวียน” จะมีคำแนะนำเกี่ยวกับวิธีการกรอกข้อมูลในแต่ละส่วน อยู่ที่บันทึกย่อที่บริเวณ</a:t>
            </a:r>
            <a:endParaRPr sz="1800" b="0" i="0" u="none" strike="noStrike" cap="non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ด้านล่างของแต่ละสไลด์ </a:t>
            </a:r>
            <a:endParaRPr/>
          </a:p>
        </p:txBody>
      </p:sp>
      <p:grpSp>
        <p:nvGrpSpPr>
          <p:cNvPr id="114" name="Google Shape;114;p2"/>
          <p:cNvGrpSpPr/>
          <p:nvPr/>
        </p:nvGrpSpPr>
        <p:grpSpPr>
          <a:xfrm>
            <a:off x="728635" y="5548861"/>
            <a:ext cx="443210" cy="427913"/>
            <a:chOff x="663222" y="3355931"/>
            <a:chExt cx="443210" cy="427913"/>
          </a:xfrm>
        </p:grpSpPr>
        <p:sp>
          <p:nvSpPr>
            <p:cNvPr id="115" name="Google Shape;115;p2"/>
            <p:cNvSpPr/>
            <p:nvPr/>
          </p:nvSpPr>
          <p:spPr>
            <a:xfrm>
              <a:off x="716859" y="3394269"/>
              <a:ext cx="389573" cy="389573"/>
            </a:xfrm>
            <a:prstGeom prst="ellipse">
              <a:avLst/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63222" y="3394271"/>
              <a:ext cx="389573" cy="389573"/>
            </a:xfrm>
            <a:prstGeom prst="ellipse">
              <a:avLst/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556" y="3355931"/>
              <a:ext cx="301686" cy="402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8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3</a:t>
              </a:r>
              <a:endParaRPr/>
            </a:p>
          </p:txBody>
        </p:sp>
      </p:grpSp>
      <p:sp>
        <p:nvSpPr>
          <p:cNvPr id="118" name="Google Shape;1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2370" cy="686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F2CA26-3764-13B8-11B9-0E5071EC1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6" y="987861"/>
            <a:ext cx="11309957" cy="5811286"/>
          </a:xfrm>
          <a:prstGeom prst="rect">
            <a:avLst/>
          </a:prstGeom>
        </p:spPr>
      </p:pic>
      <p:sp>
        <p:nvSpPr>
          <p:cNvPr id="412" name="Google Shape;412;p20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3" name="Google Shape;413;p20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4" name="Google Shape;414;p20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แผนภาพโมเดลธุรกิจหมุนเวียน</a:t>
            </a:r>
            <a:endParaRPr/>
          </a:p>
        </p:txBody>
      </p:sp>
      <p:sp>
        <p:nvSpPr>
          <p:cNvPr id="416" name="Google Shape;416;p20"/>
          <p:cNvSpPr/>
          <p:nvPr/>
        </p:nvSpPr>
        <p:spPr>
          <a:xfrm>
            <a:off x="1594999" y="6017475"/>
            <a:ext cx="3043800" cy="5787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การนำทรัพยากรกลับมาผลิตใหม่</a:t>
            </a:r>
            <a:endParaRPr/>
          </a:p>
        </p:txBody>
      </p:sp>
      <p:sp>
        <p:nvSpPr>
          <p:cNvPr id="417" name="Google Shape;417;p20"/>
          <p:cNvSpPr/>
          <p:nvPr/>
        </p:nvSpPr>
        <p:spPr>
          <a:xfrm>
            <a:off x="643676" y="5601560"/>
            <a:ext cx="5500200" cy="1174500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8" name="Google Shape;418;p20"/>
          <p:cNvSpPr/>
          <p:nvPr/>
        </p:nvSpPr>
        <p:spPr>
          <a:xfrm>
            <a:off x="5139850" y="3406700"/>
            <a:ext cx="1912200" cy="8739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พลาสติกที่ออกไปสู่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ทะเลจะเปลี่ยนทิศทางและนำไปรีไซเคิลเป็นผลิตภัณฑ์ใหม่ </a:t>
            </a:r>
            <a:endParaRPr/>
          </a:p>
        </p:txBody>
      </p:sp>
      <p:sp>
        <p:nvSpPr>
          <p:cNvPr id="419" name="Google Shape;419;p20"/>
          <p:cNvSpPr/>
          <p:nvPr/>
        </p:nvSpPr>
        <p:spPr>
          <a:xfrm>
            <a:off x="5141206" y="1882774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ต่อสู้กับความยากจนผ่านการรีไซเคิล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</a:t>
            </a:r>
            <a:endParaRPr/>
          </a:p>
        </p:txBody>
      </p:sp>
      <p:sp>
        <p:nvSpPr>
          <p:cNvPr id="420" name="Google Shape;420;p20"/>
          <p:cNvSpPr/>
          <p:nvPr/>
        </p:nvSpPr>
        <p:spPr>
          <a:xfrm>
            <a:off x="6202897" y="4840892"/>
            <a:ext cx="2553484" cy="578601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ผู้ผลิตซื้อพลาสติก </a:t>
            </a:r>
            <a:endParaRPr/>
          </a:p>
        </p:txBody>
      </p:sp>
      <p:sp>
        <p:nvSpPr>
          <p:cNvPr id="421" name="Google Shape;421;p20"/>
          <p:cNvSpPr/>
          <p:nvPr/>
        </p:nvSpPr>
        <p:spPr>
          <a:xfrm>
            <a:off x="8885580" y="4840891"/>
            <a:ext cx="2553484" cy="578601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บริษัทจ่ายเงินให้โครงการ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ทำความสะอาด</a:t>
            </a:r>
            <a:endParaRPr/>
          </a:p>
        </p:txBody>
      </p:sp>
      <p:sp>
        <p:nvSpPr>
          <p:cNvPr id="422" name="Google Shape;422;p20"/>
          <p:cNvSpPr/>
          <p:nvPr/>
        </p:nvSpPr>
        <p:spPr>
          <a:xfrm>
            <a:off x="724975" y="4840892"/>
            <a:ext cx="2553484" cy="578601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เงินเดือนคนเก็บขยะ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และต้นทุนด้านโลจิสติกส์</a:t>
            </a:r>
            <a:endParaRPr/>
          </a:p>
        </p:txBody>
      </p:sp>
      <p:sp>
        <p:nvSpPr>
          <p:cNvPr id="423" name="Google Shape;423;p20"/>
          <p:cNvSpPr/>
          <p:nvPr/>
        </p:nvSpPr>
        <p:spPr>
          <a:xfrm>
            <a:off x="3407658" y="4840891"/>
            <a:ext cx="2553484" cy="578601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การบริหารจัดการ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แพลตฟอร์มบล็อกเชน และการตรวจสอบ</a:t>
            </a:r>
            <a:endParaRPr/>
          </a:p>
        </p:txBody>
      </p:sp>
      <p:sp>
        <p:nvSpPr>
          <p:cNvPr id="424" name="Google Shape;424;p20"/>
          <p:cNvSpPr/>
          <p:nvPr/>
        </p:nvSpPr>
        <p:spPr>
          <a:xfrm>
            <a:off x="7336800" y="3362474"/>
            <a:ext cx="1912200" cy="8739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เป็นเจ้าของช่องที่ทำ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รายการของตัวเอง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/การขยายงาน, เครือข่าย</a:t>
            </a:r>
            <a:endParaRPr/>
          </a:p>
        </p:txBody>
      </p:sp>
      <p:sp>
        <p:nvSpPr>
          <p:cNvPr id="425" name="Google Shape;425;p20"/>
          <p:cNvSpPr/>
          <p:nvPr/>
        </p:nvSpPr>
        <p:spPr>
          <a:xfrm>
            <a:off x="9554716" y="1882774"/>
            <a:ext cx="1912309" cy="1616934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ตลาดเฉพาะกลุ่ม ผู้ผลิตผลิตภัณฑ์ และบริษัทรีไซเคิล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6" name="Google Shape;426;p20"/>
          <p:cNvSpPr/>
          <p:nvPr/>
        </p:nvSpPr>
        <p:spPr>
          <a:xfrm>
            <a:off x="7336810" y="1882775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การช่วยเหลือโดย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บุคคลที่ได้รับ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มอบหมาย</a:t>
            </a:r>
            <a:endParaRPr/>
          </a:p>
        </p:txBody>
      </p:sp>
      <p:sp>
        <p:nvSpPr>
          <p:cNvPr id="427" name="Google Shape;427;p20"/>
          <p:cNvSpPr/>
          <p:nvPr/>
        </p:nvSpPr>
        <p:spPr>
          <a:xfrm>
            <a:off x="724974" y="1899499"/>
            <a:ext cx="1912309" cy="173021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บริษัทโลจิสติกส์ใน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พื้นที่ กระทรวง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ทรัพยากรธรรมชาติ พันธมิตรด้านการ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รีไซเคิล ผู้ให้บริการบล็อกเชน</a:t>
            </a:r>
            <a:endParaRPr/>
          </a:p>
        </p:txBody>
      </p:sp>
      <p:sp>
        <p:nvSpPr>
          <p:cNvPr id="428" name="Google Shape;428;p20"/>
          <p:cNvSpPr/>
          <p:nvPr/>
        </p:nvSpPr>
        <p:spPr>
          <a:xfrm>
            <a:off x="2942880" y="3325091"/>
            <a:ext cx="1912309" cy="895732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คนเก็บขยะ แพลตฟอร์มการติดตาม พันธมิตรเชิงกลยุทธ์ </a:t>
            </a:r>
            <a:endParaRPr/>
          </a:p>
        </p:txBody>
      </p:sp>
      <p:sp>
        <p:nvSpPr>
          <p:cNvPr id="429" name="Google Shape;42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20</a:t>
            </a:fld>
            <a:endParaRPr/>
          </a:p>
        </p:txBody>
      </p:sp>
      <p:sp>
        <p:nvSpPr>
          <p:cNvPr id="430" name="Google Shape;430;p20"/>
          <p:cNvSpPr/>
          <p:nvPr/>
        </p:nvSpPr>
        <p:spPr>
          <a:xfrm>
            <a:off x="2942875" y="1780450"/>
            <a:ext cx="1912200" cy="10488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จัดเก็บและคัดแยก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 ตรวจสอบและติดตามห่วงโซ่คุณค่า แล้วขายพลาสติก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2370" cy="686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9DE92B-303B-BF89-218C-B1834DC1D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6" y="987861"/>
            <a:ext cx="11309957" cy="5811286"/>
          </a:xfrm>
          <a:prstGeom prst="rect">
            <a:avLst/>
          </a:prstGeom>
        </p:spPr>
      </p:pic>
      <p:sp>
        <p:nvSpPr>
          <p:cNvPr id="437" name="Google Shape;437;p21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8" name="Google Shape;438;p21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9" name="Google Shape;439;p21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แผนภาพโมเดลธุรกิจหมุนเวียน</a:t>
            </a:r>
            <a:endParaRPr/>
          </a:p>
        </p:txBody>
      </p:sp>
      <p:sp>
        <p:nvSpPr>
          <p:cNvPr id="441" name="Google Shape;441;p21"/>
          <p:cNvSpPr/>
          <p:nvPr/>
        </p:nvSpPr>
        <p:spPr>
          <a:xfrm>
            <a:off x="6089106" y="5546985"/>
            <a:ext cx="5500200" cy="1174500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2" name="Google Shape;442;p21"/>
          <p:cNvSpPr/>
          <p:nvPr/>
        </p:nvSpPr>
        <p:spPr>
          <a:xfrm>
            <a:off x="7167517" y="6017485"/>
            <a:ext cx="3343353" cy="578601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พลาสติกถูกกู้คืนและเข้าสู่วงจร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การรีไซเคิลอีกครั้ง</a:t>
            </a:r>
            <a:endParaRPr/>
          </a:p>
        </p:txBody>
      </p:sp>
      <p:sp>
        <p:nvSpPr>
          <p:cNvPr id="443" name="Google Shape;443;p21"/>
          <p:cNvSpPr/>
          <p:nvPr/>
        </p:nvSpPr>
        <p:spPr>
          <a:xfrm>
            <a:off x="1988300" y="6017475"/>
            <a:ext cx="3222600" cy="5787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การนำทรัพยากรกลับมาผลิตใหม่</a:t>
            </a:r>
            <a:endParaRPr/>
          </a:p>
        </p:txBody>
      </p:sp>
      <p:sp>
        <p:nvSpPr>
          <p:cNvPr id="444" name="Google Shape;444;p21"/>
          <p:cNvSpPr/>
          <p:nvPr/>
        </p:nvSpPr>
        <p:spPr>
          <a:xfrm>
            <a:off x="5139850" y="3406701"/>
            <a:ext cx="1912200" cy="8958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พลาสติกที่ออกไปสู่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ทะเลจะเปลี่ยนทิศทางและนำไปรีไซเคิลเป็นผลิตภัณฑ์ใหม่ </a:t>
            </a:r>
            <a:endParaRPr/>
          </a:p>
        </p:txBody>
      </p:sp>
      <p:sp>
        <p:nvSpPr>
          <p:cNvPr id="445" name="Google Shape;445;p21"/>
          <p:cNvSpPr/>
          <p:nvPr/>
        </p:nvSpPr>
        <p:spPr>
          <a:xfrm>
            <a:off x="5141206" y="1882774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ต่อสู้กับความยากจนผ่านการรีไซเคิล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</a:t>
            </a:r>
            <a:endParaRPr/>
          </a:p>
        </p:txBody>
      </p:sp>
      <p:sp>
        <p:nvSpPr>
          <p:cNvPr id="446" name="Google Shape;446;p21"/>
          <p:cNvSpPr/>
          <p:nvPr/>
        </p:nvSpPr>
        <p:spPr>
          <a:xfrm>
            <a:off x="6202897" y="4840892"/>
            <a:ext cx="2553484" cy="578601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ผู้ผลิตซื้อพลาสติก </a:t>
            </a:r>
            <a:endParaRPr/>
          </a:p>
        </p:txBody>
      </p:sp>
      <p:sp>
        <p:nvSpPr>
          <p:cNvPr id="447" name="Google Shape;447;p21"/>
          <p:cNvSpPr/>
          <p:nvPr/>
        </p:nvSpPr>
        <p:spPr>
          <a:xfrm>
            <a:off x="8885580" y="4840891"/>
            <a:ext cx="2553484" cy="578601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บริษัทจ่ายเงินให้โครงการ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ทำความสะอาด</a:t>
            </a:r>
            <a:endParaRPr/>
          </a:p>
        </p:txBody>
      </p:sp>
      <p:sp>
        <p:nvSpPr>
          <p:cNvPr id="448" name="Google Shape;448;p21"/>
          <p:cNvSpPr/>
          <p:nvPr/>
        </p:nvSpPr>
        <p:spPr>
          <a:xfrm>
            <a:off x="724975" y="4840892"/>
            <a:ext cx="2553484" cy="578601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เงินเดือนคนเก็บขยะ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และต้นทุนด้านโลจิสติกส์</a:t>
            </a:r>
            <a:endParaRPr/>
          </a:p>
        </p:txBody>
      </p:sp>
      <p:sp>
        <p:nvSpPr>
          <p:cNvPr id="449" name="Google Shape;449;p21"/>
          <p:cNvSpPr/>
          <p:nvPr/>
        </p:nvSpPr>
        <p:spPr>
          <a:xfrm>
            <a:off x="3407658" y="4840891"/>
            <a:ext cx="2553484" cy="578601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การบริหารจัดการ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แพลตฟอร์มบล็อกเชน และการตรวจสอบ</a:t>
            </a:r>
            <a:endParaRPr/>
          </a:p>
        </p:txBody>
      </p:sp>
      <p:sp>
        <p:nvSpPr>
          <p:cNvPr id="450" name="Google Shape;450;p21"/>
          <p:cNvSpPr/>
          <p:nvPr/>
        </p:nvSpPr>
        <p:spPr>
          <a:xfrm>
            <a:off x="7336800" y="3362474"/>
            <a:ext cx="1912200" cy="8739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เป็นเจ้าของช่องที่ทำ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รายการของตัวเอง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/การขยายงาน, เครือข่าย</a:t>
            </a:r>
            <a:endParaRPr/>
          </a:p>
        </p:txBody>
      </p:sp>
      <p:sp>
        <p:nvSpPr>
          <p:cNvPr id="451" name="Google Shape;451;p21"/>
          <p:cNvSpPr/>
          <p:nvPr/>
        </p:nvSpPr>
        <p:spPr>
          <a:xfrm>
            <a:off x="9554716" y="1882774"/>
            <a:ext cx="1912309" cy="1616934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ตลาดเฉพาะกลุ่ม ผู้ผลิตผลิตภัณฑ์ และบริษัทรีไซเคิล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2" name="Google Shape;452;p21"/>
          <p:cNvSpPr/>
          <p:nvPr/>
        </p:nvSpPr>
        <p:spPr>
          <a:xfrm>
            <a:off x="7336810" y="1882775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การช่วยเหลือโดย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บุคคลที่ได้รับ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มอบหมาย</a:t>
            </a:r>
            <a:endParaRPr/>
          </a:p>
        </p:txBody>
      </p:sp>
      <p:sp>
        <p:nvSpPr>
          <p:cNvPr id="453" name="Google Shape;453;p21"/>
          <p:cNvSpPr/>
          <p:nvPr/>
        </p:nvSpPr>
        <p:spPr>
          <a:xfrm>
            <a:off x="724974" y="1899499"/>
            <a:ext cx="1912309" cy="173021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บริษัทโลจิสติกส์ใน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พื้นที่ กระทรวง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ทรัพยากรธรรมชาติ พันธมิตรด้านการ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รีไซเคิล ผู้ให้บริการบล็อกเชน</a:t>
            </a:r>
            <a:endParaRPr/>
          </a:p>
        </p:txBody>
      </p:sp>
      <p:sp>
        <p:nvSpPr>
          <p:cNvPr id="454" name="Google Shape;454;p21"/>
          <p:cNvSpPr/>
          <p:nvPr/>
        </p:nvSpPr>
        <p:spPr>
          <a:xfrm>
            <a:off x="2942880" y="3325091"/>
            <a:ext cx="1912309" cy="895732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คนเก็บขยะ แพลตฟอร์มการ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ติดตาม พันธมิตรเชิงกลยุทธ์ </a:t>
            </a:r>
            <a:endParaRPr/>
          </a:p>
        </p:txBody>
      </p:sp>
      <p:sp>
        <p:nvSpPr>
          <p:cNvPr id="455" name="Google Shape;45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21</a:t>
            </a:fld>
            <a:endParaRPr/>
          </a:p>
        </p:txBody>
      </p:sp>
      <p:sp>
        <p:nvSpPr>
          <p:cNvPr id="456" name="Google Shape;456;p21"/>
          <p:cNvSpPr/>
          <p:nvPr/>
        </p:nvSpPr>
        <p:spPr>
          <a:xfrm>
            <a:off x="2942875" y="1780450"/>
            <a:ext cx="1912200" cy="10488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จัดเก็บและคัดแยก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พลาสติก ตรวจสอบและติดตามห่วงโซ่คุณค่า แล้วขายพลาสติก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64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2"/>
          <p:cNvSpPr/>
          <p:nvPr/>
        </p:nvSpPr>
        <p:spPr>
          <a:xfrm>
            <a:off x="861713" y="602352"/>
            <a:ext cx="528663" cy="52866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4" name="Google Shape;464;p22"/>
          <p:cNvSpPr/>
          <p:nvPr/>
        </p:nvSpPr>
        <p:spPr>
          <a:xfrm>
            <a:off x="807229" y="602352"/>
            <a:ext cx="528663" cy="52866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5" name="Google Shape;465;p22"/>
          <p:cNvSpPr txBox="1"/>
          <p:nvPr/>
        </p:nvSpPr>
        <p:spPr>
          <a:xfrm>
            <a:off x="1616031" y="632528"/>
            <a:ext cx="467496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เลือกแง่มุมหนึ่งจากสถานการณ์ “ข้อท้าทายด้านของเสีย” </a:t>
            </a:r>
            <a:endParaRPr/>
          </a:p>
        </p:txBody>
      </p:sp>
      <p:sp>
        <p:nvSpPr>
          <p:cNvPr id="466" name="Google Shape;466;p22"/>
          <p:cNvSpPr/>
          <p:nvPr/>
        </p:nvSpPr>
        <p:spPr>
          <a:xfrm>
            <a:off x="861713" y="3667810"/>
            <a:ext cx="528663" cy="52866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7" name="Google Shape;467;p22"/>
          <p:cNvSpPr/>
          <p:nvPr/>
        </p:nvSpPr>
        <p:spPr>
          <a:xfrm>
            <a:off x="807229" y="3667810"/>
            <a:ext cx="528663" cy="52866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8" name="Google Shape;468;p22"/>
          <p:cNvSpPr txBox="1"/>
          <p:nvPr/>
        </p:nvSpPr>
        <p:spPr>
          <a:xfrm>
            <a:off x="1616031" y="3681053"/>
            <a:ext cx="467496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ระบุถึงส่วนสำคัญที่โมเดลธุรกิจ</a:t>
            </a:r>
            <a:endParaRPr sz="20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หมุนเวียนถือปฏิบัติ</a:t>
            </a:r>
            <a:endParaRPr/>
          </a:p>
        </p:txBody>
      </p:sp>
      <p:sp>
        <p:nvSpPr>
          <p:cNvPr id="469" name="Google Shape;469;p22"/>
          <p:cNvSpPr/>
          <p:nvPr/>
        </p:nvSpPr>
        <p:spPr>
          <a:xfrm>
            <a:off x="6959442" y="602352"/>
            <a:ext cx="528663" cy="52866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0" name="Google Shape;470;p22"/>
          <p:cNvSpPr/>
          <p:nvPr/>
        </p:nvSpPr>
        <p:spPr>
          <a:xfrm>
            <a:off x="6904958" y="602352"/>
            <a:ext cx="528663" cy="52866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1" name="Google Shape;471;p22"/>
          <p:cNvSpPr txBox="1"/>
          <p:nvPr/>
        </p:nvSpPr>
        <p:spPr>
          <a:xfrm>
            <a:off x="7559729" y="700737"/>
            <a:ext cx="46749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เติมข้อมูลในแผนภาพโมเดลธุรกิจยั่งยืน</a:t>
            </a:r>
            <a:endParaRPr/>
          </a:p>
        </p:txBody>
      </p:sp>
      <p:sp>
        <p:nvSpPr>
          <p:cNvPr id="472" name="Google Shape;472;p22"/>
          <p:cNvSpPr/>
          <p:nvPr/>
        </p:nvSpPr>
        <p:spPr>
          <a:xfrm>
            <a:off x="6959442" y="3667810"/>
            <a:ext cx="528663" cy="52866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3" name="Google Shape;473;p22"/>
          <p:cNvSpPr/>
          <p:nvPr/>
        </p:nvSpPr>
        <p:spPr>
          <a:xfrm>
            <a:off x="6904958" y="3667810"/>
            <a:ext cx="528663" cy="52866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4" name="Google Shape;474;p22"/>
          <p:cNvSpPr txBox="1"/>
          <p:nvPr/>
        </p:nvSpPr>
        <p:spPr>
          <a:xfrm>
            <a:off x="7615398" y="3734022"/>
            <a:ext cx="4486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ร่างโมเดลธุรกิจในรูปแบบที่เป็น</a:t>
            </a:r>
            <a:endParaRPr sz="20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แผนภาพ เพื่อนำเสนอต่อคนอื่น ๆ ในเวิร์กชอป</a:t>
            </a:r>
            <a:endParaRPr/>
          </a:p>
        </p:txBody>
      </p:sp>
      <p:sp>
        <p:nvSpPr>
          <p:cNvPr id="475" name="Google Shape;475;p22"/>
          <p:cNvSpPr txBox="1"/>
          <p:nvPr/>
        </p:nvSpPr>
        <p:spPr>
          <a:xfrm>
            <a:off x="566524" y="3695052"/>
            <a:ext cx="10986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3.</a:t>
            </a:r>
            <a:endParaRPr/>
          </a:p>
        </p:txBody>
      </p:sp>
      <p:sp>
        <p:nvSpPr>
          <p:cNvPr id="476" name="Google Shape;476;p22"/>
          <p:cNvSpPr txBox="1"/>
          <p:nvPr/>
        </p:nvSpPr>
        <p:spPr>
          <a:xfrm>
            <a:off x="569328" y="628856"/>
            <a:ext cx="10986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1.</a:t>
            </a:r>
            <a:endParaRPr/>
          </a:p>
        </p:txBody>
      </p:sp>
      <p:sp>
        <p:nvSpPr>
          <p:cNvPr id="477" name="Google Shape;477;p22"/>
          <p:cNvSpPr txBox="1"/>
          <p:nvPr/>
        </p:nvSpPr>
        <p:spPr>
          <a:xfrm>
            <a:off x="6681208" y="625252"/>
            <a:ext cx="10986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2.</a:t>
            </a:r>
            <a:endParaRPr/>
          </a:p>
        </p:txBody>
      </p:sp>
      <p:sp>
        <p:nvSpPr>
          <p:cNvPr id="478" name="Google Shape;478;p22"/>
          <p:cNvSpPr txBox="1"/>
          <p:nvPr/>
        </p:nvSpPr>
        <p:spPr>
          <a:xfrm>
            <a:off x="6681207" y="3706949"/>
            <a:ext cx="10986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4.</a:t>
            </a:r>
            <a:endParaRPr/>
          </a:p>
        </p:txBody>
      </p:sp>
      <p:pic>
        <p:nvPicPr>
          <p:cNvPr id="479" name="Google Shape;479;p22" descr="A picture containing text, cloc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6488" y="1878085"/>
            <a:ext cx="1594912" cy="159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2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79537" y="1616444"/>
            <a:ext cx="981351" cy="98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2" descr="Shape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76791" y="4245944"/>
            <a:ext cx="2409396" cy="2409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2" descr="Graphical user interface, applicati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47957" b="34838"/>
          <a:stretch/>
        </p:blipFill>
        <p:spPr>
          <a:xfrm>
            <a:off x="536752" y="5321906"/>
            <a:ext cx="6349912" cy="67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2" descr="A picture containing shap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26344" t="27994" r="27204" b="22236"/>
          <a:stretch/>
        </p:blipFill>
        <p:spPr>
          <a:xfrm>
            <a:off x="3659669" y="5903306"/>
            <a:ext cx="919460" cy="772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2" descr="A picture containing shap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24086" t="19816" r="24944" b="16588"/>
          <a:stretch/>
        </p:blipFill>
        <p:spPr>
          <a:xfrm>
            <a:off x="4139866" y="5832882"/>
            <a:ext cx="995904" cy="94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2" descr="A picture containing diagram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l="33441" t="32418" r="36237" b="27463"/>
          <a:stretch/>
        </p:blipFill>
        <p:spPr>
          <a:xfrm>
            <a:off x="5699079" y="5903306"/>
            <a:ext cx="624276" cy="63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22" descr="Diagram&#10;&#10;Description automatically generated with low confidence"/>
          <p:cNvPicPr preferRelativeResize="0"/>
          <p:nvPr/>
        </p:nvPicPr>
        <p:blipFill rotWithShape="1">
          <a:blip r:embed="rId11">
            <a:alphaModFix/>
          </a:blip>
          <a:srcRect l="15868" t="7290" b="53363"/>
          <a:stretch/>
        </p:blipFill>
        <p:spPr>
          <a:xfrm>
            <a:off x="1548916" y="4344084"/>
            <a:ext cx="4575844" cy="1123141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753F61-68A1-D37A-0FCA-78F501320C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01012" y="1243601"/>
            <a:ext cx="4160953" cy="2090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2370" cy="6867937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3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6" name="Google Shape;496;p23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7" name="Google Shape;497;p23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แผนภาพโมเดลธุรกิจหมุนเวียน</a:t>
            </a:r>
            <a:endParaRPr/>
          </a:p>
        </p:txBody>
      </p:sp>
      <p:sp>
        <p:nvSpPr>
          <p:cNvPr id="499" name="Google Shape;49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23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070E84-AE19-72E6-ECC6-F3306FE63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6" y="987861"/>
            <a:ext cx="11309957" cy="581128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53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6" name="Google Shape;506;p24"/>
          <p:cNvGrpSpPr/>
          <p:nvPr/>
        </p:nvGrpSpPr>
        <p:grpSpPr>
          <a:xfrm>
            <a:off x="1348217" y="353381"/>
            <a:ext cx="9495565" cy="915193"/>
            <a:chOff x="1348217" y="463109"/>
            <a:chExt cx="9495565" cy="915193"/>
          </a:xfrm>
        </p:grpSpPr>
        <p:sp>
          <p:nvSpPr>
            <p:cNvPr id="507" name="Google Shape;507;p24"/>
            <p:cNvSpPr/>
            <p:nvPr/>
          </p:nvSpPr>
          <p:spPr>
            <a:xfrm>
              <a:off x="1348217" y="642982"/>
              <a:ext cx="9495565" cy="735320"/>
            </a:xfrm>
            <a:prstGeom prst="roundRect">
              <a:avLst>
                <a:gd name="adj" fmla="val 16667"/>
              </a:avLst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ahoma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1348217" y="463109"/>
              <a:ext cx="9495565" cy="735320"/>
            </a:xfrm>
            <a:prstGeom prst="roundRect">
              <a:avLst>
                <a:gd name="adj" fmla="val 16667"/>
              </a:avLst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ahoma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9" name="Google Shape;509;p24"/>
          <p:cNvSpPr txBox="1"/>
          <p:nvPr/>
        </p:nvSpPr>
        <p:spPr>
          <a:xfrm>
            <a:off x="1348217" y="446679"/>
            <a:ext cx="949556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th-TH" sz="36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แผนผังวงจรชีวิตแบบหมุนเวียน</a:t>
            </a:r>
            <a:endParaRPr/>
          </a:p>
        </p:txBody>
      </p:sp>
      <p:sp>
        <p:nvSpPr>
          <p:cNvPr id="517" name="Google Shape;51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24</a:t>
            </a:fld>
            <a:endParaRPr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B3364AC-E66A-BBCD-C66B-209DF41FB3D1}"/>
              </a:ext>
            </a:extLst>
          </p:cNvPr>
          <p:cNvGrpSpPr/>
          <p:nvPr/>
        </p:nvGrpSpPr>
        <p:grpSpPr>
          <a:xfrm>
            <a:off x="-273934" y="1207810"/>
            <a:ext cx="12465934" cy="5029432"/>
            <a:chOff x="-430677" y="1000634"/>
            <a:chExt cx="12465934" cy="502943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59C1ED9-48BF-FFBE-0E4A-BE5F28AFFAA9}"/>
                </a:ext>
              </a:extLst>
            </p:cNvPr>
            <p:cNvGrpSpPr/>
            <p:nvPr/>
          </p:nvGrpSpPr>
          <p:grpSpPr>
            <a:xfrm>
              <a:off x="-430677" y="3353519"/>
              <a:ext cx="12465934" cy="1728587"/>
              <a:chOff x="0" y="2496173"/>
              <a:chExt cx="12465934" cy="1865655"/>
            </a:xfrm>
          </p:grpSpPr>
          <p:pic>
            <p:nvPicPr>
              <p:cNvPr id="3" name="Google Shape;370;p12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46954E07-E34E-4078-0B8E-FD5323B70C7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b="-119"/>
              <a:stretch/>
            </p:blipFill>
            <p:spPr>
              <a:xfrm>
                <a:off x="0" y="2496173"/>
                <a:ext cx="12465934" cy="18656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D07FC1-BFFB-98E2-FEBF-0A8A941F9C80}"/>
                  </a:ext>
                </a:extLst>
              </p:cNvPr>
              <p:cNvSpPr txBox="1"/>
              <p:nvPr/>
            </p:nvSpPr>
            <p:spPr>
              <a:xfrm>
                <a:off x="3134060" y="3050000"/>
                <a:ext cx="1804966" cy="461664"/>
              </a:xfrm>
              <a:prstGeom prst="rect">
                <a:avLst/>
              </a:prstGeom>
              <a:solidFill>
                <a:srgbClr val="29C7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 </a:t>
                </a:r>
                <a:r>
                  <a:rPr lang="th-TH" sz="2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การผลิต</a:t>
                </a:r>
                <a:endPara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B8D3DF-9DF0-52BB-7650-01CD5C514557}"/>
                  </a:ext>
                </a:extLst>
              </p:cNvPr>
              <p:cNvSpPr txBox="1"/>
              <p:nvPr/>
            </p:nvSpPr>
            <p:spPr>
              <a:xfrm>
                <a:off x="5214373" y="2994092"/>
                <a:ext cx="1936854" cy="764018"/>
              </a:xfrm>
              <a:prstGeom prst="rect">
                <a:avLst/>
              </a:prstGeom>
              <a:solidFill>
                <a:srgbClr val="4ABD98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 </a:t>
                </a:r>
                <a:r>
                  <a:rPr lang="th-TH" sz="2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การกระจายสินค้า</a:t>
                </a:r>
                <a:endPara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6E489A-7E35-C888-731C-F99986897B3C}"/>
                  </a:ext>
                </a:extLst>
              </p:cNvPr>
              <p:cNvSpPr txBox="1"/>
              <p:nvPr/>
            </p:nvSpPr>
            <p:spPr>
              <a:xfrm>
                <a:off x="7499400" y="2954918"/>
                <a:ext cx="1908406" cy="830996"/>
              </a:xfrm>
              <a:prstGeom prst="rect">
                <a:avLst/>
              </a:prstGeom>
              <a:solidFill>
                <a:srgbClr val="008E8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4. </a:t>
                </a:r>
                <a:r>
                  <a:rPr lang="th-TH" sz="2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การใช้งาน</a:t>
                </a:r>
                <a:endPara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72899F-F356-1C09-A2F8-E73417179733}"/>
                  </a:ext>
                </a:extLst>
              </p:cNvPr>
              <p:cNvSpPr txBox="1"/>
              <p:nvPr/>
            </p:nvSpPr>
            <p:spPr>
              <a:xfrm>
                <a:off x="844886" y="3050000"/>
                <a:ext cx="1804966" cy="461664"/>
              </a:xfrm>
              <a:prstGeom prst="rect">
                <a:avLst/>
              </a:prstGeom>
              <a:solidFill>
                <a:srgbClr val="ECC100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 </a:t>
                </a:r>
                <a:r>
                  <a:rPr lang="th-TH" sz="2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การสกัด</a:t>
                </a:r>
                <a:endPara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8" name="Google Shape;209;p26" descr="Timeline&#10;&#10;Description automatically generated">
                <a:extLst>
                  <a:ext uri="{FF2B5EF4-FFF2-40B4-BE49-F238E27FC236}">
                    <a16:creationId xmlns:a16="http://schemas.microsoft.com/office/drawing/2014/main" id="{4A418CE9-75BD-695D-1901-0BB0E2B1E9F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alphaModFix amt="35000"/>
              </a:blip>
              <a:srcRect l="43667" t="61351" r="43825" b="15568"/>
              <a:stretch/>
            </p:blipFill>
            <p:spPr>
              <a:xfrm>
                <a:off x="5481161" y="2881506"/>
                <a:ext cx="1198891" cy="8100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209;p26" descr="Timeline&#10;&#10;Description automatically generated">
                <a:extLst>
                  <a:ext uri="{FF2B5EF4-FFF2-40B4-BE49-F238E27FC236}">
                    <a16:creationId xmlns:a16="http://schemas.microsoft.com/office/drawing/2014/main" id="{6DDA8A15-1DCB-17C8-6587-EE3D4B15E74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alphaModFix amt="50000"/>
              </a:blip>
              <a:srcRect l="63269" t="58753" r="26707" b="15672"/>
              <a:stretch/>
            </p:blipFill>
            <p:spPr>
              <a:xfrm>
                <a:off x="7833091" y="2772743"/>
                <a:ext cx="960822" cy="8975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Google Shape;209;p26" descr="Timeline&#10;&#10;Description automatically generated">
                <a:extLst>
                  <a:ext uri="{FF2B5EF4-FFF2-40B4-BE49-F238E27FC236}">
                    <a16:creationId xmlns:a16="http://schemas.microsoft.com/office/drawing/2014/main" id="{26F2B3F7-CB36-861C-A279-56C299F1E9D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alphaModFix amt="35000"/>
              </a:blip>
              <a:srcRect l="9185" t="58784" r="81575" b="13826"/>
              <a:stretch/>
            </p:blipFill>
            <p:spPr>
              <a:xfrm>
                <a:off x="1394849" y="2772741"/>
                <a:ext cx="885667" cy="9612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Google Shape;209;p26" descr="Timeline&#10;&#10;Description automatically generated">
                <a:extLst>
                  <a:ext uri="{FF2B5EF4-FFF2-40B4-BE49-F238E27FC236}">
                    <a16:creationId xmlns:a16="http://schemas.microsoft.com/office/drawing/2014/main" id="{D44E4CEA-C889-A8B9-79AB-B2DBBD170021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alphaModFix amt="50000"/>
              </a:blip>
              <a:srcRect l="26651" t="58169" r="63433" b="14748"/>
              <a:stretch/>
            </p:blipFill>
            <p:spPr>
              <a:xfrm>
                <a:off x="3462352" y="2749590"/>
                <a:ext cx="950472" cy="95047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88A9CA-A884-E0A9-3CA8-1F1CD20DFB29}"/>
                  </a:ext>
                </a:extLst>
              </p:cNvPr>
              <p:cNvSpPr txBox="1"/>
              <p:nvPr/>
            </p:nvSpPr>
            <p:spPr>
              <a:xfrm>
                <a:off x="9755979" y="3094051"/>
                <a:ext cx="1908406" cy="461664"/>
              </a:xfrm>
              <a:prstGeom prst="rect">
                <a:avLst/>
              </a:prstGeom>
              <a:solidFill>
                <a:srgbClr val="434444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5. </a:t>
                </a:r>
                <a:r>
                  <a:rPr lang="th-TH" sz="2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การกำจัด</a:t>
                </a:r>
                <a:endPara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3" name="Google Shape;209;p26" descr="Timeline&#10;&#10;Description automatically generated">
                <a:extLst>
                  <a:ext uri="{FF2B5EF4-FFF2-40B4-BE49-F238E27FC236}">
                    <a16:creationId xmlns:a16="http://schemas.microsoft.com/office/drawing/2014/main" id="{06298C3D-899C-622F-3CD1-6A110DFDEC01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alphaModFix amt="35000"/>
              </a:blip>
              <a:srcRect l="82525" t="59304" r="9700" b="13306"/>
              <a:stretch/>
            </p:blipFill>
            <p:spPr>
              <a:xfrm>
                <a:off x="10310856" y="2749591"/>
                <a:ext cx="745256" cy="9612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E2AD65-5F60-6A1C-6E48-E9390E5B1335}"/>
                </a:ext>
              </a:extLst>
            </p:cNvPr>
            <p:cNvGrpSpPr/>
            <p:nvPr/>
          </p:nvGrpSpPr>
          <p:grpSpPr>
            <a:xfrm>
              <a:off x="5802290" y="4556465"/>
              <a:ext cx="1674270" cy="1250801"/>
              <a:chOff x="5802290" y="4556465"/>
              <a:chExt cx="1674270" cy="1250801"/>
            </a:xfrm>
          </p:grpSpPr>
          <p:pic>
            <p:nvPicPr>
              <p:cNvPr id="15" name="Google Shape;232;p10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14089DBD-3E7F-7007-4EE3-8E491BCAF72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 l="-1" r="31" b="49491"/>
              <a:stretch/>
            </p:blipFill>
            <p:spPr>
              <a:xfrm>
                <a:off x="5802290" y="4556465"/>
                <a:ext cx="1674270" cy="65188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3F2C88-9D3E-0288-F612-F7A21832D69F}"/>
                  </a:ext>
                </a:extLst>
              </p:cNvPr>
              <p:cNvSpPr txBox="1"/>
              <p:nvPr/>
            </p:nvSpPr>
            <p:spPr>
              <a:xfrm>
                <a:off x="6427952" y="5160935"/>
                <a:ext cx="7232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1800" dirty="0">
                    <a:solidFill>
                      <a:srgbClr val="3AC69D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เติม</a:t>
                </a:r>
              </a:p>
              <a:p>
                <a:r>
                  <a:rPr lang="th-TH" sz="1800" dirty="0">
                    <a:solidFill>
                      <a:srgbClr val="3AC69D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ส่งคืน</a:t>
                </a:r>
                <a:endParaRPr lang="en-US" sz="1800" dirty="0">
                  <a:solidFill>
                    <a:srgbClr val="3AC69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15CDA14-5C4A-992F-0F10-A4929CCDC209}"/>
                </a:ext>
              </a:extLst>
            </p:cNvPr>
            <p:cNvGrpSpPr/>
            <p:nvPr/>
          </p:nvGrpSpPr>
          <p:grpSpPr>
            <a:xfrm>
              <a:off x="7471790" y="4504225"/>
              <a:ext cx="1917964" cy="1525841"/>
              <a:chOff x="7471790" y="4504225"/>
              <a:chExt cx="1917964" cy="1525841"/>
            </a:xfrm>
          </p:grpSpPr>
          <p:pic>
            <p:nvPicPr>
              <p:cNvPr id="18" name="Google Shape;233;p10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E2C1C4C7-4EAD-4916-821A-B6E5D4B391C9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r="60" b="55562"/>
              <a:stretch/>
            </p:blipFill>
            <p:spPr>
              <a:xfrm>
                <a:off x="7471790" y="4504225"/>
                <a:ext cx="1813471" cy="7041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3DDED8C-DB42-A693-85BD-02FB2B73C10D}"/>
                  </a:ext>
                </a:extLst>
              </p:cNvPr>
              <p:cNvSpPr txBox="1"/>
              <p:nvPr/>
            </p:nvSpPr>
            <p:spPr>
              <a:xfrm>
                <a:off x="8102222" y="5106736"/>
                <a:ext cx="128753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1800" dirty="0">
                    <a:solidFill>
                      <a:srgbClr val="008E8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ซ่อมแซม </a:t>
                </a:r>
              </a:p>
              <a:p>
                <a:r>
                  <a:rPr lang="th-TH" sz="1800" dirty="0">
                    <a:solidFill>
                      <a:srgbClr val="008E8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ปรับเปลี่ยน </a:t>
                </a:r>
              </a:p>
              <a:p>
                <a:r>
                  <a:rPr lang="th-TH" sz="1800" dirty="0">
                    <a:solidFill>
                      <a:srgbClr val="008E8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ส่งต่อ</a:t>
                </a:r>
                <a:endParaRPr lang="en-US" sz="1800" dirty="0">
                  <a:solidFill>
                    <a:srgbClr val="008E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5CFDE9A-94CF-B423-87DF-D843AF32EAB7}"/>
                </a:ext>
              </a:extLst>
            </p:cNvPr>
            <p:cNvGrpSpPr/>
            <p:nvPr/>
          </p:nvGrpSpPr>
          <p:grpSpPr>
            <a:xfrm>
              <a:off x="2066825" y="1000634"/>
              <a:ext cx="8332284" cy="2756954"/>
              <a:chOff x="1759954" y="1014260"/>
              <a:chExt cx="8332284" cy="2756954"/>
            </a:xfrm>
          </p:grpSpPr>
          <p:pic>
            <p:nvPicPr>
              <p:cNvPr id="21" name="Google Shape;237;p10" descr="Diagram&#10;&#10;Description automatically generated with low confidence">
                <a:extLst>
                  <a:ext uri="{FF2B5EF4-FFF2-40B4-BE49-F238E27FC236}">
                    <a16:creationId xmlns:a16="http://schemas.microsoft.com/office/drawing/2014/main" id="{0587B632-7934-4144-B3EB-2DD30D3343FB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r="-13" b="50"/>
              <a:stretch/>
            </p:blipFill>
            <p:spPr>
              <a:xfrm>
                <a:off x="1759954" y="1014260"/>
                <a:ext cx="8332284" cy="275695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226;p10" descr="A picture containing text, people&#10;&#10;Description automatically generated">
                <a:extLst>
                  <a:ext uri="{FF2B5EF4-FFF2-40B4-BE49-F238E27FC236}">
                    <a16:creationId xmlns:a16="http://schemas.microsoft.com/office/drawing/2014/main" id="{92B79584-5529-9E14-2C78-64F788985E2D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27149" t="31871" r="60739" b="61652"/>
              <a:stretch/>
            </p:blipFill>
            <p:spPr>
              <a:xfrm>
                <a:off x="3444844" y="2406275"/>
                <a:ext cx="1183397" cy="4442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CC89009-DD30-ECCE-DA8B-2D7E0AC555B2}"/>
                  </a:ext>
                </a:extLst>
              </p:cNvPr>
              <p:cNvSpPr txBox="1"/>
              <p:nvPr/>
            </p:nvSpPr>
            <p:spPr>
              <a:xfrm>
                <a:off x="3730934" y="2127638"/>
                <a:ext cx="9909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1800" b="1" dirty="0">
                    <a:solidFill>
                      <a:srgbClr val="ECC1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รีไซเคิล</a:t>
                </a:r>
                <a:endParaRPr lang="en-US" sz="1800" b="1" dirty="0">
                  <a:solidFill>
                    <a:srgbClr val="ECC1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7CA1D0A-C570-6B70-563E-88732C563071}"/>
                </a:ext>
              </a:extLst>
            </p:cNvPr>
            <p:cNvGrpSpPr/>
            <p:nvPr/>
          </p:nvGrpSpPr>
          <p:grpSpPr>
            <a:xfrm>
              <a:off x="3879179" y="1861823"/>
              <a:ext cx="6399361" cy="1779251"/>
              <a:chOff x="3713710" y="1935277"/>
              <a:chExt cx="6399361" cy="1779251"/>
            </a:xfrm>
          </p:grpSpPr>
          <p:pic>
            <p:nvPicPr>
              <p:cNvPr id="25" name="Google Shape;236;p10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9D0B310D-7A70-AA13-8969-7C003E8C4820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r="-26" b="-55"/>
              <a:stretch/>
            </p:blipFill>
            <p:spPr>
              <a:xfrm>
                <a:off x="3713710" y="1935277"/>
                <a:ext cx="6399361" cy="17792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226;p10" descr="A picture containing text, people&#10;&#10;Description automatically generated">
                <a:extLst>
                  <a:ext uri="{FF2B5EF4-FFF2-40B4-BE49-F238E27FC236}">
                    <a16:creationId xmlns:a16="http://schemas.microsoft.com/office/drawing/2014/main" id="{E4BB024B-D00D-FD07-2D8A-B2DB813A4D13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27149" t="31871" r="60739" b="61652"/>
              <a:stretch/>
            </p:blipFill>
            <p:spPr>
              <a:xfrm>
                <a:off x="5579629" y="2460766"/>
                <a:ext cx="1919771" cy="36143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ECB702-3625-004E-3EB6-5C0B74A5BC9F}"/>
                  </a:ext>
                </a:extLst>
              </p:cNvPr>
              <p:cNvSpPr txBox="1"/>
              <p:nvPr/>
            </p:nvSpPr>
            <p:spPr>
              <a:xfrm>
                <a:off x="5305695" y="2534035"/>
                <a:ext cx="9605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1800" b="1" dirty="0">
                    <a:solidFill>
                      <a:srgbClr val="29C7F7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ผลิตซ้ำ</a:t>
                </a:r>
                <a:endParaRPr lang="en-US" sz="1800" b="1" dirty="0">
                  <a:solidFill>
                    <a:srgbClr val="29C7F7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4546244-B5EE-0A89-211B-D234E84FE815}"/>
                </a:ext>
              </a:extLst>
            </p:cNvPr>
            <p:cNvGrpSpPr/>
            <p:nvPr/>
          </p:nvGrpSpPr>
          <p:grpSpPr>
            <a:xfrm>
              <a:off x="7768266" y="2757746"/>
              <a:ext cx="2323540" cy="886580"/>
              <a:chOff x="7768266" y="2757746"/>
              <a:chExt cx="2323540" cy="886580"/>
            </a:xfrm>
          </p:grpSpPr>
          <p:pic>
            <p:nvPicPr>
              <p:cNvPr id="29" name="Google Shape;235;p10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B2F61233-869F-B13A-38BB-5D69EB44D41B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 r="-14" b="39"/>
              <a:stretch/>
            </p:blipFill>
            <p:spPr>
              <a:xfrm>
                <a:off x="7874611" y="2789657"/>
                <a:ext cx="2217195" cy="8546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226;p10" descr="A picture containing text, people&#10;&#10;Description automatically generated">
                <a:extLst>
                  <a:ext uri="{FF2B5EF4-FFF2-40B4-BE49-F238E27FC236}">
                    <a16:creationId xmlns:a16="http://schemas.microsoft.com/office/drawing/2014/main" id="{3D20D8D5-9E87-47E7-6E8C-8938D0A0DF38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27149" t="31871" r="60739" b="61652"/>
              <a:stretch/>
            </p:blipFill>
            <p:spPr>
              <a:xfrm>
                <a:off x="8151860" y="2810916"/>
                <a:ext cx="737498" cy="2163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77DB967-6026-5F49-AAFB-DEA39F990116}"/>
                  </a:ext>
                </a:extLst>
              </p:cNvPr>
              <p:cNvSpPr txBox="1"/>
              <p:nvPr/>
            </p:nvSpPr>
            <p:spPr>
              <a:xfrm>
                <a:off x="7768266" y="2757746"/>
                <a:ext cx="13227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1800" b="1" dirty="0">
                    <a:solidFill>
                      <a:srgbClr val="434444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นำมาใช้ซ้ำ</a:t>
                </a:r>
                <a:endParaRPr lang="en-US" sz="1800" b="1" dirty="0">
                  <a:solidFill>
                    <a:srgbClr val="4344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2A73119-AF98-7041-A4EA-7D573EF43D80}"/>
                </a:ext>
              </a:extLst>
            </p:cNvPr>
            <p:cNvGrpSpPr/>
            <p:nvPr/>
          </p:nvGrpSpPr>
          <p:grpSpPr>
            <a:xfrm>
              <a:off x="9817999" y="4556465"/>
              <a:ext cx="1262132" cy="1021215"/>
              <a:chOff x="9817999" y="4556465"/>
              <a:chExt cx="1262132" cy="1021215"/>
            </a:xfrm>
          </p:grpSpPr>
          <p:pic>
            <p:nvPicPr>
              <p:cNvPr id="33" name="Google Shape;234;p10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EC685639-7DC8-F417-9992-C6F9FA131BB9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 r="37" b="39029"/>
              <a:stretch/>
            </p:blipFill>
            <p:spPr>
              <a:xfrm>
                <a:off x="9817999" y="4556465"/>
                <a:ext cx="1136762" cy="6415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62E258E-A2A6-8F03-4AA3-003D3A2D2D2F}"/>
                  </a:ext>
                </a:extLst>
              </p:cNvPr>
              <p:cNvSpPr txBox="1"/>
              <p:nvPr/>
            </p:nvSpPr>
            <p:spPr>
              <a:xfrm>
                <a:off x="10111596" y="5208348"/>
                <a:ext cx="9685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1800" dirty="0">
                    <a:solidFill>
                      <a:srgbClr val="434444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สลายตัว</a:t>
                </a:r>
                <a:endParaRPr lang="en-US" sz="1800" dirty="0">
                  <a:solidFill>
                    <a:srgbClr val="4344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5"/>
          <p:cNvSpPr txBox="1"/>
          <p:nvPr/>
        </p:nvSpPr>
        <p:spPr>
          <a:xfrm>
            <a:off x="-734786" y="150222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524" name="Google Shape;524;p25"/>
          <p:cNvCxnSpPr/>
          <p:nvPr/>
        </p:nvCxnSpPr>
        <p:spPr>
          <a:xfrm>
            <a:off x="6424246" y="2063262"/>
            <a:ext cx="0" cy="295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5" name="Google Shape;525;p25" descr="A person writing on a piece of pap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4610" y="-1055277"/>
            <a:ext cx="12423913" cy="8282609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25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/>
          <p:nvPr/>
        </p:nvSpPr>
        <p:spPr>
          <a:xfrm>
            <a:off x="323625" y="1464525"/>
            <a:ext cx="6438900" cy="4170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506500" y="1457000"/>
            <a:ext cx="62559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ผลลัพธ์การเรียนรู้ที่สำคัญและความสอดคล้องของหลักสูตร:</a:t>
            </a:r>
            <a:endParaRPr/>
          </a:p>
        </p:txBody>
      </p:sp>
      <p:sp>
        <p:nvSpPr>
          <p:cNvPr id="126" name="Google Shape;126;p3"/>
          <p:cNvSpPr/>
          <p:nvPr/>
        </p:nvSpPr>
        <p:spPr>
          <a:xfrm>
            <a:off x="323625" y="1926075"/>
            <a:ext cx="11614500" cy="3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2400"/>
              <a:buFont typeface="Arial"/>
              <a:buChar char="•"/>
            </a:pPr>
            <a:r>
              <a:rPr lang="th-TH" sz="16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วิทยาศาสตร์ - โลกและกิจกรรมมนุษย์: </a:t>
            </a:r>
            <a:r>
              <a:rPr lang="th-TH" sz="16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สื่อสารถึงวิธีแก้ปัญหาที่จะลดผลกระทบของมนุษย์ที่มีต่อพื้นดิน น้ำ อากาศ และ/หรือสิ่งมีชีวิตอื่น ๆ ในสภาพแวดล้อมในท้องถิ่น การกระทำของผู้คนอาจส่งผลกระทบต่อโลกรอบตัวพวกเขา แต่พวกเขาสามารถเลือกที่จะลดผลกระทบต่อพื้นดิน น้ำ อากาศ และสิ่งมีชีวิตอื่น ๆ ได้</a:t>
            </a:r>
            <a:endParaRPr dirty="0"/>
          </a:p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2400"/>
              <a:buFont typeface="Arial"/>
              <a:buChar char="•"/>
            </a:pPr>
            <a:r>
              <a:rPr lang="th-TH" sz="16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ทักษะและการมีความรู้ด้านภาษาอังกฤษ: </a:t>
            </a:r>
            <a:r>
              <a:rPr lang="th-TH" sz="16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เข้าร่วมการสนทนากับคู่สนทนาที่มีความหลากหลาย เกี่ยวกับหัวข้อและเนื้อหาต่าง ๆ ปฏิบัติตามกฎที่ตกลงกันไว้สำหรับการพูดคุยแลกเปลี่ยน ใช้คำและวลีที่ได้จากการถ่ายทอดผ่านการสนทนา การอ่านและการฟัง และการตอบข้อความ </a:t>
            </a:r>
            <a:r>
              <a:rPr lang="th-TH" sz="16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นำเสนอข้อมูล ข้อค้นพบ และหลักฐานสนับสนุนอย่างชัดเจน กระชับ และมีเหตุผล โดยผู้ฟังสามารถทำความเข้าใจหลักเหตุผลนี้ได้</a:t>
            </a:r>
            <a:endParaRPr dirty="0"/>
          </a:p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2400"/>
              <a:buFont typeface="Arial"/>
              <a:buChar char="•"/>
            </a:pPr>
            <a:r>
              <a:rPr lang="th-TH" sz="16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สังคมศึกษา - คน สถานที่ และสิ่งแวดล้อม: </a:t>
            </a:r>
            <a:r>
              <a:rPr lang="th-TH" sz="16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การศึกษาคน สถานที่ และสิ่งแวดล้อม จะทำให้เข้าใจความสัมพันธ์ระหว่างประชากรของมนุษย์และลักษณะทางกายภาพของโลก </a:t>
            </a:r>
            <a:endParaRPr dirty="0"/>
          </a:p>
          <a:p>
            <a:pPr marL="171450" marR="0" lvl="0" indent="-190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2400"/>
              <a:buFont typeface="Arial"/>
              <a:buNone/>
            </a:pPr>
            <a:endParaRPr sz="1600" b="0" i="0" u="none" strike="noStrike" cap="none" dirty="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1450" marR="0" lvl="0" indent="-190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2400"/>
              <a:buFont typeface="Arial"/>
              <a:buNone/>
            </a:pPr>
            <a:endParaRPr sz="1600" b="0" i="0" u="none" strike="noStrike" cap="none" dirty="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7" name="Google Shape;127;p3" descr="A picture containing 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775" y="5713624"/>
            <a:ext cx="1149026" cy="94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 descr="A picture containing 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0800" y="5713624"/>
            <a:ext cx="1149000" cy="94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"/>
          <p:cNvSpPr/>
          <p:nvPr/>
        </p:nvSpPr>
        <p:spPr>
          <a:xfrm>
            <a:off x="323629" y="5075400"/>
            <a:ext cx="3205200" cy="4170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506498" y="5067875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ความสอดคล้องกับ SDG</a:t>
            </a: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2606051" y="185125"/>
            <a:ext cx="7958400" cy="9942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2606051" y="185125"/>
            <a:ext cx="7958400" cy="73530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2794674" y="294100"/>
            <a:ext cx="7769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การเตรียมบทเรียนและความสอดคล้องของหลักสูตร </a:t>
            </a:r>
            <a:endParaRPr sz="2500"/>
          </a:p>
        </p:txBody>
      </p:sp>
      <p:sp>
        <p:nvSpPr>
          <p:cNvPr id="134" name="Google Shape;134;p3"/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เวลาเตรียมการ: 10-15 นาที</a:t>
            </a:r>
            <a:endParaRPr/>
          </a:p>
        </p:txBody>
      </p:sp>
      <p:pic>
        <p:nvPicPr>
          <p:cNvPr id="135" name="Google Shape;135;p3" descr="Icon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11875" y="5713624"/>
            <a:ext cx="1149000" cy="94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" descr="A picture containing 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51100" y="5725851"/>
            <a:ext cx="1149000" cy="94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3</a:t>
            </a:fld>
            <a:endParaRPr/>
          </a:p>
        </p:txBody>
      </p:sp>
      <p:grpSp>
        <p:nvGrpSpPr>
          <p:cNvPr id="138" name="Google Shape;138;p3"/>
          <p:cNvGrpSpPr/>
          <p:nvPr/>
        </p:nvGrpSpPr>
        <p:grpSpPr>
          <a:xfrm>
            <a:off x="5314856" y="5178608"/>
            <a:ext cx="6724455" cy="1337577"/>
            <a:chOff x="4790164" y="5103342"/>
            <a:chExt cx="6979920" cy="1489506"/>
          </a:xfrm>
        </p:grpSpPr>
        <p:sp>
          <p:nvSpPr>
            <p:cNvPr id="139" name="Google Shape;139;p3"/>
            <p:cNvSpPr/>
            <p:nvPr/>
          </p:nvSpPr>
          <p:spPr>
            <a:xfrm>
              <a:off x="4790164" y="5162929"/>
              <a:ext cx="6979920" cy="1069167"/>
            </a:xfrm>
            <a:prstGeom prst="roundRect">
              <a:avLst>
                <a:gd name="adj" fmla="val 16667"/>
              </a:avLst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9C7F7"/>
                </a:solidFill>
                <a:highlight>
                  <a:srgbClr val="29C7F7"/>
                </a:highlight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9C7F7"/>
                </a:solidFill>
                <a:highlight>
                  <a:srgbClr val="29C7F7"/>
                </a:highlight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790164" y="5443839"/>
              <a:ext cx="6979920" cy="1149009"/>
            </a:xfrm>
            <a:prstGeom prst="roundRect">
              <a:avLst>
                <a:gd name="adj" fmla="val 16667"/>
              </a:avLst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3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แผนการสอนได้ออกแบบมาให้มีความยืดหยุ่นและตอบสนองต่อความต้องการที่เปลี่ยนแปลงของห้องเรียนของคุณ บทเรียนต่าง ๆ สามารถแก้ไขและปรับแต่งได้ตามบริบทของนักเรียนและห้องเรียนที่แตกต่างกันไป มีเวอร์ชัน PowerPoint ที่มีคำแนะนำสำหรับครู และบทเรียน PDF ที่สามารถปริ๊นท์ได้ ให้ดาวน์โหลด 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1" name="Google Shape;141;p3"/>
            <p:cNvSpPr txBox="1"/>
            <p:nvPr/>
          </p:nvSpPr>
          <p:spPr>
            <a:xfrm>
              <a:off x="6435364" y="5103342"/>
              <a:ext cx="4280100" cy="411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8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บทเรียนที่ยืดหยุ่นและปรับเปลี่ยนได้</a:t>
              </a:r>
              <a:endParaRPr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273"/>
            <a:ext cx="1222465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4"/>
          <p:cNvSpPr/>
          <p:nvPr/>
        </p:nvSpPr>
        <p:spPr>
          <a:xfrm>
            <a:off x="2606040" y="185126"/>
            <a:ext cx="6979920" cy="991698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9" name="Google Shape;149;p4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0" name="Google Shape;150;p4"/>
          <p:cNvSpPr txBox="1"/>
          <p:nvPr/>
        </p:nvSpPr>
        <p:spPr>
          <a:xfrm>
            <a:off x="2983322" y="294106"/>
            <a:ext cx="62253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บทเรียน </a:t>
            </a:r>
            <a:endParaRPr/>
          </a:p>
        </p:txBody>
      </p:sp>
      <p:sp>
        <p:nvSpPr>
          <p:cNvPr id="151" name="Google Shape;151;p4"/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ระยะเวลาบทเรียน: 45-60 นาที</a:t>
            </a:r>
            <a:endParaRPr/>
          </a:p>
        </p:txBody>
      </p:sp>
      <p:sp>
        <p:nvSpPr>
          <p:cNvPr id="152" name="Google Shape;152;p4"/>
          <p:cNvSpPr txBox="1"/>
          <p:nvPr/>
        </p:nvSpPr>
        <p:spPr>
          <a:xfrm>
            <a:off x="1282300" y="1689355"/>
            <a:ext cx="102018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แบ่งกลุ่มเป็นกลุ่มละ 3-5 </a:t>
            </a:r>
            <a:r>
              <a:rPr lang="th-TH" sz="18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คน และเตรียมบอร์ดโปสเตอร์ หรือใช้เอกสาร</a:t>
            </a:r>
            <a:r>
              <a:rPr lang="th-TH" sz="18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“แผนภาพโมเดลธุรกิจหมุนเวียน”</a:t>
            </a:r>
            <a:r>
              <a:rPr lang="th-TH" sz="18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เพื่อทำแบบฝึกหัด แนะนำให้ใช้บอร์ดโปสเตอร์กับสติ๊กโน้ต</a:t>
            </a:r>
            <a:endParaRPr/>
          </a:p>
        </p:txBody>
      </p:sp>
      <p:sp>
        <p:nvSpPr>
          <p:cNvPr id="153" name="Google Shape;153;p4"/>
          <p:cNvSpPr/>
          <p:nvPr/>
        </p:nvSpPr>
        <p:spPr>
          <a:xfrm>
            <a:off x="716859" y="1658982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4" name="Google Shape;154;p4"/>
          <p:cNvSpPr/>
          <p:nvPr/>
        </p:nvSpPr>
        <p:spPr>
          <a:xfrm>
            <a:off x="663222" y="1658982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707806" y="1638930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grpSp>
        <p:nvGrpSpPr>
          <p:cNvPr id="156" name="Google Shape;156;p4"/>
          <p:cNvGrpSpPr/>
          <p:nvPr/>
        </p:nvGrpSpPr>
        <p:grpSpPr>
          <a:xfrm>
            <a:off x="647654" y="2573733"/>
            <a:ext cx="443210" cy="427913"/>
            <a:chOff x="663222" y="3355931"/>
            <a:chExt cx="443210" cy="427913"/>
          </a:xfrm>
        </p:grpSpPr>
        <p:sp>
          <p:nvSpPr>
            <p:cNvPr id="157" name="Google Shape;157;p4"/>
            <p:cNvSpPr/>
            <p:nvPr/>
          </p:nvSpPr>
          <p:spPr>
            <a:xfrm>
              <a:off x="716859" y="3394269"/>
              <a:ext cx="389573" cy="389573"/>
            </a:xfrm>
            <a:prstGeom prst="ellipse">
              <a:avLst/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663222" y="3394271"/>
              <a:ext cx="389573" cy="389573"/>
            </a:xfrm>
            <a:prstGeom prst="ellipse">
              <a:avLst/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731556" y="3355931"/>
              <a:ext cx="301686" cy="402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8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/>
            </a:p>
          </p:txBody>
        </p:sp>
      </p:grpSp>
      <p:sp>
        <p:nvSpPr>
          <p:cNvPr id="160" name="Google Shape;160;p4"/>
          <p:cNvSpPr/>
          <p:nvPr/>
        </p:nvSpPr>
        <p:spPr>
          <a:xfrm>
            <a:off x="716859" y="4456169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663222" y="446225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707806" y="4452479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/>
          </a:p>
        </p:txBody>
      </p:sp>
      <p:sp>
        <p:nvSpPr>
          <p:cNvPr id="163" name="Google Shape;163;p4"/>
          <p:cNvSpPr txBox="1"/>
          <p:nvPr/>
        </p:nvSpPr>
        <p:spPr>
          <a:xfrm>
            <a:off x="1282299" y="4522576"/>
            <a:ext cx="1024647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เมื่อทำแผนภาพเสร็จแล้ว ให้กลุ่มต่าง ๆ เขียนร่างโมเดลธุรกิจหมุนเวียน</a:t>
            </a:r>
            <a:r>
              <a:rPr lang="th-TH" sz="18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แล้วแบ่งปันนวัตกรรมหมุนเวียนกับคนอื่น ๆ ในเวิร์กชอป </a:t>
            </a:r>
            <a:endParaRPr/>
          </a:p>
        </p:txBody>
      </p:sp>
      <p:grpSp>
        <p:nvGrpSpPr>
          <p:cNvPr id="164" name="Google Shape;164;p4"/>
          <p:cNvGrpSpPr/>
          <p:nvPr/>
        </p:nvGrpSpPr>
        <p:grpSpPr>
          <a:xfrm>
            <a:off x="645226" y="3501457"/>
            <a:ext cx="443210" cy="427913"/>
            <a:chOff x="663222" y="3355931"/>
            <a:chExt cx="443210" cy="427913"/>
          </a:xfrm>
        </p:grpSpPr>
        <p:sp>
          <p:nvSpPr>
            <p:cNvPr id="165" name="Google Shape;165;p4"/>
            <p:cNvSpPr/>
            <p:nvPr/>
          </p:nvSpPr>
          <p:spPr>
            <a:xfrm>
              <a:off x="716859" y="3394269"/>
              <a:ext cx="389573" cy="389573"/>
            </a:xfrm>
            <a:prstGeom prst="ellipse">
              <a:avLst/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663222" y="3394271"/>
              <a:ext cx="389573" cy="389573"/>
            </a:xfrm>
            <a:prstGeom prst="ellipse">
              <a:avLst/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731556" y="3355931"/>
              <a:ext cx="301686" cy="402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8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3</a:t>
              </a:r>
              <a:endParaRPr/>
            </a:p>
          </p:txBody>
        </p:sp>
      </p:grpSp>
      <p:sp>
        <p:nvSpPr>
          <p:cNvPr id="168" name="Google Shape;168;p4"/>
          <p:cNvSpPr txBox="1"/>
          <p:nvPr/>
        </p:nvSpPr>
        <p:spPr>
          <a:xfrm>
            <a:off x="1282299" y="3554918"/>
            <a:ext cx="1021083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ให้แต่ละกลุ่ม</a:t>
            </a:r>
            <a:r>
              <a:rPr lang="th-TH" sz="18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กรอก “แผนภาพโมเดลธุรกิจหมุนเวียน” </a:t>
            </a:r>
            <a:r>
              <a:rPr lang="th-TH" sz="18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แล้วนำโมเดลการออกแบบหมุนเวียนอย่างน้อยหนึ่งแบบไปใช้กับโมเดลธุรกิจเชิงเส้นตรง ใช้การ์ดโมเดลธุรกิจหมุนเวียน 5 ประเภท และแผนผังหมุนเวียน เป็นแนวทางอ้างอิง</a:t>
            </a:r>
            <a:endParaRPr/>
          </a:p>
        </p:txBody>
      </p:sp>
      <p:sp>
        <p:nvSpPr>
          <p:cNvPr id="169" name="Google Shape;169;p4"/>
          <p:cNvSpPr txBox="1"/>
          <p:nvPr/>
        </p:nvSpPr>
        <p:spPr>
          <a:xfrm>
            <a:off x="1282299" y="2505801"/>
            <a:ext cx="105302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อ่านเอกสาร “ข้อท้าทายด้านของเสีย”</a:t>
            </a:r>
            <a:r>
              <a:rPr lang="th-TH" sz="18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แล้วเลือกแง่มุมที่เป็นปัญหาสำหรับแบบฝึกหัดแผนภาพโมเดลธุรกิจหมุนเวียน หรือใช้แง่มุมที่เคยใช้ในเวิร์กชอปที่ 1 หรือ 2 (การรีไซเคิล คนเก็บขยะ การจัดเก็บและการคัดแยก ฯลฯ)</a:t>
            </a:r>
            <a:endParaRPr/>
          </a:p>
        </p:txBody>
      </p:sp>
      <p:sp>
        <p:nvSpPr>
          <p:cNvPr id="170" name="Google Shape;17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429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7627" t="35706" r="27416" b="47571"/>
          <a:stretch/>
        </p:blipFill>
        <p:spPr>
          <a:xfrm>
            <a:off x="929898" y="2611806"/>
            <a:ext cx="7919634" cy="114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50000" t="59660" r="9237" b="1990"/>
          <a:stretch/>
        </p:blipFill>
        <p:spPr>
          <a:xfrm>
            <a:off x="6739913" y="4091552"/>
            <a:ext cx="4969790" cy="262992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" name="Google Shape;180;p5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เตรียมการนำเสนอ PowerPoint</a:t>
            </a:r>
            <a:endParaRPr/>
          </a:p>
        </p:txBody>
      </p:sp>
      <p:sp>
        <p:nvSpPr>
          <p:cNvPr id="181" name="Google Shape;181;p5"/>
          <p:cNvSpPr/>
          <p:nvPr/>
        </p:nvSpPr>
        <p:spPr>
          <a:xfrm>
            <a:off x="323617" y="1247462"/>
            <a:ext cx="11697011" cy="79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9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เมื่อคุณพร้อมที่จะนำเสนอบทเรียน ให้คลิก </a:t>
            </a:r>
            <a:r>
              <a:rPr lang="th-TH" sz="19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Slide Show</a:t>
            </a:r>
            <a:r>
              <a:rPr lang="th-TH" sz="19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บนแถบเมนูด้านบน แล้วเลือก </a:t>
            </a:r>
            <a:r>
              <a:rPr lang="th-TH" sz="19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Presenter View </a:t>
            </a:r>
            <a:r>
              <a:rPr lang="th-TH" sz="19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เมื่อเข้าสู่โหมด Presenter คุณสามารถดูบันทึกย่อของคุณ ในขณะที่ผู้ชมจะเห็นเฉพาะสไลด์ของคุณ</a:t>
            </a:r>
            <a:endParaRPr sz="1900"/>
          </a:p>
        </p:txBody>
      </p:sp>
      <p:sp>
        <p:nvSpPr>
          <p:cNvPr id="182" name="Google Shape;182;p5"/>
          <p:cNvSpPr/>
          <p:nvPr/>
        </p:nvSpPr>
        <p:spPr>
          <a:xfrm>
            <a:off x="323617" y="4091552"/>
            <a:ext cx="6272393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9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บันทึกย่อจะปรากฏในบานหน้าต่างทางด้านขวา ข้อความจะถูกตัดโดยอัตโนมัติ และแถบเลื่อนแนวตั้งจะปรากฏขึ้นถ้าจำเป็น คุณยังสามารถเปลี่ยนขนาดของข้อความในบานหน้าต่าง</a:t>
            </a:r>
            <a:endParaRPr sz="1900" dirty="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9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บันทึกย่อได้โดยใช้ปุ่มสองปุ่มที่มุมซ้ายล่างของบาน</a:t>
            </a:r>
            <a:endParaRPr sz="1900" dirty="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9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หน้าต่างบันทึกย่อ </a:t>
            </a:r>
            <a:endParaRPr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2370" cy="686793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6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แผนภาพโมเดลธุรกิจ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3EEF71-2897-CA7F-2039-864F2371CFC8}"/>
              </a:ext>
            </a:extLst>
          </p:cNvPr>
          <p:cNvGrpSpPr/>
          <p:nvPr/>
        </p:nvGrpSpPr>
        <p:grpSpPr>
          <a:xfrm>
            <a:off x="609242" y="987861"/>
            <a:ext cx="10599864" cy="4329391"/>
            <a:chOff x="-223110" y="848033"/>
            <a:chExt cx="12638219" cy="51619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463AFE0-253E-92D1-3B4D-A0B2A7F8661D}"/>
                </a:ext>
              </a:extLst>
            </p:cNvPr>
            <p:cNvGrpSpPr/>
            <p:nvPr/>
          </p:nvGrpSpPr>
          <p:grpSpPr>
            <a:xfrm>
              <a:off x="-223110" y="848033"/>
              <a:ext cx="12638219" cy="5161933"/>
              <a:chOff x="-223110" y="848033"/>
              <a:chExt cx="12638219" cy="5161933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88BC26D-DC2D-4A1D-F727-53247C4B0020}"/>
                  </a:ext>
                </a:extLst>
              </p:cNvPr>
              <p:cNvGrpSpPr/>
              <p:nvPr/>
            </p:nvGrpSpPr>
            <p:grpSpPr>
              <a:xfrm>
                <a:off x="-223110" y="848033"/>
                <a:ext cx="12638219" cy="5161933"/>
                <a:chOff x="-223110" y="848033"/>
                <a:chExt cx="12638219" cy="5161933"/>
              </a:xfrm>
            </p:grpSpPr>
            <p:pic>
              <p:nvPicPr>
                <p:cNvPr id="18" name="Google Shape;193;p6" descr="A picture containing text, screenshot, monitor, silver&#10;&#10;Description automatically generated">
                  <a:extLst>
                    <a:ext uri="{FF2B5EF4-FFF2-40B4-BE49-F238E27FC236}">
                      <a16:creationId xmlns:a16="http://schemas.microsoft.com/office/drawing/2014/main" id="{012E4C05-EB31-CDFC-C896-F6F8CDAB217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14"/>
                <a:stretch/>
              </p:blipFill>
              <p:spPr>
                <a:xfrm>
                  <a:off x="-223110" y="848033"/>
                  <a:ext cx="12638219" cy="51619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D251A34-0018-CE4C-C67E-A2982C818065}"/>
                    </a:ext>
                  </a:extLst>
                </p:cNvPr>
                <p:cNvSpPr/>
                <p:nvPr/>
              </p:nvSpPr>
              <p:spPr>
                <a:xfrm>
                  <a:off x="781050" y="1152524"/>
                  <a:ext cx="914400" cy="295275"/>
                </a:xfrm>
                <a:prstGeom prst="rect">
                  <a:avLst/>
                </a:prstGeom>
                <a:solidFill>
                  <a:srgbClr val="4ABD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2A10B20D-F270-DC90-9446-A1DD1AC7E39F}"/>
                    </a:ext>
                  </a:extLst>
                </p:cNvPr>
                <p:cNvSpPr/>
                <p:nvPr/>
              </p:nvSpPr>
              <p:spPr>
                <a:xfrm>
                  <a:off x="3248025" y="2876549"/>
                  <a:ext cx="914400" cy="295275"/>
                </a:xfrm>
                <a:prstGeom prst="rect">
                  <a:avLst/>
                </a:prstGeom>
                <a:solidFill>
                  <a:srgbClr val="4ABD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D7DB9A9-62F1-F985-F78F-7BCAD384F1F1}"/>
                    </a:ext>
                  </a:extLst>
                </p:cNvPr>
                <p:cNvSpPr/>
                <p:nvPr/>
              </p:nvSpPr>
              <p:spPr>
                <a:xfrm>
                  <a:off x="5029200" y="1130452"/>
                  <a:ext cx="2057400" cy="295275"/>
                </a:xfrm>
                <a:prstGeom prst="rect">
                  <a:avLst/>
                </a:prstGeom>
                <a:solidFill>
                  <a:srgbClr val="4ABD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300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2404520-933D-6BB7-2839-BE6CAB2A61A9}"/>
                    </a:ext>
                  </a:extLst>
                </p:cNvPr>
                <p:cNvSpPr/>
                <p:nvPr/>
              </p:nvSpPr>
              <p:spPr>
                <a:xfrm>
                  <a:off x="9972675" y="1130451"/>
                  <a:ext cx="2057400" cy="295275"/>
                </a:xfrm>
                <a:prstGeom prst="rect">
                  <a:avLst/>
                </a:prstGeom>
                <a:solidFill>
                  <a:srgbClr val="4ABD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CAB652E-2205-EFA3-D7B9-13417D24CC83}"/>
                    </a:ext>
                  </a:extLst>
                </p:cNvPr>
                <p:cNvSpPr/>
                <p:nvPr/>
              </p:nvSpPr>
              <p:spPr>
                <a:xfrm>
                  <a:off x="7467600" y="2876548"/>
                  <a:ext cx="2057400" cy="295275"/>
                </a:xfrm>
                <a:prstGeom prst="rect">
                  <a:avLst/>
                </a:prstGeom>
                <a:solidFill>
                  <a:srgbClr val="4ABD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C83FDA1-0D01-9B99-3E24-E1DCDA2033BB}"/>
                  </a:ext>
                </a:extLst>
              </p:cNvPr>
              <p:cNvSpPr/>
              <p:nvPr/>
            </p:nvSpPr>
            <p:spPr>
              <a:xfrm>
                <a:off x="2586766" y="1130450"/>
                <a:ext cx="2057400" cy="295275"/>
              </a:xfrm>
              <a:prstGeom prst="rect">
                <a:avLst/>
              </a:prstGeom>
              <a:solidFill>
                <a:srgbClr val="3AC6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1E05416-F697-15E9-E479-4B88302DD123}"/>
                  </a:ext>
                </a:extLst>
              </p:cNvPr>
              <p:cNvSpPr/>
              <p:nvPr/>
            </p:nvSpPr>
            <p:spPr>
              <a:xfrm>
                <a:off x="7467601" y="1152523"/>
                <a:ext cx="2137634" cy="295275"/>
              </a:xfrm>
              <a:prstGeom prst="rect">
                <a:avLst/>
              </a:prstGeom>
              <a:solidFill>
                <a:srgbClr val="3AC6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F81BBDF-11F5-C126-65EF-40F62A0E9AFA}"/>
                  </a:ext>
                </a:extLst>
              </p:cNvPr>
              <p:cNvSpPr/>
              <p:nvPr/>
            </p:nvSpPr>
            <p:spPr>
              <a:xfrm>
                <a:off x="2081941" y="4622648"/>
                <a:ext cx="1528034" cy="216052"/>
              </a:xfrm>
              <a:prstGeom prst="rect">
                <a:avLst/>
              </a:prstGeom>
              <a:solidFill>
                <a:srgbClr val="3AC6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222CDF1-8BED-217E-7294-A0F215E41B6F}"/>
                  </a:ext>
                </a:extLst>
              </p:cNvPr>
              <p:cNvSpPr/>
              <p:nvPr/>
            </p:nvSpPr>
            <p:spPr>
              <a:xfrm>
                <a:off x="8296274" y="4622648"/>
                <a:ext cx="1670909" cy="216052"/>
              </a:xfrm>
              <a:prstGeom prst="rect">
                <a:avLst/>
              </a:prstGeom>
              <a:solidFill>
                <a:srgbClr val="3AC6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79F6C0-DBE1-E5AF-62B9-71AEB35AE7A5}"/>
                </a:ext>
              </a:extLst>
            </p:cNvPr>
            <p:cNvSpPr txBox="1"/>
            <p:nvPr/>
          </p:nvSpPr>
          <p:spPr>
            <a:xfrm>
              <a:off x="767808" y="1103865"/>
              <a:ext cx="991718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พันธมิตร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B25C34-FB31-D8A4-138E-4800F92180F8}"/>
                </a:ext>
              </a:extLst>
            </p:cNvPr>
            <p:cNvSpPr txBox="1"/>
            <p:nvPr/>
          </p:nvSpPr>
          <p:spPr>
            <a:xfrm>
              <a:off x="5385300" y="1111438"/>
              <a:ext cx="1581266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การเสนอคุณค่า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2E2844-DBC3-FC93-F937-83B5AE8881AF}"/>
                </a:ext>
              </a:extLst>
            </p:cNvPr>
            <p:cNvSpPr txBox="1"/>
            <p:nvPr/>
          </p:nvSpPr>
          <p:spPr>
            <a:xfrm>
              <a:off x="3177861" y="2827018"/>
              <a:ext cx="1087471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ทรัพยากร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769C4E-B98F-8A54-0BFC-52565501EF4E}"/>
                </a:ext>
              </a:extLst>
            </p:cNvPr>
            <p:cNvSpPr txBox="1"/>
            <p:nvPr/>
          </p:nvSpPr>
          <p:spPr>
            <a:xfrm>
              <a:off x="3139464" y="1111438"/>
              <a:ext cx="941023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กิจกรรม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FF68F0-27A0-37F1-C093-F3ADEA18F66F}"/>
                </a:ext>
              </a:extLst>
            </p:cNvPr>
            <p:cNvSpPr txBox="1"/>
            <p:nvPr/>
          </p:nvSpPr>
          <p:spPr>
            <a:xfrm>
              <a:off x="8064029" y="2839520"/>
              <a:ext cx="944779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ช่องทาง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E3C6D2-0FD6-8C17-7D47-2BE0808534BE}"/>
                </a:ext>
              </a:extLst>
            </p:cNvPr>
            <p:cNvSpPr txBox="1"/>
            <p:nvPr/>
          </p:nvSpPr>
          <p:spPr>
            <a:xfrm>
              <a:off x="10469779" y="1128929"/>
              <a:ext cx="1104370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กลุ่มลูกค้า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AD7B2C-FA44-8180-965A-D932F2590C4C}"/>
                </a:ext>
              </a:extLst>
            </p:cNvPr>
            <p:cNvSpPr txBox="1"/>
            <p:nvPr/>
          </p:nvSpPr>
          <p:spPr>
            <a:xfrm>
              <a:off x="7521063" y="1146534"/>
              <a:ext cx="2116365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ความสัมพันธ์กับลูกค้า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FFDD24-CCCD-4DAD-51D6-4EAB376833E6}"/>
                </a:ext>
              </a:extLst>
            </p:cNvPr>
            <p:cNvSpPr txBox="1"/>
            <p:nvPr/>
          </p:nvSpPr>
          <p:spPr>
            <a:xfrm>
              <a:off x="2241319" y="4546008"/>
              <a:ext cx="760780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ต้นทุน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428269-29C7-03F9-8FB4-8FC6FFDB83AB}"/>
                </a:ext>
              </a:extLst>
            </p:cNvPr>
            <p:cNvSpPr txBox="1"/>
            <p:nvPr/>
          </p:nvSpPr>
          <p:spPr>
            <a:xfrm>
              <a:off x="8818180" y="4546008"/>
              <a:ext cx="788943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รายได้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94" name="Google Shape;194;p6"/>
          <p:cNvSpPr/>
          <p:nvPr/>
        </p:nvSpPr>
        <p:spPr>
          <a:xfrm>
            <a:off x="7502879" y="5243698"/>
            <a:ext cx="631538" cy="818129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29C7F7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5" name="Google Shape;195;p6"/>
          <p:cNvSpPr/>
          <p:nvPr/>
        </p:nvSpPr>
        <p:spPr>
          <a:xfrm flipH="1">
            <a:off x="4059961" y="5269571"/>
            <a:ext cx="631538" cy="818129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29C7F7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9" name="Google Shape;189;p6" descr="Graphical user interface, webs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0595" y="5302022"/>
            <a:ext cx="2105905" cy="1365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2370" cy="68679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D8C67E-9665-A238-0BB3-526D2712BA9A}"/>
              </a:ext>
            </a:extLst>
          </p:cNvPr>
          <p:cNvGrpSpPr/>
          <p:nvPr/>
        </p:nvGrpSpPr>
        <p:grpSpPr>
          <a:xfrm>
            <a:off x="36520" y="1393616"/>
            <a:ext cx="12205850" cy="4985337"/>
            <a:chOff x="-223110" y="848033"/>
            <a:chExt cx="12638219" cy="51619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F22704A-76A9-CDE7-14E1-01039D0985BD}"/>
                </a:ext>
              </a:extLst>
            </p:cNvPr>
            <p:cNvGrpSpPr/>
            <p:nvPr/>
          </p:nvGrpSpPr>
          <p:grpSpPr>
            <a:xfrm>
              <a:off x="-223110" y="848033"/>
              <a:ext cx="12638219" cy="5161933"/>
              <a:chOff x="-223110" y="848033"/>
              <a:chExt cx="12638219" cy="5161933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8ABAE03-CF2C-D72D-0103-8700EE2DBDF2}"/>
                  </a:ext>
                </a:extLst>
              </p:cNvPr>
              <p:cNvGrpSpPr/>
              <p:nvPr/>
            </p:nvGrpSpPr>
            <p:grpSpPr>
              <a:xfrm>
                <a:off x="-223110" y="848033"/>
                <a:ext cx="12638219" cy="5161933"/>
                <a:chOff x="-223110" y="848033"/>
                <a:chExt cx="12638219" cy="5161933"/>
              </a:xfrm>
            </p:grpSpPr>
            <p:pic>
              <p:nvPicPr>
                <p:cNvPr id="18" name="Google Shape;193;p6" descr="A picture containing text, screenshot, monitor, silver&#10;&#10;Description automatically generated">
                  <a:extLst>
                    <a:ext uri="{FF2B5EF4-FFF2-40B4-BE49-F238E27FC236}">
                      <a16:creationId xmlns:a16="http://schemas.microsoft.com/office/drawing/2014/main" id="{FDAE5EE5-DFB6-8967-7B9B-9C918C404B0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14"/>
                <a:stretch/>
              </p:blipFill>
              <p:spPr>
                <a:xfrm>
                  <a:off x="-223110" y="848033"/>
                  <a:ext cx="12638219" cy="51619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743A8AC-8282-262C-1893-D3A86B28F484}"/>
                    </a:ext>
                  </a:extLst>
                </p:cNvPr>
                <p:cNvSpPr/>
                <p:nvPr/>
              </p:nvSpPr>
              <p:spPr>
                <a:xfrm>
                  <a:off x="781050" y="1152524"/>
                  <a:ext cx="914400" cy="295275"/>
                </a:xfrm>
                <a:prstGeom prst="rect">
                  <a:avLst/>
                </a:prstGeom>
                <a:solidFill>
                  <a:srgbClr val="4ABD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664E444-3257-7688-E18B-A0389C912FBF}"/>
                    </a:ext>
                  </a:extLst>
                </p:cNvPr>
                <p:cNvSpPr/>
                <p:nvPr/>
              </p:nvSpPr>
              <p:spPr>
                <a:xfrm>
                  <a:off x="3248025" y="2876549"/>
                  <a:ext cx="914400" cy="295275"/>
                </a:xfrm>
                <a:prstGeom prst="rect">
                  <a:avLst/>
                </a:prstGeom>
                <a:solidFill>
                  <a:srgbClr val="4ABD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6E21A5B-9FDC-735E-3AD1-C3154AFB2189}"/>
                    </a:ext>
                  </a:extLst>
                </p:cNvPr>
                <p:cNvSpPr/>
                <p:nvPr/>
              </p:nvSpPr>
              <p:spPr>
                <a:xfrm>
                  <a:off x="5029200" y="1130452"/>
                  <a:ext cx="2057400" cy="295275"/>
                </a:xfrm>
                <a:prstGeom prst="rect">
                  <a:avLst/>
                </a:prstGeom>
                <a:solidFill>
                  <a:srgbClr val="4ABD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300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E3FD335-69FA-AFAA-58AD-10B973E9D3C5}"/>
                    </a:ext>
                  </a:extLst>
                </p:cNvPr>
                <p:cNvSpPr/>
                <p:nvPr/>
              </p:nvSpPr>
              <p:spPr>
                <a:xfrm>
                  <a:off x="9972675" y="1130451"/>
                  <a:ext cx="2057400" cy="295275"/>
                </a:xfrm>
                <a:prstGeom prst="rect">
                  <a:avLst/>
                </a:prstGeom>
                <a:solidFill>
                  <a:srgbClr val="4ABD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6E293E4-EE0D-7FA8-B19C-4EA33A3C9FD5}"/>
                    </a:ext>
                  </a:extLst>
                </p:cNvPr>
                <p:cNvSpPr/>
                <p:nvPr/>
              </p:nvSpPr>
              <p:spPr>
                <a:xfrm>
                  <a:off x="7467600" y="2876548"/>
                  <a:ext cx="2057400" cy="295275"/>
                </a:xfrm>
                <a:prstGeom prst="rect">
                  <a:avLst/>
                </a:prstGeom>
                <a:solidFill>
                  <a:srgbClr val="4ABD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2108522-CB10-DC01-BEBA-129CE8A873AB}"/>
                  </a:ext>
                </a:extLst>
              </p:cNvPr>
              <p:cNvSpPr/>
              <p:nvPr/>
            </p:nvSpPr>
            <p:spPr>
              <a:xfrm>
                <a:off x="2586766" y="1130450"/>
                <a:ext cx="2057400" cy="295275"/>
              </a:xfrm>
              <a:prstGeom prst="rect">
                <a:avLst/>
              </a:prstGeom>
              <a:solidFill>
                <a:srgbClr val="3AC6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21189BC-0AE2-07F1-44EA-14D4AA107CC0}"/>
                  </a:ext>
                </a:extLst>
              </p:cNvPr>
              <p:cNvSpPr/>
              <p:nvPr/>
            </p:nvSpPr>
            <p:spPr>
              <a:xfrm>
                <a:off x="7467601" y="1152523"/>
                <a:ext cx="2137634" cy="295275"/>
              </a:xfrm>
              <a:prstGeom prst="rect">
                <a:avLst/>
              </a:prstGeom>
              <a:solidFill>
                <a:srgbClr val="3AC6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0E40EE4-B9EE-7028-7075-2E845F545825}"/>
                  </a:ext>
                </a:extLst>
              </p:cNvPr>
              <p:cNvSpPr/>
              <p:nvPr/>
            </p:nvSpPr>
            <p:spPr>
              <a:xfrm>
                <a:off x="2081941" y="4622648"/>
                <a:ext cx="1528034" cy="216052"/>
              </a:xfrm>
              <a:prstGeom prst="rect">
                <a:avLst/>
              </a:prstGeom>
              <a:solidFill>
                <a:srgbClr val="3AC6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821FA31-D75E-514E-B294-52CA0DBBDDA2}"/>
                  </a:ext>
                </a:extLst>
              </p:cNvPr>
              <p:cNvSpPr/>
              <p:nvPr/>
            </p:nvSpPr>
            <p:spPr>
              <a:xfrm>
                <a:off x="8296274" y="4622648"/>
                <a:ext cx="1670909" cy="216052"/>
              </a:xfrm>
              <a:prstGeom prst="rect">
                <a:avLst/>
              </a:prstGeom>
              <a:solidFill>
                <a:srgbClr val="3AC6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CDF9D9-0186-B9F9-A52F-78063B9B62EE}"/>
                </a:ext>
              </a:extLst>
            </p:cNvPr>
            <p:cNvSpPr txBox="1"/>
            <p:nvPr/>
          </p:nvSpPr>
          <p:spPr>
            <a:xfrm>
              <a:off x="767808" y="1103865"/>
              <a:ext cx="991718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พันธมิตร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FEB0B9D-3FC1-930F-588A-B557A31C60F2}"/>
                </a:ext>
              </a:extLst>
            </p:cNvPr>
            <p:cNvSpPr txBox="1"/>
            <p:nvPr/>
          </p:nvSpPr>
          <p:spPr>
            <a:xfrm>
              <a:off x="5385300" y="1111438"/>
              <a:ext cx="1581266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การเสนอคุณค่า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7EF07A-A6E9-0E6A-F2EB-7B23D078B022}"/>
                </a:ext>
              </a:extLst>
            </p:cNvPr>
            <p:cNvSpPr txBox="1"/>
            <p:nvPr/>
          </p:nvSpPr>
          <p:spPr>
            <a:xfrm>
              <a:off x="3177861" y="2827018"/>
              <a:ext cx="1087471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ทรัพยากร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38A651-0C00-A542-1F3F-D3893F2CAD34}"/>
                </a:ext>
              </a:extLst>
            </p:cNvPr>
            <p:cNvSpPr txBox="1"/>
            <p:nvPr/>
          </p:nvSpPr>
          <p:spPr>
            <a:xfrm>
              <a:off x="3139464" y="1111438"/>
              <a:ext cx="941023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กิจกรรม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1D3802-012C-FFEC-5B74-17B7FD6D2321}"/>
                </a:ext>
              </a:extLst>
            </p:cNvPr>
            <p:cNvSpPr txBox="1"/>
            <p:nvPr/>
          </p:nvSpPr>
          <p:spPr>
            <a:xfrm>
              <a:off x="8064029" y="2839520"/>
              <a:ext cx="944779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ช่องทาง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55D81D-1C0D-431E-FE06-B65C9323AED2}"/>
                </a:ext>
              </a:extLst>
            </p:cNvPr>
            <p:cNvSpPr txBox="1"/>
            <p:nvPr/>
          </p:nvSpPr>
          <p:spPr>
            <a:xfrm>
              <a:off x="10469779" y="1128929"/>
              <a:ext cx="1104370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กลุ่มลูกค้า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81A0F7-3997-D26B-D169-A9F9B80C31F7}"/>
                </a:ext>
              </a:extLst>
            </p:cNvPr>
            <p:cNvSpPr txBox="1"/>
            <p:nvPr/>
          </p:nvSpPr>
          <p:spPr>
            <a:xfrm>
              <a:off x="7521063" y="1146534"/>
              <a:ext cx="2116365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ความสัมพันธ์กับลูกค้า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BB0B56-0938-25A0-5E2F-11B7E2EF63FA}"/>
                </a:ext>
              </a:extLst>
            </p:cNvPr>
            <p:cNvSpPr txBox="1"/>
            <p:nvPr/>
          </p:nvSpPr>
          <p:spPr>
            <a:xfrm>
              <a:off x="2241319" y="4546008"/>
              <a:ext cx="760780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ต้นทุน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7E9024-F572-02A3-75B4-F6007BA525C7}"/>
                </a:ext>
              </a:extLst>
            </p:cNvPr>
            <p:cNvSpPr txBox="1"/>
            <p:nvPr/>
          </p:nvSpPr>
          <p:spPr>
            <a:xfrm>
              <a:off x="8818180" y="4546008"/>
              <a:ext cx="788943" cy="34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3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รายได้</a:t>
              </a:r>
              <a:endParaRPr lang="en-US" sz="1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3" name="Google Shape;203;p7"/>
          <p:cNvPicPr preferRelativeResize="0"/>
          <p:nvPr/>
        </p:nvPicPr>
        <p:blipFill rotWithShape="1">
          <a:blip r:embed="rId5">
            <a:alphaModFix/>
          </a:blip>
          <a:srcRect l="13875" t="8298" r="16500" b="79394"/>
          <a:stretch/>
        </p:blipFill>
        <p:spPr>
          <a:xfrm>
            <a:off x="1255510" y="489591"/>
            <a:ext cx="9291872" cy="70788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7"/>
          <p:cNvSpPr txBox="1"/>
          <p:nvPr/>
        </p:nvSpPr>
        <p:spPr>
          <a:xfrm>
            <a:off x="538177" y="314158"/>
            <a:ext cx="110949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ตัวอย่างแผนภาพโมเดลธุรกิจ: </a:t>
            </a:r>
            <a:endParaRPr lang="en-US" sz="3600" b="1" dirty="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แพลตฟอร์มการปล่อยเช่าที่พักอาศัย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7"/>
          <p:cNvSpPr/>
          <p:nvPr/>
        </p:nvSpPr>
        <p:spPr>
          <a:xfrm>
            <a:off x="424491" y="2246128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ช่างภาพ บริษัทประกันภัย </a:t>
            </a:r>
            <a:endParaRPr/>
          </a:p>
        </p:txBody>
      </p:sp>
      <p:sp>
        <p:nvSpPr>
          <p:cNvPr id="206" name="Google Shape;206;p7"/>
          <p:cNvSpPr/>
          <p:nvPr/>
        </p:nvSpPr>
        <p:spPr>
          <a:xfrm>
            <a:off x="2781638" y="2252639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พัฒนาแพลตฟอร์ม สนับสนุนลูกค้า</a:t>
            </a:r>
            <a:endParaRPr/>
          </a:p>
        </p:txBody>
      </p:sp>
      <p:sp>
        <p:nvSpPr>
          <p:cNvPr id="207" name="Google Shape;207;p7"/>
          <p:cNvSpPr/>
          <p:nvPr/>
        </p:nvSpPr>
        <p:spPr>
          <a:xfrm>
            <a:off x="2781637" y="3898344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แพลตฟอร์มออนไลน์ ที่พักอาศัย</a:t>
            </a:r>
            <a:endParaRPr/>
          </a:p>
        </p:txBody>
      </p:sp>
      <p:sp>
        <p:nvSpPr>
          <p:cNvPr id="208" name="Google Shape;208;p7"/>
          <p:cNvSpPr/>
          <p:nvPr/>
        </p:nvSpPr>
        <p:spPr>
          <a:xfrm>
            <a:off x="5143015" y="2252639"/>
            <a:ext cx="1912309" cy="1404961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สร้างรายได้จากห้องพักที่ไม่ได้ใช้งาน และเข้าพักในสถานที่ที่โดดเด่นด้วยความ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สะดวกสบาย</a:t>
            </a:r>
            <a:endParaRPr/>
          </a:p>
        </p:txBody>
      </p:sp>
      <p:sp>
        <p:nvSpPr>
          <p:cNvPr id="209" name="Google Shape;209;p7"/>
          <p:cNvSpPr/>
          <p:nvPr/>
        </p:nvSpPr>
        <p:spPr>
          <a:xfrm>
            <a:off x="7482680" y="2246127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บริการตัวเอง สนับสนุนลูกค้า</a:t>
            </a:r>
            <a:endParaRPr/>
          </a:p>
        </p:txBody>
      </p:sp>
      <p:sp>
        <p:nvSpPr>
          <p:cNvPr id="210" name="Google Shape;210;p7"/>
          <p:cNvSpPr/>
          <p:nvPr/>
        </p:nvSpPr>
        <p:spPr>
          <a:xfrm>
            <a:off x="7482680" y="3886285"/>
            <a:ext cx="1912309" cy="764249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เว็บไซต์และแอป</a:t>
            </a:r>
            <a:endParaRPr/>
          </a:p>
        </p:txBody>
      </p:sp>
      <p:sp>
        <p:nvSpPr>
          <p:cNvPr id="211" name="Google Shape;211;p7"/>
          <p:cNvSpPr/>
          <p:nvPr/>
        </p:nvSpPr>
        <p:spPr>
          <a:xfrm>
            <a:off x="9826550" y="2244675"/>
            <a:ext cx="1912200" cy="764400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เจ้าของที่พักอาศัย</a:t>
            </a:r>
            <a:endParaRPr sz="14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และผู้พักอาศัย</a:t>
            </a:r>
            <a:endParaRPr/>
          </a:p>
        </p:txBody>
      </p:sp>
      <p:sp>
        <p:nvSpPr>
          <p:cNvPr id="212" name="Google Shape;212;p7"/>
          <p:cNvSpPr/>
          <p:nvPr/>
        </p:nvSpPr>
        <p:spPr>
          <a:xfrm>
            <a:off x="940904" y="5421426"/>
            <a:ext cx="4585252" cy="551772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พนักงาน แพลตฟอร์มเทคโนโลยี การตลาดและการสนับสนุนลูกค้า</a:t>
            </a:r>
            <a:endParaRPr/>
          </a:p>
        </p:txBody>
      </p:sp>
      <p:sp>
        <p:nvSpPr>
          <p:cNvPr id="213" name="Google Shape;213;p7"/>
          <p:cNvSpPr/>
          <p:nvPr/>
        </p:nvSpPr>
        <p:spPr>
          <a:xfrm>
            <a:off x="6665846" y="5427937"/>
            <a:ext cx="4585252" cy="551772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431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ค่าธรรมเนียมสำหรับเจ้าของที่พักอาศัย และค่าธรรมเนียมสำหรับผู้พักอาศัย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2370" cy="686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A7A40D-8CB9-4C6C-D936-FDDBF705A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6" y="987861"/>
            <a:ext cx="11309957" cy="5811286"/>
          </a:xfrm>
          <a:prstGeom prst="rect">
            <a:avLst/>
          </a:prstGeom>
        </p:spPr>
      </p:pic>
      <p:sp>
        <p:nvSpPr>
          <p:cNvPr id="220" name="Google Shape;220;p8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1" name="Google Shape;221;p8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2" name="Google Shape;222;p8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แผนภาพโมเดลธุรกิจหมุนเวียน</a:t>
            </a:r>
            <a:endParaRPr/>
          </a:p>
        </p:txBody>
      </p:sp>
      <p:sp>
        <p:nvSpPr>
          <p:cNvPr id="224" name="Google Shape;224;p8"/>
          <p:cNvSpPr/>
          <p:nvPr/>
        </p:nvSpPr>
        <p:spPr>
          <a:xfrm>
            <a:off x="5013788" y="2792385"/>
            <a:ext cx="2143583" cy="1543309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5" name="Google Shape;225;p8"/>
          <p:cNvSpPr/>
          <p:nvPr/>
        </p:nvSpPr>
        <p:spPr>
          <a:xfrm>
            <a:off x="644211" y="5564220"/>
            <a:ext cx="5407268" cy="1108654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6" name="Google Shape;226;p8"/>
          <p:cNvSpPr/>
          <p:nvPr/>
        </p:nvSpPr>
        <p:spPr>
          <a:xfrm>
            <a:off x="6123762" y="5564220"/>
            <a:ext cx="5407268" cy="1108654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9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9"/>
          <p:cNvPicPr preferRelativeResize="0"/>
          <p:nvPr/>
        </p:nvPicPr>
        <p:blipFill rotWithShape="1">
          <a:blip r:embed="rId4">
            <a:alphaModFix/>
          </a:blip>
          <a:srcRect l="13875" t="8298" r="16500" b="79394"/>
          <a:stretch/>
        </p:blipFill>
        <p:spPr>
          <a:xfrm>
            <a:off x="1255510" y="413391"/>
            <a:ext cx="9291872" cy="63736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9"/>
          <p:cNvSpPr txBox="1"/>
          <p:nvPr/>
        </p:nvSpPr>
        <p:spPr>
          <a:xfrm>
            <a:off x="472000" y="205850"/>
            <a:ext cx="110949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700" b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การนำทรัพยากรกลับมาผลิตใหม่: </a:t>
            </a:r>
            <a:endParaRPr sz="3700" b="1" dirty="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700" b="1" dirty="0">
                <a:solidFill>
                  <a:srgbClr val="4ABE98"/>
                </a:solidFill>
                <a:latin typeface="Tahoma"/>
                <a:ea typeface="Tahoma"/>
                <a:cs typeface="Tahoma"/>
                <a:sym typeface="Tahoma"/>
              </a:rPr>
              <a:t>บริษัท Ethically Sourced Plastic </a:t>
            </a:r>
            <a:endParaRPr sz="1100" dirty="0"/>
          </a:p>
        </p:txBody>
      </p:sp>
      <p:pic>
        <p:nvPicPr>
          <p:cNvPr id="235" name="Google Shape;235;p9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22031" y="1848062"/>
            <a:ext cx="5647860" cy="395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9" descr="A picture containing outdoor, sky, beach, wate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0075" y="1867512"/>
            <a:ext cx="6057304" cy="370546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5863</Words>
  <Application>Microsoft Office PowerPoint</Application>
  <PresentationFormat>Widescreen</PresentationFormat>
  <Paragraphs>590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Tahoma</vt:lpstr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Panchica Koonchaimang</cp:lastModifiedBy>
  <cp:revision>2</cp:revision>
  <dcterms:created xsi:type="dcterms:W3CDTF">2022-04-26T04:29:52Z</dcterms:created>
  <dcterms:modified xsi:type="dcterms:W3CDTF">2022-12-28T06:43:52Z</dcterms:modified>
</cp:coreProperties>
</file>